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61" r:id="rId3"/>
    <p:sldId id="263" r:id="rId4"/>
    <p:sldId id="264" r:id="rId5"/>
    <p:sldId id="266" r:id="rId6"/>
    <p:sldId id="267" r:id="rId7"/>
    <p:sldId id="268" r:id="rId8"/>
    <p:sldId id="269" r:id="rId9"/>
    <p:sldId id="270" r:id="rId10"/>
    <p:sldId id="273" r:id="rId11"/>
    <p:sldId id="274" r:id="rId12"/>
    <p:sldId id="275" r:id="rId13"/>
    <p:sldId id="276" r:id="rId14"/>
    <p:sldId id="277" r:id="rId15"/>
    <p:sldId id="278" r:id="rId16"/>
    <p:sldId id="256" r:id="rId17"/>
    <p:sldId id="257" r:id="rId18"/>
    <p:sldId id="258" r:id="rId19"/>
    <p:sldId id="259" r:id="rId20"/>
    <p:sldId id="260"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CC"/>
    <a:srgbClr val="C0C0C0"/>
    <a:srgbClr val="33CC33"/>
    <a:srgbClr val="EAEAEA"/>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41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63102-A349-436A-925C-14D08EC9B173}" type="datetimeFigureOut">
              <a:rPr lang="en-US" smtClean="0"/>
              <a:pPr/>
              <a:t>9/22/2010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CF56F-E845-4697-ADA2-5817D5F2E7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7A002-DF93-4CE3-ADF1-45402A0A6FFA}"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625A4-2077-47B4-BE2C-2DAB7522C89E}" type="slidenum">
              <a:rPr lang="en-US" smtClean="0"/>
              <a:pPr fontAlgn="base">
                <a:spcBef>
                  <a:spcPct val="0"/>
                </a:spcBef>
                <a:spcAft>
                  <a:spcPct val="0"/>
                </a:spcAft>
                <a:defRPr/>
              </a:pPr>
              <a:t>13</a:t>
            </a:fld>
            <a:endParaRPr lang="en-US" smtClean="0"/>
          </a:p>
        </p:txBody>
      </p:sp>
      <p:sp>
        <p:nvSpPr>
          <p:cNvPr id="36867"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25" tIns="44864" rIns="89725" bIns="44864" numCol="1" anchor="t" anchorCtr="0" compatLnSpc="1">
            <a:prstTxWarp prst="textNoShape">
              <a:avLst/>
            </a:prstTxWarp>
          </a:bodyPr>
          <a:lstStyle/>
          <a:p>
            <a:pPr eaLnBrk="1" hangingPunct="1">
              <a:spcBef>
                <a:spcPct val="0"/>
              </a:spcBef>
            </a:pPr>
            <a:r>
              <a:rPr lang="en-US" smtClean="0">
                <a:latin typeface="Arial Unicode MS" pitchFamily="34" charset="-128"/>
              </a:rPr>
              <a:t>Prior to presenting data to third party clustering software, some data manipulation is essential.  The facility offers a service in this area.</a:t>
            </a:r>
          </a:p>
          <a:p>
            <a:pPr eaLnBrk="1" hangingPunct="1">
              <a:spcBef>
                <a:spcPct val="0"/>
              </a:spcBef>
            </a:pPr>
            <a:r>
              <a:rPr lang="en-US" smtClean="0">
                <a:latin typeface="Arial Unicode MS" pitchFamily="34" charset="-128"/>
              </a:rPr>
              <a:t>For example, data from Affymetrix software usually comes in two forms. The numerical values ( </a:t>
            </a:r>
            <a:r>
              <a:rPr lang="en-US" b="1" smtClean="0">
                <a:latin typeface="Arial Unicode MS" pitchFamily="34" charset="-128"/>
              </a:rPr>
              <a:t>Average difference,  average difference change</a:t>
            </a:r>
            <a:r>
              <a:rPr lang="en-US" smtClean="0">
                <a:latin typeface="Arial Unicode MS" pitchFamily="34" charset="-128"/>
              </a:rPr>
              <a:t> and </a:t>
            </a:r>
            <a:r>
              <a:rPr lang="en-US" b="1" smtClean="0">
                <a:latin typeface="Arial Unicode MS" pitchFamily="34" charset="-128"/>
              </a:rPr>
              <a:t>fold change</a:t>
            </a:r>
            <a:r>
              <a:rPr lang="en-US" smtClean="0">
                <a:latin typeface="Arial Unicode MS" pitchFamily="34" charset="-128"/>
              </a:rPr>
              <a:t>) are accompanied by a higher authority “</a:t>
            </a:r>
            <a:r>
              <a:rPr lang="en-US" b="1" smtClean="0">
                <a:latin typeface="Arial Unicode MS" pitchFamily="34" charset="-128"/>
              </a:rPr>
              <a:t>difference call</a:t>
            </a:r>
            <a:r>
              <a:rPr lang="en-US" smtClean="0">
                <a:latin typeface="Arial Unicode MS" pitchFamily="34" charset="-128"/>
              </a:rPr>
              <a:t>.”  If  the </a:t>
            </a:r>
            <a:r>
              <a:rPr lang="en-US" b="1" smtClean="0">
                <a:latin typeface="Arial Unicode MS" pitchFamily="34" charset="-128"/>
              </a:rPr>
              <a:t>fold change</a:t>
            </a:r>
            <a:r>
              <a:rPr lang="en-US" smtClean="0">
                <a:latin typeface="Arial Unicode MS" pitchFamily="34" charset="-128"/>
              </a:rPr>
              <a:t> column reads 10.5 for a particular gene but the accompanying </a:t>
            </a:r>
            <a:r>
              <a:rPr lang="en-US" b="1" smtClean="0">
                <a:latin typeface="Arial Unicode MS" pitchFamily="34" charset="-128"/>
              </a:rPr>
              <a:t>difference call</a:t>
            </a:r>
            <a:r>
              <a:rPr lang="en-US" smtClean="0">
                <a:latin typeface="Arial Unicode MS" pitchFamily="34" charset="-128"/>
              </a:rPr>
              <a:t> column says “NC” or “no change, then there is no significant difference between the experimental and baseline samples for that gene.”  If you were to present the data as is to a clustering program, that program will simply use the numeric value and co-cluster that gene along with other bone fide fold changes of similar magnitude.  Clearly this would lead to spurious results.  One needs to manipulate the data to reflect this situation in order to ensure that misleading data is not included in the analyses.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79233-AEB7-452C-AE93-10207BD7BD76}" type="slidenum">
              <a:rPr lang="en-US" smtClean="0"/>
              <a:pPr fontAlgn="base">
                <a:spcBef>
                  <a:spcPct val="0"/>
                </a:spcBef>
                <a:spcAft>
                  <a:spcPct val="0"/>
                </a:spcAft>
                <a:defRPr/>
              </a:pPr>
              <a:t>14</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3D8FE-1569-461D-82AB-09220AF9E00C}" type="slidenum">
              <a:rPr lang="en-US" smtClean="0"/>
              <a:pPr fontAlgn="base">
                <a:spcBef>
                  <a:spcPct val="0"/>
                </a:spcBef>
                <a:spcAft>
                  <a:spcPct val="0"/>
                </a:spcAft>
                <a:defRPr/>
              </a:pPr>
              <a:t>15</a:t>
            </a:fld>
            <a:endParaRPr lang="en-US" smtClean="0"/>
          </a:p>
        </p:txBody>
      </p:sp>
      <p:sp>
        <p:nvSpPr>
          <p:cNvPr id="38915"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25" tIns="44864" rIns="89725" bIns="44864" numCol="1" anchor="t" anchorCtr="0" compatLnSpc="1">
            <a:prstTxWarp prst="textNoShape">
              <a:avLst/>
            </a:prstTxWarp>
          </a:bodyPr>
          <a:lstStyle/>
          <a:p>
            <a:pPr eaLnBrk="1" hangingPunct="1">
              <a:spcBef>
                <a:spcPct val="0"/>
              </a:spcBef>
            </a:pPr>
            <a:r>
              <a:rPr lang="en-US" smtClean="0">
                <a:latin typeface="Arial Unicode MS" pitchFamily="34" charset="-128"/>
              </a:rPr>
              <a:t>Self Organizing Maps are another popular method used at the Facility for looking at large data sets. One can ask the clustering program to display groups of genes that behave in a similar manner during different treatments or at different time points in an experiment.  As in this example, where samples from four treatments are compared, the program clusters or groups genes which share similar expression patterns across all four treatments. Consider two clusters that have been highlighted. In the panel highlighted in red, we see a group of 53 gene for which expression was similarly increased in the second of the four different treatments. Similarly, in panel c15 (outlined in green) 122 genes responded similarly to the treatments and the group is characterized by  an increase in expression in the last of the four treatments.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F7D5B8-BFAD-48CE-A757-BD5F2A6604A5}" type="slidenum">
              <a:rPr lang="en-US">
                <a:ea typeface="DejaVu Sans"/>
                <a:cs typeface="DejaVu Sans"/>
              </a:rPr>
              <a:pPr fontAlgn="base">
                <a:spcBef>
                  <a:spcPct val="0"/>
                </a:spcBef>
                <a:spcAft>
                  <a:spcPct val="0"/>
                </a:spcAft>
              </a:pPr>
              <a:t>19</a:t>
            </a:fld>
            <a:endParaRPr lang="en-US">
              <a:ea typeface="DejaVu Sans"/>
              <a:cs typeface="DejaVu Sans"/>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A22599-36B5-4147-9D5F-BEDE4D3635B0}" type="slidenum">
              <a:rPr lang="en-US">
                <a:ea typeface="DejaVu Sans"/>
                <a:cs typeface="DejaVu Sans"/>
              </a:rPr>
              <a:pPr fontAlgn="base">
                <a:spcBef>
                  <a:spcPct val="0"/>
                </a:spcBef>
                <a:spcAft>
                  <a:spcPct val="0"/>
                </a:spcAft>
              </a:pPr>
              <a:t>20</a:t>
            </a:fld>
            <a:endParaRPr lang="en-US">
              <a:ea typeface="DejaVu Sans"/>
              <a:cs typeface="DejaVu Sans"/>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7A002-DF93-4CE3-ADF1-45402A0A6FFA}" type="slidenum">
              <a:rPr lang="en-US" smtClean="0"/>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E9B43-D9CA-4236-88F1-B57B19B6E73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62D51-5D10-4B53-830A-3B5758EE77A4}" type="slidenum">
              <a:rPr lang="en-US" smtClean="0"/>
              <a:pPr fontAlgn="base">
                <a:spcBef>
                  <a:spcPct val="0"/>
                </a:spcBef>
                <a:spcAft>
                  <a:spcPct val="0"/>
                </a:spcAft>
                <a:defRPr/>
              </a:pPr>
              <a:t>3</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A545F-B55A-467C-B0AA-B9AB5EEA786B}" type="slidenum">
              <a:rPr lang="en-US" smtClean="0"/>
              <a:pPr fontAlgn="base">
                <a:spcBef>
                  <a:spcPct val="0"/>
                </a:spcBef>
                <a:spcAft>
                  <a:spcPct val="0"/>
                </a:spcAft>
                <a:defRPr/>
              </a:pPr>
              <a:t>4</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CB390F-996C-464B-98C8-EB5D4BB8794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452788-1D8A-490F-9EB6-D0360AE8EA5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459715-B783-438F-AF97-BB4256B8749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775E47-231E-45FB-93EB-00D5FAD7A8DD}" type="slidenum">
              <a:rPr lang="en-US" smtClean="0"/>
              <a:pPr fontAlgn="base">
                <a:spcBef>
                  <a:spcPct val="0"/>
                </a:spcBef>
                <a:spcAft>
                  <a:spcPct val="0"/>
                </a:spcAft>
                <a:defRPr/>
              </a:pPr>
              <a:t>8</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02BBB-EB52-4F3F-AA28-11B31F52CF3B}"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026"/>
          <p:cNvSpPr>
            <a:spLocks noChangeShapeType="1"/>
          </p:cNvSpPr>
          <p:nvPr/>
        </p:nvSpPr>
        <p:spPr bwMode="auto">
          <a:xfrm>
            <a:off x="1714500" y="3371850"/>
            <a:ext cx="5829300" cy="0"/>
          </a:xfrm>
          <a:prstGeom prst="line">
            <a:avLst/>
          </a:prstGeom>
          <a:noFill/>
          <a:ln w="76200">
            <a:solidFill>
              <a:srgbClr val="000000"/>
            </a:solidFill>
            <a:round/>
            <a:headEnd/>
            <a:tailEnd type="triangle" w="med" len="med"/>
          </a:ln>
        </p:spPr>
        <p:txBody>
          <a:bodyPr/>
          <a:lstStyle/>
          <a:p>
            <a:endParaRPr lang="en-US"/>
          </a:p>
        </p:txBody>
      </p:sp>
      <p:sp>
        <p:nvSpPr>
          <p:cNvPr id="11267" name="Rectangle 1027"/>
          <p:cNvSpPr>
            <a:spLocks noChangeArrowheads="1"/>
          </p:cNvSpPr>
          <p:nvPr/>
        </p:nvSpPr>
        <p:spPr bwMode="auto">
          <a:xfrm>
            <a:off x="27432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68" name="Rectangle 1028"/>
          <p:cNvSpPr>
            <a:spLocks noChangeArrowheads="1"/>
          </p:cNvSpPr>
          <p:nvPr/>
        </p:nvSpPr>
        <p:spPr bwMode="auto">
          <a:xfrm>
            <a:off x="43434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69" name="Rectangle 1029"/>
          <p:cNvSpPr>
            <a:spLocks noChangeArrowheads="1"/>
          </p:cNvSpPr>
          <p:nvPr/>
        </p:nvSpPr>
        <p:spPr bwMode="auto">
          <a:xfrm>
            <a:off x="66294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0" name="Rectangle 1030"/>
          <p:cNvSpPr>
            <a:spLocks noChangeArrowheads="1"/>
          </p:cNvSpPr>
          <p:nvPr/>
        </p:nvSpPr>
        <p:spPr bwMode="auto">
          <a:xfrm>
            <a:off x="4343400" y="2647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1" name="AutoShape 1031"/>
          <p:cNvSpPr>
            <a:spLocks noChangeArrowheads="1"/>
          </p:cNvSpPr>
          <p:nvPr/>
        </p:nvSpPr>
        <p:spPr bwMode="auto">
          <a:xfrm>
            <a:off x="3429000" y="3943350"/>
            <a:ext cx="1028700" cy="914400"/>
          </a:xfrm>
          <a:prstGeom prst="wedgeRectCallout">
            <a:avLst>
              <a:gd name="adj1" fmla="val 44444"/>
              <a:gd name="adj2" fmla="val -138333"/>
            </a:avLst>
          </a:prstGeom>
          <a:solidFill>
            <a:srgbClr val="FFFFFF"/>
          </a:solidFill>
          <a:ln w="9525">
            <a:solidFill>
              <a:srgbClr val="000000"/>
            </a:solidFill>
            <a:miter lim="800000"/>
            <a:headEnd/>
            <a:tailEnd/>
          </a:ln>
        </p:spPr>
        <p:txBody>
          <a:bodyPr/>
          <a:lstStyle/>
          <a:p>
            <a:pPr eaLnBrk="0" hangingPunct="0"/>
            <a:r>
              <a:rPr lang="en-US" sz="1200"/>
              <a:t>Application of available statistical tools</a:t>
            </a:r>
          </a:p>
        </p:txBody>
      </p:sp>
      <p:sp>
        <p:nvSpPr>
          <p:cNvPr id="11272" name="AutoShape 1032"/>
          <p:cNvSpPr>
            <a:spLocks noChangeArrowheads="1"/>
          </p:cNvSpPr>
          <p:nvPr/>
        </p:nvSpPr>
        <p:spPr bwMode="auto">
          <a:xfrm>
            <a:off x="4457700" y="971550"/>
            <a:ext cx="1143000" cy="1371600"/>
          </a:xfrm>
          <a:prstGeom prst="wedgeRectCallout">
            <a:avLst>
              <a:gd name="adj1" fmla="val -56222"/>
              <a:gd name="adj2" fmla="val 92778"/>
            </a:avLst>
          </a:prstGeom>
          <a:solidFill>
            <a:srgbClr val="F8F8F8"/>
          </a:solidFill>
          <a:ln w="9525">
            <a:solidFill>
              <a:srgbClr val="000000"/>
            </a:solidFill>
            <a:miter lim="800000"/>
            <a:headEnd/>
            <a:tailEnd/>
          </a:ln>
        </p:spPr>
        <p:txBody>
          <a:bodyPr/>
          <a:lstStyle/>
          <a:p>
            <a:pPr eaLnBrk="0" hangingPunct="0"/>
            <a:r>
              <a:rPr lang="en-US" sz="1200" b="0"/>
              <a:t>Development of specific, more appropriate statistical tools for use with microarrays</a:t>
            </a:r>
          </a:p>
        </p:txBody>
      </p:sp>
      <p:sp>
        <p:nvSpPr>
          <p:cNvPr id="11273" name="Rectangle 1033"/>
          <p:cNvSpPr>
            <a:spLocks noChangeArrowheads="1"/>
          </p:cNvSpPr>
          <p:nvPr/>
        </p:nvSpPr>
        <p:spPr bwMode="auto">
          <a:xfrm>
            <a:off x="58293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4" name="AutoShape 1034"/>
          <p:cNvSpPr>
            <a:spLocks noChangeArrowheads="1"/>
          </p:cNvSpPr>
          <p:nvPr/>
        </p:nvSpPr>
        <p:spPr bwMode="auto">
          <a:xfrm>
            <a:off x="5143500" y="3829050"/>
            <a:ext cx="1143000" cy="685800"/>
          </a:xfrm>
          <a:prstGeom prst="wedgeRectCallout">
            <a:avLst>
              <a:gd name="adj1" fmla="val 16278"/>
              <a:gd name="adj2" fmla="val -143333"/>
            </a:avLst>
          </a:prstGeom>
          <a:solidFill>
            <a:srgbClr val="FFFFFF"/>
          </a:solidFill>
          <a:ln w="9525">
            <a:solidFill>
              <a:srgbClr val="000000"/>
            </a:solidFill>
            <a:miter lim="800000"/>
            <a:headEnd/>
            <a:tailEnd/>
          </a:ln>
        </p:spPr>
        <p:txBody>
          <a:bodyPr/>
          <a:lstStyle/>
          <a:p>
            <a:pPr eaLnBrk="0" hangingPunct="0"/>
            <a:r>
              <a:rPr lang="en-US" sz="1200" b="0"/>
              <a:t>Functional annotation of results</a:t>
            </a:r>
          </a:p>
        </p:txBody>
      </p:sp>
      <p:sp>
        <p:nvSpPr>
          <p:cNvPr id="11275" name="Rectangle 1035"/>
          <p:cNvSpPr>
            <a:spLocks noChangeArrowheads="1"/>
          </p:cNvSpPr>
          <p:nvPr/>
        </p:nvSpPr>
        <p:spPr bwMode="auto">
          <a:xfrm>
            <a:off x="35433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6" name="AutoShape 1036"/>
          <p:cNvSpPr>
            <a:spLocks noChangeArrowheads="1"/>
          </p:cNvSpPr>
          <p:nvPr/>
        </p:nvSpPr>
        <p:spPr bwMode="auto">
          <a:xfrm>
            <a:off x="1828800" y="3829050"/>
            <a:ext cx="914400" cy="1352550"/>
          </a:xfrm>
          <a:prstGeom prst="wedgeRectCallout">
            <a:avLst>
              <a:gd name="adj1" fmla="val 54931"/>
              <a:gd name="adj2" fmla="val -87745"/>
            </a:avLst>
          </a:prstGeom>
          <a:solidFill>
            <a:srgbClr val="FFFFFF"/>
          </a:solidFill>
          <a:ln w="9525">
            <a:solidFill>
              <a:srgbClr val="000000"/>
            </a:solidFill>
            <a:miter lim="800000"/>
            <a:headEnd/>
            <a:tailEnd/>
          </a:ln>
        </p:spPr>
        <p:txBody>
          <a:bodyPr/>
          <a:lstStyle/>
          <a:p>
            <a:pPr eaLnBrk="0" hangingPunct="0"/>
            <a:r>
              <a:rPr lang="en-US" sz="1200" b="0"/>
              <a:t>Inadequate </a:t>
            </a:r>
          </a:p>
          <a:p>
            <a:pPr eaLnBrk="0" hangingPunct="0"/>
            <a:r>
              <a:rPr lang="en-US" sz="1200" b="0"/>
              <a:t>Computer skills to handle large datasets</a:t>
            </a:r>
          </a:p>
        </p:txBody>
      </p:sp>
      <p:sp>
        <p:nvSpPr>
          <p:cNvPr id="11277" name="AutoShape 1037"/>
          <p:cNvSpPr>
            <a:spLocks noChangeArrowheads="1"/>
          </p:cNvSpPr>
          <p:nvPr/>
        </p:nvSpPr>
        <p:spPr bwMode="auto">
          <a:xfrm>
            <a:off x="3200400" y="1314450"/>
            <a:ext cx="1028700" cy="1371600"/>
          </a:xfrm>
          <a:prstGeom prst="wedgeRectCallout">
            <a:avLst>
              <a:gd name="adj1" fmla="val -12037"/>
              <a:gd name="adj2" fmla="val 81944"/>
            </a:avLst>
          </a:prstGeom>
          <a:solidFill>
            <a:srgbClr val="FFFFFF"/>
          </a:solidFill>
          <a:ln w="9525">
            <a:solidFill>
              <a:srgbClr val="000000"/>
            </a:solidFill>
            <a:miter lim="800000"/>
            <a:headEnd/>
            <a:tailEnd/>
          </a:ln>
        </p:spPr>
        <p:txBody>
          <a:bodyPr/>
          <a:lstStyle/>
          <a:p>
            <a:pPr eaLnBrk="0" hangingPunct="0"/>
            <a:r>
              <a:rPr lang="en-US" sz="1200" b="0"/>
              <a:t>Intimacy with nature (strengths and deficiencies) of the raw data</a:t>
            </a:r>
          </a:p>
        </p:txBody>
      </p:sp>
      <p:sp>
        <p:nvSpPr>
          <p:cNvPr id="11278" name="Rectangle 1038"/>
          <p:cNvSpPr>
            <a:spLocks noChangeArrowheads="1"/>
          </p:cNvSpPr>
          <p:nvPr/>
        </p:nvSpPr>
        <p:spPr bwMode="auto">
          <a:xfrm>
            <a:off x="19431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9" name="AutoShape 1039"/>
          <p:cNvSpPr>
            <a:spLocks noChangeArrowheads="1"/>
          </p:cNvSpPr>
          <p:nvPr/>
        </p:nvSpPr>
        <p:spPr bwMode="auto">
          <a:xfrm>
            <a:off x="1485900" y="1657350"/>
            <a:ext cx="1028700" cy="1028700"/>
          </a:xfrm>
          <a:prstGeom prst="wedgeRectCallout">
            <a:avLst>
              <a:gd name="adj1" fmla="val 0"/>
              <a:gd name="adj2" fmla="val 87778"/>
            </a:avLst>
          </a:prstGeom>
          <a:solidFill>
            <a:srgbClr val="FFFFFF"/>
          </a:solidFill>
          <a:ln w="9525">
            <a:solidFill>
              <a:srgbClr val="000000"/>
            </a:solidFill>
            <a:miter lim="800000"/>
            <a:headEnd/>
            <a:tailEnd/>
          </a:ln>
        </p:spPr>
        <p:txBody>
          <a:bodyPr/>
          <a:lstStyle/>
          <a:p>
            <a:pPr eaLnBrk="0" hangingPunct="0"/>
            <a:r>
              <a:rPr lang="en-US" sz="1200" b="0"/>
              <a:t>Facile use of computer operating system is absent</a:t>
            </a:r>
          </a:p>
        </p:txBody>
      </p:sp>
      <p:sp>
        <p:nvSpPr>
          <p:cNvPr id="11280" name="AutoShape 1040"/>
          <p:cNvSpPr>
            <a:spLocks noChangeArrowheads="1"/>
          </p:cNvSpPr>
          <p:nvPr/>
        </p:nvSpPr>
        <p:spPr bwMode="auto">
          <a:xfrm>
            <a:off x="6400800" y="2000250"/>
            <a:ext cx="1028700" cy="609600"/>
          </a:xfrm>
          <a:prstGeom prst="wedgeRectCallout">
            <a:avLst>
              <a:gd name="adj1" fmla="val -22222"/>
              <a:gd name="adj2" fmla="val 120000"/>
            </a:avLst>
          </a:prstGeom>
          <a:solidFill>
            <a:srgbClr val="FFFFFF"/>
          </a:solidFill>
          <a:ln w="9525">
            <a:solidFill>
              <a:srgbClr val="000000"/>
            </a:solidFill>
            <a:miter lim="800000"/>
            <a:headEnd/>
            <a:tailEnd/>
          </a:ln>
        </p:spPr>
        <p:txBody>
          <a:bodyPr/>
          <a:lstStyle/>
          <a:p>
            <a:pPr eaLnBrk="0" hangingPunct="0"/>
            <a:r>
              <a:rPr lang="en-US" sz="1200" b="0"/>
              <a:t>Biological interpretation</a:t>
            </a:r>
          </a:p>
        </p:txBody>
      </p:sp>
      <p:grpSp>
        <p:nvGrpSpPr>
          <p:cNvPr id="2" name="Group 1041"/>
          <p:cNvGrpSpPr>
            <a:grpSpLocks/>
          </p:cNvGrpSpPr>
          <p:nvPr/>
        </p:nvGrpSpPr>
        <p:grpSpPr bwMode="auto">
          <a:xfrm>
            <a:off x="1485900" y="1295400"/>
            <a:ext cx="5943600" cy="3867150"/>
            <a:chOff x="1032" y="1548"/>
            <a:chExt cx="3744" cy="2436"/>
          </a:xfrm>
        </p:grpSpPr>
        <p:sp>
          <p:nvSpPr>
            <p:cNvPr id="11285" name="AutoShape 1042"/>
            <p:cNvSpPr>
              <a:spLocks noChangeArrowheads="1"/>
            </p:cNvSpPr>
            <p:nvPr/>
          </p:nvSpPr>
          <p:spPr bwMode="auto">
            <a:xfrm>
              <a:off x="2256" y="3204"/>
              <a:ext cx="648" cy="576"/>
            </a:xfrm>
            <a:prstGeom prst="wedgeRectCallout">
              <a:avLst>
                <a:gd name="adj1" fmla="val 44444"/>
                <a:gd name="adj2" fmla="val -138333"/>
              </a:avLst>
            </a:prstGeom>
            <a:solidFill>
              <a:srgbClr val="FF9900"/>
            </a:solidFill>
            <a:ln w="9525">
              <a:solidFill>
                <a:srgbClr val="000000"/>
              </a:solidFill>
              <a:miter lim="800000"/>
              <a:headEnd/>
              <a:tailEnd/>
            </a:ln>
          </p:spPr>
          <p:txBody>
            <a:bodyPr/>
            <a:lstStyle/>
            <a:p>
              <a:pPr eaLnBrk="0" hangingPunct="0"/>
              <a:r>
                <a:rPr lang="en-US" sz="1200"/>
                <a:t>Application of available statistical tools</a:t>
              </a:r>
            </a:p>
          </p:txBody>
        </p:sp>
        <p:sp>
          <p:nvSpPr>
            <p:cNvPr id="11286" name="AutoShape 1043"/>
            <p:cNvSpPr>
              <a:spLocks noChangeArrowheads="1"/>
            </p:cNvSpPr>
            <p:nvPr/>
          </p:nvSpPr>
          <p:spPr bwMode="auto">
            <a:xfrm>
              <a:off x="3336" y="3132"/>
              <a:ext cx="720" cy="432"/>
            </a:xfrm>
            <a:prstGeom prst="wedgeRectCallout">
              <a:avLst>
                <a:gd name="adj1" fmla="val 16278"/>
                <a:gd name="adj2" fmla="val -143333"/>
              </a:avLst>
            </a:prstGeom>
            <a:solidFill>
              <a:srgbClr val="FF9900"/>
            </a:solidFill>
            <a:ln w="9525">
              <a:solidFill>
                <a:srgbClr val="000000"/>
              </a:solidFill>
              <a:miter lim="800000"/>
              <a:headEnd/>
              <a:tailEnd/>
            </a:ln>
          </p:spPr>
          <p:txBody>
            <a:bodyPr/>
            <a:lstStyle/>
            <a:p>
              <a:pPr eaLnBrk="0" hangingPunct="0"/>
              <a:r>
                <a:rPr lang="en-US" sz="1200" b="0"/>
                <a:t>Functional annotation of results</a:t>
              </a:r>
            </a:p>
          </p:txBody>
        </p:sp>
        <p:sp>
          <p:nvSpPr>
            <p:cNvPr id="11287" name="AutoShape 1044"/>
            <p:cNvSpPr>
              <a:spLocks noChangeArrowheads="1"/>
            </p:cNvSpPr>
            <p:nvPr/>
          </p:nvSpPr>
          <p:spPr bwMode="auto">
            <a:xfrm>
              <a:off x="1248" y="3132"/>
              <a:ext cx="576" cy="852"/>
            </a:xfrm>
            <a:prstGeom prst="wedgeRectCallout">
              <a:avLst>
                <a:gd name="adj1" fmla="val 54931"/>
                <a:gd name="adj2" fmla="val -87745"/>
              </a:avLst>
            </a:prstGeom>
            <a:solidFill>
              <a:srgbClr val="FF9900"/>
            </a:solidFill>
            <a:ln w="9525">
              <a:solidFill>
                <a:srgbClr val="000000"/>
              </a:solidFill>
              <a:miter lim="800000"/>
              <a:headEnd/>
              <a:tailEnd/>
            </a:ln>
          </p:spPr>
          <p:txBody>
            <a:bodyPr/>
            <a:lstStyle/>
            <a:p>
              <a:pPr eaLnBrk="0" hangingPunct="0"/>
              <a:r>
                <a:rPr lang="en-US" sz="1200" b="0"/>
                <a:t>Inadequate </a:t>
              </a:r>
            </a:p>
            <a:p>
              <a:pPr eaLnBrk="0" hangingPunct="0"/>
              <a:r>
                <a:rPr lang="en-US" sz="1200" b="0"/>
                <a:t>Computer skills to handle large datasets</a:t>
              </a:r>
            </a:p>
          </p:txBody>
        </p:sp>
        <p:sp>
          <p:nvSpPr>
            <p:cNvPr id="11288" name="AutoShape 1045"/>
            <p:cNvSpPr>
              <a:spLocks noChangeArrowheads="1"/>
            </p:cNvSpPr>
            <p:nvPr/>
          </p:nvSpPr>
          <p:spPr bwMode="auto">
            <a:xfrm>
              <a:off x="2112" y="1548"/>
              <a:ext cx="648" cy="864"/>
            </a:xfrm>
            <a:prstGeom prst="wedgeRectCallout">
              <a:avLst>
                <a:gd name="adj1" fmla="val -12037"/>
                <a:gd name="adj2" fmla="val 81944"/>
              </a:avLst>
            </a:prstGeom>
            <a:solidFill>
              <a:srgbClr val="FF9900"/>
            </a:solidFill>
            <a:ln w="9525">
              <a:solidFill>
                <a:srgbClr val="000000"/>
              </a:solidFill>
              <a:miter lim="800000"/>
              <a:headEnd/>
              <a:tailEnd/>
            </a:ln>
          </p:spPr>
          <p:txBody>
            <a:bodyPr/>
            <a:lstStyle/>
            <a:p>
              <a:pPr eaLnBrk="0" hangingPunct="0"/>
              <a:r>
                <a:rPr lang="en-US" sz="1200" b="0"/>
                <a:t>Intimacy with nature (strengths and deficiencies) of the raw data</a:t>
              </a:r>
            </a:p>
          </p:txBody>
        </p:sp>
        <p:sp>
          <p:nvSpPr>
            <p:cNvPr id="11289" name="AutoShape 1046"/>
            <p:cNvSpPr>
              <a:spLocks noChangeArrowheads="1"/>
            </p:cNvSpPr>
            <p:nvPr/>
          </p:nvSpPr>
          <p:spPr bwMode="auto">
            <a:xfrm>
              <a:off x="1032" y="1764"/>
              <a:ext cx="648" cy="648"/>
            </a:xfrm>
            <a:prstGeom prst="wedgeRectCallout">
              <a:avLst>
                <a:gd name="adj1" fmla="val 0"/>
                <a:gd name="adj2" fmla="val 87778"/>
              </a:avLst>
            </a:prstGeom>
            <a:solidFill>
              <a:srgbClr val="FF9900"/>
            </a:solidFill>
            <a:ln w="9525">
              <a:solidFill>
                <a:srgbClr val="000000"/>
              </a:solidFill>
              <a:miter lim="800000"/>
              <a:headEnd/>
              <a:tailEnd/>
            </a:ln>
          </p:spPr>
          <p:txBody>
            <a:bodyPr/>
            <a:lstStyle/>
            <a:p>
              <a:pPr eaLnBrk="0" hangingPunct="0"/>
              <a:r>
                <a:rPr lang="en-US" sz="1200" b="0"/>
                <a:t>Facile use of computer operating system is absent</a:t>
              </a:r>
            </a:p>
          </p:txBody>
        </p:sp>
        <p:sp>
          <p:nvSpPr>
            <p:cNvPr id="11290" name="AutoShape 1047"/>
            <p:cNvSpPr>
              <a:spLocks noChangeArrowheads="1"/>
            </p:cNvSpPr>
            <p:nvPr/>
          </p:nvSpPr>
          <p:spPr bwMode="auto">
            <a:xfrm>
              <a:off x="4128" y="1980"/>
              <a:ext cx="648" cy="384"/>
            </a:xfrm>
            <a:prstGeom prst="wedgeRectCallout">
              <a:avLst>
                <a:gd name="adj1" fmla="val -22222"/>
                <a:gd name="adj2" fmla="val 120000"/>
              </a:avLst>
            </a:prstGeom>
            <a:solidFill>
              <a:srgbClr val="FF9900"/>
            </a:solidFill>
            <a:ln w="9525">
              <a:solidFill>
                <a:srgbClr val="000000"/>
              </a:solidFill>
              <a:miter lim="800000"/>
              <a:headEnd/>
              <a:tailEnd/>
            </a:ln>
          </p:spPr>
          <p:txBody>
            <a:bodyPr/>
            <a:lstStyle/>
            <a:p>
              <a:pPr eaLnBrk="0" hangingPunct="0"/>
              <a:r>
                <a:rPr lang="en-US" sz="1200" b="0"/>
                <a:t>Biological interpretation</a:t>
              </a:r>
            </a:p>
          </p:txBody>
        </p:sp>
      </p:grpSp>
      <p:sp>
        <p:nvSpPr>
          <p:cNvPr id="11282" name="Text Box 1048"/>
          <p:cNvSpPr txBox="1">
            <a:spLocks noChangeArrowheads="1"/>
          </p:cNvSpPr>
          <p:nvPr/>
        </p:nvSpPr>
        <p:spPr bwMode="auto">
          <a:xfrm>
            <a:off x="304800" y="2919413"/>
            <a:ext cx="1447800" cy="915987"/>
          </a:xfrm>
          <a:prstGeom prst="rect">
            <a:avLst/>
          </a:prstGeom>
          <a:solidFill>
            <a:schemeClr val="accent1"/>
          </a:solidFill>
          <a:ln w="9525">
            <a:noFill/>
            <a:miter lim="800000"/>
            <a:headEnd/>
            <a:tailEnd/>
          </a:ln>
        </p:spPr>
        <p:txBody>
          <a:bodyPr>
            <a:spAutoFit/>
          </a:bodyPr>
          <a:lstStyle/>
          <a:p>
            <a:pPr>
              <a:spcBef>
                <a:spcPct val="50000"/>
              </a:spcBef>
            </a:pPr>
            <a:r>
              <a:rPr lang="en-US" sz="1800" b="0"/>
              <a:t>Biology experiment complete</a:t>
            </a:r>
          </a:p>
        </p:txBody>
      </p:sp>
      <p:sp>
        <p:nvSpPr>
          <p:cNvPr id="11283" name="Text Box 1049"/>
          <p:cNvSpPr txBox="1">
            <a:spLocks noChangeArrowheads="1"/>
          </p:cNvSpPr>
          <p:nvPr/>
        </p:nvSpPr>
        <p:spPr bwMode="auto">
          <a:xfrm>
            <a:off x="7620000" y="2667000"/>
            <a:ext cx="1447800" cy="1465263"/>
          </a:xfrm>
          <a:prstGeom prst="rect">
            <a:avLst/>
          </a:prstGeom>
          <a:solidFill>
            <a:schemeClr val="accent1"/>
          </a:solidFill>
          <a:ln w="9525">
            <a:noFill/>
            <a:miter lim="800000"/>
            <a:headEnd/>
            <a:tailEnd/>
          </a:ln>
        </p:spPr>
        <p:txBody>
          <a:bodyPr>
            <a:spAutoFit/>
          </a:bodyPr>
          <a:lstStyle/>
          <a:p>
            <a:pPr>
              <a:spcBef>
                <a:spcPct val="50000"/>
              </a:spcBef>
            </a:pPr>
            <a:r>
              <a:rPr lang="en-US" sz="1800" b="0"/>
              <a:t>Thorough mining of the data for useful information</a:t>
            </a:r>
          </a:p>
        </p:txBody>
      </p:sp>
      <p:sp>
        <p:nvSpPr>
          <p:cNvPr id="103450" name="Text Box 1050"/>
          <p:cNvSpPr txBox="1">
            <a:spLocks noChangeArrowheads="1"/>
          </p:cNvSpPr>
          <p:nvPr/>
        </p:nvSpPr>
        <p:spPr bwMode="auto">
          <a:xfrm>
            <a:off x="457200" y="152400"/>
            <a:ext cx="8153400" cy="366713"/>
          </a:xfrm>
          <a:prstGeom prst="rect">
            <a:avLst/>
          </a:prstGeom>
          <a:solidFill>
            <a:srgbClr val="FFFF00"/>
          </a:solidFill>
          <a:ln w="9525">
            <a:noFill/>
            <a:miter lim="800000"/>
            <a:headEnd/>
            <a:tailEnd/>
          </a:ln>
          <a:effectLst>
            <a:outerShdw dist="107763" dir="2700000" algn="ctr" rotWithShape="0">
              <a:schemeClr val="tx2"/>
            </a:outerShdw>
          </a:effectLst>
        </p:spPr>
        <p:txBody>
          <a:bodyPr>
            <a:spAutoFit/>
          </a:bodyPr>
          <a:lstStyle/>
          <a:p>
            <a:pPr>
              <a:spcBef>
                <a:spcPct val="50000"/>
              </a:spcBef>
              <a:defRPr/>
            </a:pPr>
            <a:r>
              <a:rPr lang="en-US" sz="1800" b="0" dirty="0"/>
              <a:t>               Obstacles that thwart a successful analysis of micro-array data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Box 23"/>
          <p:cNvSpPr txBox="1">
            <a:spLocks noChangeArrowheads="1"/>
          </p:cNvSpPr>
          <p:nvPr/>
        </p:nvSpPr>
        <p:spPr bwMode="auto">
          <a:xfrm>
            <a:off x="1066800" y="685800"/>
            <a:ext cx="1219200" cy="369888"/>
          </a:xfrm>
          <a:prstGeom prst="rect">
            <a:avLst/>
          </a:prstGeom>
          <a:noFill/>
          <a:ln w="9525">
            <a:noFill/>
            <a:miter lim="800000"/>
            <a:headEnd/>
            <a:tailEnd/>
          </a:ln>
        </p:spPr>
        <p:txBody>
          <a:bodyPr>
            <a:spAutoFit/>
          </a:bodyPr>
          <a:lstStyle/>
          <a:p>
            <a:r>
              <a:rPr lang="en-US"/>
              <a:t>Sample 1</a:t>
            </a:r>
          </a:p>
        </p:txBody>
      </p:sp>
      <p:sp>
        <p:nvSpPr>
          <p:cNvPr id="17411" name="TextBox 24"/>
          <p:cNvSpPr txBox="1">
            <a:spLocks noChangeArrowheads="1"/>
          </p:cNvSpPr>
          <p:nvPr/>
        </p:nvSpPr>
        <p:spPr bwMode="auto">
          <a:xfrm>
            <a:off x="2895600" y="685800"/>
            <a:ext cx="1219200" cy="369888"/>
          </a:xfrm>
          <a:prstGeom prst="rect">
            <a:avLst/>
          </a:prstGeom>
          <a:noFill/>
          <a:ln w="9525">
            <a:noFill/>
            <a:miter lim="800000"/>
            <a:headEnd/>
            <a:tailEnd/>
          </a:ln>
        </p:spPr>
        <p:txBody>
          <a:bodyPr>
            <a:spAutoFit/>
          </a:bodyPr>
          <a:lstStyle/>
          <a:p>
            <a:r>
              <a:rPr lang="en-US"/>
              <a:t>Sample 2</a:t>
            </a:r>
          </a:p>
        </p:txBody>
      </p:sp>
      <p:sp>
        <p:nvSpPr>
          <p:cNvPr id="17412" name="TextBox 25"/>
          <p:cNvSpPr txBox="1">
            <a:spLocks noChangeArrowheads="1"/>
          </p:cNvSpPr>
          <p:nvPr/>
        </p:nvSpPr>
        <p:spPr bwMode="auto">
          <a:xfrm>
            <a:off x="4953000" y="685800"/>
            <a:ext cx="1219200" cy="369888"/>
          </a:xfrm>
          <a:prstGeom prst="rect">
            <a:avLst/>
          </a:prstGeom>
          <a:noFill/>
          <a:ln w="9525">
            <a:noFill/>
            <a:miter lim="800000"/>
            <a:headEnd/>
            <a:tailEnd/>
          </a:ln>
        </p:spPr>
        <p:txBody>
          <a:bodyPr>
            <a:spAutoFit/>
          </a:bodyPr>
          <a:lstStyle/>
          <a:p>
            <a:r>
              <a:rPr lang="en-US"/>
              <a:t>Sample 3</a:t>
            </a:r>
          </a:p>
        </p:txBody>
      </p:sp>
      <p:sp>
        <p:nvSpPr>
          <p:cNvPr id="17413" name="TextBox 26"/>
          <p:cNvSpPr txBox="1">
            <a:spLocks noChangeArrowheads="1"/>
          </p:cNvSpPr>
          <p:nvPr/>
        </p:nvSpPr>
        <p:spPr bwMode="auto">
          <a:xfrm>
            <a:off x="304800" y="1065213"/>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1</a:t>
            </a:r>
          </a:p>
        </p:txBody>
      </p:sp>
      <p:sp>
        <p:nvSpPr>
          <p:cNvPr id="17414" name="TextBox 27"/>
          <p:cNvSpPr txBox="1">
            <a:spLocks noChangeArrowheads="1"/>
          </p:cNvSpPr>
          <p:nvPr/>
        </p:nvSpPr>
        <p:spPr bwMode="auto">
          <a:xfrm>
            <a:off x="304800" y="2730500"/>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2</a:t>
            </a:r>
          </a:p>
        </p:txBody>
      </p:sp>
      <p:sp>
        <p:nvSpPr>
          <p:cNvPr id="17415" name="TextBox 28"/>
          <p:cNvSpPr txBox="1">
            <a:spLocks noChangeArrowheads="1"/>
          </p:cNvSpPr>
          <p:nvPr/>
        </p:nvSpPr>
        <p:spPr bwMode="auto">
          <a:xfrm>
            <a:off x="304800" y="4330700"/>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3</a:t>
            </a:r>
          </a:p>
        </p:txBody>
      </p:sp>
      <p:sp>
        <p:nvSpPr>
          <p:cNvPr id="32" name="Rectangle 31"/>
          <p:cNvSpPr/>
          <p:nvPr/>
        </p:nvSpPr>
        <p:spPr>
          <a:xfrm>
            <a:off x="1295400" y="1781175"/>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1295400" y="208597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1295400" y="2819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1295400" y="31242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295400" y="34290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295400" y="37338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1295400" y="44196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1295400" y="47244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1295400" y="5029200"/>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352800" y="1157288"/>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352800" y="14620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3352800" y="176688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3352800" y="20716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3352800" y="2805113"/>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3352800" y="3109913"/>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3352800" y="3414713"/>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3352800" y="3719513"/>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3352800" y="440531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3352800" y="47101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3352800" y="501491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352800" y="5319713"/>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486400" y="1128713"/>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486400" y="14335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486400" y="1738313"/>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486400" y="2043113"/>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486400" y="27765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5486400" y="3081338"/>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486400" y="3386138"/>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5486400" y="36909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5486400" y="43767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5486400" y="4681538"/>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5486400" y="49863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5486400" y="52911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1171575"/>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1" name="TextBox 65"/>
          <p:cNvSpPr txBox="1">
            <a:spLocks noChangeArrowheads="1"/>
          </p:cNvSpPr>
          <p:nvPr/>
        </p:nvSpPr>
        <p:spPr bwMode="auto">
          <a:xfrm>
            <a:off x="715963" y="1196975"/>
            <a:ext cx="685800" cy="276225"/>
          </a:xfrm>
          <a:prstGeom prst="rect">
            <a:avLst/>
          </a:prstGeom>
          <a:noFill/>
          <a:ln w="9525">
            <a:noFill/>
            <a:miter lim="800000"/>
            <a:headEnd/>
            <a:tailEnd/>
          </a:ln>
        </p:spPr>
        <p:txBody>
          <a:bodyPr>
            <a:spAutoFit/>
          </a:bodyPr>
          <a:lstStyle/>
          <a:p>
            <a:r>
              <a:rPr lang="en-US" sz="1200"/>
              <a:t>g1p1</a:t>
            </a:r>
          </a:p>
        </p:txBody>
      </p:sp>
      <p:sp>
        <p:nvSpPr>
          <p:cNvPr id="31" name="Rectangle 30"/>
          <p:cNvSpPr/>
          <p:nvPr/>
        </p:nvSpPr>
        <p:spPr>
          <a:xfrm>
            <a:off x="1295400" y="1476375"/>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3" name="TextBox 66"/>
          <p:cNvSpPr txBox="1">
            <a:spLocks noChangeArrowheads="1"/>
          </p:cNvSpPr>
          <p:nvPr/>
        </p:nvSpPr>
        <p:spPr bwMode="auto">
          <a:xfrm>
            <a:off x="690563" y="1476375"/>
            <a:ext cx="685800" cy="276225"/>
          </a:xfrm>
          <a:prstGeom prst="rect">
            <a:avLst/>
          </a:prstGeom>
          <a:noFill/>
          <a:ln w="9525">
            <a:noFill/>
            <a:miter lim="800000"/>
            <a:headEnd/>
            <a:tailEnd/>
          </a:ln>
        </p:spPr>
        <p:txBody>
          <a:bodyPr>
            <a:spAutoFit/>
          </a:bodyPr>
          <a:lstStyle/>
          <a:p>
            <a:r>
              <a:rPr lang="en-US" sz="1200"/>
              <a:t>g1p2</a:t>
            </a:r>
          </a:p>
        </p:txBody>
      </p:sp>
      <p:sp>
        <p:nvSpPr>
          <p:cNvPr id="17454" name="TextBox 67"/>
          <p:cNvSpPr txBox="1">
            <a:spLocks noChangeArrowheads="1"/>
          </p:cNvSpPr>
          <p:nvPr/>
        </p:nvSpPr>
        <p:spPr bwMode="auto">
          <a:xfrm>
            <a:off x="715963" y="1781175"/>
            <a:ext cx="685800" cy="276225"/>
          </a:xfrm>
          <a:prstGeom prst="rect">
            <a:avLst/>
          </a:prstGeom>
          <a:noFill/>
          <a:ln w="9525">
            <a:noFill/>
            <a:miter lim="800000"/>
            <a:headEnd/>
            <a:tailEnd/>
          </a:ln>
        </p:spPr>
        <p:txBody>
          <a:bodyPr>
            <a:spAutoFit/>
          </a:bodyPr>
          <a:lstStyle/>
          <a:p>
            <a:r>
              <a:rPr lang="en-US" sz="1200"/>
              <a:t>g1p3</a:t>
            </a:r>
          </a:p>
        </p:txBody>
      </p:sp>
      <p:sp>
        <p:nvSpPr>
          <p:cNvPr id="17455" name="TextBox 68"/>
          <p:cNvSpPr txBox="1">
            <a:spLocks noChangeArrowheads="1"/>
          </p:cNvSpPr>
          <p:nvPr/>
        </p:nvSpPr>
        <p:spPr bwMode="auto">
          <a:xfrm>
            <a:off x="690563" y="2085975"/>
            <a:ext cx="685800" cy="276225"/>
          </a:xfrm>
          <a:prstGeom prst="rect">
            <a:avLst/>
          </a:prstGeom>
          <a:noFill/>
          <a:ln w="9525">
            <a:noFill/>
            <a:miter lim="800000"/>
            <a:headEnd/>
            <a:tailEnd/>
          </a:ln>
        </p:spPr>
        <p:txBody>
          <a:bodyPr>
            <a:spAutoFit/>
          </a:bodyPr>
          <a:lstStyle/>
          <a:p>
            <a:r>
              <a:rPr lang="en-US" sz="1200"/>
              <a:t>g1p4</a:t>
            </a:r>
          </a:p>
        </p:txBody>
      </p:sp>
      <p:sp>
        <p:nvSpPr>
          <p:cNvPr id="17456" name="TextBox 69"/>
          <p:cNvSpPr txBox="1">
            <a:spLocks noChangeArrowheads="1"/>
          </p:cNvSpPr>
          <p:nvPr/>
        </p:nvSpPr>
        <p:spPr bwMode="auto">
          <a:xfrm>
            <a:off x="304800" y="5867400"/>
            <a:ext cx="304800" cy="307975"/>
          </a:xfrm>
          <a:prstGeom prst="rect">
            <a:avLst/>
          </a:prstGeom>
          <a:noFill/>
          <a:ln w="9525">
            <a:solidFill>
              <a:schemeClr val="tx1"/>
            </a:solidFill>
            <a:miter lim="800000"/>
            <a:headEnd/>
            <a:tailEnd/>
          </a:ln>
        </p:spPr>
        <p:txBody>
          <a:bodyPr>
            <a:spAutoFit/>
          </a:bodyPr>
          <a:lstStyle/>
          <a:p>
            <a:r>
              <a:rPr lang="en-US" sz="1400"/>
              <a:t>G</a:t>
            </a:r>
          </a:p>
        </p:txBody>
      </p:sp>
      <p:sp>
        <p:nvSpPr>
          <p:cNvPr id="17457" name="TextBox 70"/>
          <p:cNvSpPr txBox="1">
            <a:spLocks noChangeArrowheads="1"/>
          </p:cNvSpPr>
          <p:nvPr/>
        </p:nvSpPr>
        <p:spPr bwMode="auto">
          <a:xfrm>
            <a:off x="304800" y="6245225"/>
            <a:ext cx="304800" cy="307975"/>
          </a:xfrm>
          <a:prstGeom prst="rect">
            <a:avLst/>
          </a:prstGeom>
          <a:noFill/>
          <a:ln w="9525">
            <a:solidFill>
              <a:schemeClr val="tx1"/>
            </a:solidFill>
            <a:miter lim="800000"/>
            <a:headEnd/>
            <a:tailEnd/>
          </a:ln>
        </p:spPr>
        <p:txBody>
          <a:bodyPr>
            <a:spAutoFit/>
          </a:bodyPr>
          <a:lstStyle/>
          <a:p>
            <a:r>
              <a:rPr lang="en-US" sz="1400"/>
              <a:t>G</a:t>
            </a:r>
          </a:p>
        </p:txBody>
      </p:sp>
      <p:sp>
        <p:nvSpPr>
          <p:cNvPr id="72" name="Rectangle 71"/>
          <p:cNvSpPr/>
          <p:nvPr/>
        </p:nvSpPr>
        <p:spPr>
          <a:xfrm>
            <a:off x="304800" y="6629400"/>
            <a:ext cx="304800" cy="46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9" name="TextBox 72"/>
          <p:cNvSpPr txBox="1">
            <a:spLocks noChangeArrowheads="1"/>
          </p:cNvSpPr>
          <p:nvPr/>
        </p:nvSpPr>
        <p:spPr bwMode="auto">
          <a:xfrm>
            <a:off x="730250" y="2862263"/>
            <a:ext cx="685800" cy="277812"/>
          </a:xfrm>
          <a:prstGeom prst="rect">
            <a:avLst/>
          </a:prstGeom>
          <a:noFill/>
          <a:ln w="9525">
            <a:noFill/>
            <a:miter lim="800000"/>
            <a:headEnd/>
            <a:tailEnd/>
          </a:ln>
        </p:spPr>
        <p:txBody>
          <a:bodyPr>
            <a:spAutoFit/>
          </a:bodyPr>
          <a:lstStyle/>
          <a:p>
            <a:r>
              <a:rPr lang="en-US" sz="1200"/>
              <a:t>g2p1</a:t>
            </a:r>
          </a:p>
        </p:txBody>
      </p:sp>
      <p:sp>
        <p:nvSpPr>
          <p:cNvPr id="17460" name="TextBox 73"/>
          <p:cNvSpPr txBox="1">
            <a:spLocks noChangeArrowheads="1"/>
          </p:cNvSpPr>
          <p:nvPr/>
        </p:nvSpPr>
        <p:spPr bwMode="auto">
          <a:xfrm>
            <a:off x="703263" y="3141663"/>
            <a:ext cx="685800" cy="276225"/>
          </a:xfrm>
          <a:prstGeom prst="rect">
            <a:avLst/>
          </a:prstGeom>
          <a:noFill/>
          <a:ln w="9525">
            <a:noFill/>
            <a:miter lim="800000"/>
            <a:headEnd/>
            <a:tailEnd/>
          </a:ln>
        </p:spPr>
        <p:txBody>
          <a:bodyPr>
            <a:spAutoFit/>
          </a:bodyPr>
          <a:lstStyle/>
          <a:p>
            <a:r>
              <a:rPr lang="en-US" sz="1200"/>
              <a:t>g2p2</a:t>
            </a:r>
          </a:p>
        </p:txBody>
      </p:sp>
      <p:sp>
        <p:nvSpPr>
          <p:cNvPr id="17461" name="TextBox 74"/>
          <p:cNvSpPr txBox="1">
            <a:spLocks noChangeArrowheads="1"/>
          </p:cNvSpPr>
          <p:nvPr/>
        </p:nvSpPr>
        <p:spPr bwMode="auto">
          <a:xfrm>
            <a:off x="701675" y="3446463"/>
            <a:ext cx="685800" cy="276225"/>
          </a:xfrm>
          <a:prstGeom prst="rect">
            <a:avLst/>
          </a:prstGeom>
          <a:noFill/>
          <a:ln w="9525">
            <a:noFill/>
            <a:miter lim="800000"/>
            <a:headEnd/>
            <a:tailEnd/>
          </a:ln>
        </p:spPr>
        <p:txBody>
          <a:bodyPr>
            <a:spAutoFit/>
          </a:bodyPr>
          <a:lstStyle/>
          <a:p>
            <a:r>
              <a:rPr lang="en-US" sz="1200"/>
              <a:t>g2p3</a:t>
            </a:r>
          </a:p>
        </p:txBody>
      </p:sp>
      <p:sp>
        <p:nvSpPr>
          <p:cNvPr id="17462" name="TextBox 75"/>
          <p:cNvSpPr txBox="1">
            <a:spLocks noChangeArrowheads="1"/>
          </p:cNvSpPr>
          <p:nvPr/>
        </p:nvSpPr>
        <p:spPr bwMode="auto">
          <a:xfrm>
            <a:off x="703263" y="3751263"/>
            <a:ext cx="685800" cy="276225"/>
          </a:xfrm>
          <a:prstGeom prst="rect">
            <a:avLst/>
          </a:prstGeom>
          <a:noFill/>
          <a:ln w="9525">
            <a:noFill/>
            <a:miter lim="800000"/>
            <a:headEnd/>
            <a:tailEnd/>
          </a:ln>
        </p:spPr>
        <p:txBody>
          <a:bodyPr>
            <a:spAutoFit/>
          </a:bodyPr>
          <a:lstStyle/>
          <a:p>
            <a:r>
              <a:rPr lang="en-US" sz="1200"/>
              <a:t>g2p4</a:t>
            </a:r>
          </a:p>
        </p:txBody>
      </p:sp>
      <p:sp>
        <p:nvSpPr>
          <p:cNvPr id="17463" name="TextBox 76"/>
          <p:cNvSpPr txBox="1">
            <a:spLocks noChangeArrowheads="1"/>
          </p:cNvSpPr>
          <p:nvPr/>
        </p:nvSpPr>
        <p:spPr bwMode="auto">
          <a:xfrm>
            <a:off x="690563" y="4419600"/>
            <a:ext cx="685800" cy="276225"/>
          </a:xfrm>
          <a:prstGeom prst="rect">
            <a:avLst/>
          </a:prstGeom>
          <a:noFill/>
          <a:ln w="9525">
            <a:noFill/>
            <a:miter lim="800000"/>
            <a:headEnd/>
            <a:tailEnd/>
          </a:ln>
        </p:spPr>
        <p:txBody>
          <a:bodyPr>
            <a:spAutoFit/>
          </a:bodyPr>
          <a:lstStyle/>
          <a:p>
            <a:r>
              <a:rPr lang="en-US" sz="1200"/>
              <a:t>g3p1</a:t>
            </a:r>
          </a:p>
        </p:txBody>
      </p:sp>
      <p:sp>
        <p:nvSpPr>
          <p:cNvPr id="17464" name="TextBox 77"/>
          <p:cNvSpPr txBox="1">
            <a:spLocks noChangeArrowheads="1"/>
          </p:cNvSpPr>
          <p:nvPr/>
        </p:nvSpPr>
        <p:spPr bwMode="auto">
          <a:xfrm>
            <a:off x="703263" y="4738688"/>
            <a:ext cx="685800" cy="277812"/>
          </a:xfrm>
          <a:prstGeom prst="rect">
            <a:avLst/>
          </a:prstGeom>
          <a:noFill/>
          <a:ln w="9525">
            <a:noFill/>
            <a:miter lim="800000"/>
            <a:headEnd/>
            <a:tailEnd/>
          </a:ln>
        </p:spPr>
        <p:txBody>
          <a:bodyPr>
            <a:spAutoFit/>
          </a:bodyPr>
          <a:lstStyle/>
          <a:p>
            <a:r>
              <a:rPr lang="en-US" sz="1200"/>
              <a:t>g3p2</a:t>
            </a:r>
          </a:p>
        </p:txBody>
      </p:sp>
      <p:sp>
        <p:nvSpPr>
          <p:cNvPr id="17465" name="TextBox 78"/>
          <p:cNvSpPr txBox="1">
            <a:spLocks noChangeArrowheads="1"/>
          </p:cNvSpPr>
          <p:nvPr/>
        </p:nvSpPr>
        <p:spPr bwMode="auto">
          <a:xfrm>
            <a:off x="690563" y="5043488"/>
            <a:ext cx="685800" cy="277812"/>
          </a:xfrm>
          <a:prstGeom prst="rect">
            <a:avLst/>
          </a:prstGeom>
          <a:noFill/>
          <a:ln w="9525">
            <a:noFill/>
            <a:miter lim="800000"/>
            <a:headEnd/>
            <a:tailEnd/>
          </a:ln>
        </p:spPr>
        <p:txBody>
          <a:bodyPr>
            <a:spAutoFit/>
          </a:bodyPr>
          <a:lstStyle/>
          <a:p>
            <a:r>
              <a:rPr lang="en-US" sz="1200"/>
              <a:t>g3p3</a:t>
            </a:r>
          </a:p>
        </p:txBody>
      </p:sp>
      <p:sp>
        <p:nvSpPr>
          <p:cNvPr id="17466" name="TextBox 79"/>
          <p:cNvSpPr txBox="1">
            <a:spLocks noChangeArrowheads="1"/>
          </p:cNvSpPr>
          <p:nvPr/>
        </p:nvSpPr>
        <p:spPr bwMode="auto">
          <a:xfrm>
            <a:off x="703263" y="5348288"/>
            <a:ext cx="685800" cy="277812"/>
          </a:xfrm>
          <a:prstGeom prst="rect">
            <a:avLst/>
          </a:prstGeom>
          <a:noFill/>
          <a:ln w="9525">
            <a:noFill/>
            <a:miter lim="800000"/>
            <a:headEnd/>
            <a:tailEnd/>
          </a:ln>
        </p:spPr>
        <p:txBody>
          <a:bodyPr>
            <a:spAutoFit/>
          </a:bodyPr>
          <a:lstStyle/>
          <a:p>
            <a:r>
              <a:rPr lang="en-US" sz="1200"/>
              <a:t>g3p4</a:t>
            </a:r>
          </a:p>
        </p:txBody>
      </p:sp>
      <p:sp>
        <p:nvSpPr>
          <p:cNvPr id="17467" name="TextBox 80"/>
          <p:cNvSpPr txBox="1">
            <a:spLocks noChangeArrowheads="1"/>
          </p:cNvSpPr>
          <p:nvPr/>
        </p:nvSpPr>
        <p:spPr bwMode="auto">
          <a:xfrm>
            <a:off x="2768600" y="1143000"/>
            <a:ext cx="685800" cy="276225"/>
          </a:xfrm>
          <a:prstGeom prst="rect">
            <a:avLst/>
          </a:prstGeom>
          <a:noFill/>
          <a:ln w="9525">
            <a:noFill/>
            <a:miter lim="800000"/>
            <a:headEnd/>
            <a:tailEnd/>
          </a:ln>
        </p:spPr>
        <p:txBody>
          <a:bodyPr>
            <a:spAutoFit/>
          </a:bodyPr>
          <a:lstStyle/>
          <a:p>
            <a:r>
              <a:rPr lang="en-US" sz="1200"/>
              <a:t>g1p1</a:t>
            </a:r>
          </a:p>
        </p:txBody>
      </p:sp>
      <p:sp>
        <p:nvSpPr>
          <p:cNvPr id="17468" name="TextBox 81"/>
          <p:cNvSpPr txBox="1">
            <a:spLocks noChangeArrowheads="1"/>
          </p:cNvSpPr>
          <p:nvPr/>
        </p:nvSpPr>
        <p:spPr bwMode="auto">
          <a:xfrm>
            <a:off x="2743200" y="1422400"/>
            <a:ext cx="685800" cy="276225"/>
          </a:xfrm>
          <a:prstGeom prst="rect">
            <a:avLst/>
          </a:prstGeom>
          <a:noFill/>
          <a:ln w="9525">
            <a:noFill/>
            <a:miter lim="800000"/>
            <a:headEnd/>
            <a:tailEnd/>
          </a:ln>
        </p:spPr>
        <p:txBody>
          <a:bodyPr>
            <a:spAutoFit/>
          </a:bodyPr>
          <a:lstStyle/>
          <a:p>
            <a:r>
              <a:rPr lang="en-US" sz="1200"/>
              <a:t>g1p2</a:t>
            </a:r>
          </a:p>
        </p:txBody>
      </p:sp>
      <p:sp>
        <p:nvSpPr>
          <p:cNvPr id="17469" name="TextBox 82"/>
          <p:cNvSpPr txBox="1">
            <a:spLocks noChangeArrowheads="1"/>
          </p:cNvSpPr>
          <p:nvPr/>
        </p:nvSpPr>
        <p:spPr bwMode="auto">
          <a:xfrm>
            <a:off x="2768600" y="1727200"/>
            <a:ext cx="685800" cy="276225"/>
          </a:xfrm>
          <a:prstGeom prst="rect">
            <a:avLst/>
          </a:prstGeom>
          <a:noFill/>
          <a:ln w="9525">
            <a:noFill/>
            <a:miter lim="800000"/>
            <a:headEnd/>
            <a:tailEnd/>
          </a:ln>
        </p:spPr>
        <p:txBody>
          <a:bodyPr>
            <a:spAutoFit/>
          </a:bodyPr>
          <a:lstStyle/>
          <a:p>
            <a:r>
              <a:rPr lang="en-US" sz="1200"/>
              <a:t>g1p3</a:t>
            </a:r>
          </a:p>
        </p:txBody>
      </p:sp>
      <p:sp>
        <p:nvSpPr>
          <p:cNvPr id="17470" name="TextBox 83"/>
          <p:cNvSpPr txBox="1">
            <a:spLocks noChangeArrowheads="1"/>
          </p:cNvSpPr>
          <p:nvPr/>
        </p:nvSpPr>
        <p:spPr bwMode="auto">
          <a:xfrm>
            <a:off x="2743200" y="2032000"/>
            <a:ext cx="685800" cy="276225"/>
          </a:xfrm>
          <a:prstGeom prst="rect">
            <a:avLst/>
          </a:prstGeom>
          <a:noFill/>
          <a:ln w="9525">
            <a:noFill/>
            <a:miter lim="800000"/>
            <a:headEnd/>
            <a:tailEnd/>
          </a:ln>
        </p:spPr>
        <p:txBody>
          <a:bodyPr>
            <a:spAutoFit/>
          </a:bodyPr>
          <a:lstStyle/>
          <a:p>
            <a:r>
              <a:rPr lang="en-US" sz="1200"/>
              <a:t>g1p4</a:t>
            </a:r>
          </a:p>
        </p:txBody>
      </p:sp>
      <p:sp>
        <p:nvSpPr>
          <p:cNvPr id="17471" name="TextBox 84"/>
          <p:cNvSpPr txBox="1">
            <a:spLocks noChangeArrowheads="1"/>
          </p:cNvSpPr>
          <p:nvPr/>
        </p:nvSpPr>
        <p:spPr bwMode="auto">
          <a:xfrm>
            <a:off x="2782888" y="2808288"/>
            <a:ext cx="685800" cy="277812"/>
          </a:xfrm>
          <a:prstGeom prst="rect">
            <a:avLst/>
          </a:prstGeom>
          <a:noFill/>
          <a:ln w="9525">
            <a:noFill/>
            <a:miter lim="800000"/>
            <a:headEnd/>
            <a:tailEnd/>
          </a:ln>
        </p:spPr>
        <p:txBody>
          <a:bodyPr>
            <a:spAutoFit/>
          </a:bodyPr>
          <a:lstStyle/>
          <a:p>
            <a:r>
              <a:rPr lang="en-US" sz="1200"/>
              <a:t>g2p1</a:t>
            </a:r>
          </a:p>
        </p:txBody>
      </p:sp>
      <p:sp>
        <p:nvSpPr>
          <p:cNvPr id="17472" name="TextBox 85"/>
          <p:cNvSpPr txBox="1">
            <a:spLocks noChangeArrowheads="1"/>
          </p:cNvSpPr>
          <p:nvPr/>
        </p:nvSpPr>
        <p:spPr bwMode="auto">
          <a:xfrm>
            <a:off x="2755900" y="3087688"/>
            <a:ext cx="685800" cy="276225"/>
          </a:xfrm>
          <a:prstGeom prst="rect">
            <a:avLst/>
          </a:prstGeom>
          <a:noFill/>
          <a:ln w="9525">
            <a:noFill/>
            <a:miter lim="800000"/>
            <a:headEnd/>
            <a:tailEnd/>
          </a:ln>
        </p:spPr>
        <p:txBody>
          <a:bodyPr>
            <a:spAutoFit/>
          </a:bodyPr>
          <a:lstStyle/>
          <a:p>
            <a:r>
              <a:rPr lang="en-US" sz="1200"/>
              <a:t>g2p2</a:t>
            </a:r>
          </a:p>
        </p:txBody>
      </p:sp>
      <p:sp>
        <p:nvSpPr>
          <p:cNvPr id="17473" name="TextBox 86"/>
          <p:cNvSpPr txBox="1">
            <a:spLocks noChangeArrowheads="1"/>
          </p:cNvSpPr>
          <p:nvPr/>
        </p:nvSpPr>
        <p:spPr bwMode="auto">
          <a:xfrm>
            <a:off x="2782888" y="3392488"/>
            <a:ext cx="685800" cy="276225"/>
          </a:xfrm>
          <a:prstGeom prst="rect">
            <a:avLst/>
          </a:prstGeom>
          <a:noFill/>
          <a:ln w="9525">
            <a:noFill/>
            <a:miter lim="800000"/>
            <a:headEnd/>
            <a:tailEnd/>
          </a:ln>
        </p:spPr>
        <p:txBody>
          <a:bodyPr>
            <a:spAutoFit/>
          </a:bodyPr>
          <a:lstStyle/>
          <a:p>
            <a:r>
              <a:rPr lang="en-US" sz="1200"/>
              <a:t>g2p3</a:t>
            </a:r>
          </a:p>
        </p:txBody>
      </p:sp>
      <p:sp>
        <p:nvSpPr>
          <p:cNvPr id="17474" name="TextBox 87"/>
          <p:cNvSpPr txBox="1">
            <a:spLocks noChangeArrowheads="1"/>
          </p:cNvSpPr>
          <p:nvPr/>
        </p:nvSpPr>
        <p:spPr bwMode="auto">
          <a:xfrm>
            <a:off x="2755900" y="3697288"/>
            <a:ext cx="685800" cy="276225"/>
          </a:xfrm>
          <a:prstGeom prst="rect">
            <a:avLst/>
          </a:prstGeom>
          <a:noFill/>
          <a:ln w="9525">
            <a:noFill/>
            <a:miter lim="800000"/>
            <a:headEnd/>
            <a:tailEnd/>
          </a:ln>
        </p:spPr>
        <p:txBody>
          <a:bodyPr>
            <a:spAutoFit/>
          </a:bodyPr>
          <a:lstStyle/>
          <a:p>
            <a:r>
              <a:rPr lang="en-US" sz="1200"/>
              <a:t>g2p4</a:t>
            </a:r>
          </a:p>
        </p:txBody>
      </p:sp>
      <p:sp>
        <p:nvSpPr>
          <p:cNvPr id="17475" name="TextBox 88"/>
          <p:cNvSpPr txBox="1">
            <a:spLocks noChangeArrowheads="1"/>
          </p:cNvSpPr>
          <p:nvPr/>
        </p:nvSpPr>
        <p:spPr bwMode="auto">
          <a:xfrm>
            <a:off x="2782888" y="4406900"/>
            <a:ext cx="685800" cy="276225"/>
          </a:xfrm>
          <a:prstGeom prst="rect">
            <a:avLst/>
          </a:prstGeom>
          <a:noFill/>
          <a:ln w="9525">
            <a:noFill/>
            <a:miter lim="800000"/>
            <a:headEnd/>
            <a:tailEnd/>
          </a:ln>
        </p:spPr>
        <p:txBody>
          <a:bodyPr>
            <a:spAutoFit/>
          </a:bodyPr>
          <a:lstStyle/>
          <a:p>
            <a:r>
              <a:rPr lang="en-US" sz="1200"/>
              <a:t>g3p1</a:t>
            </a:r>
          </a:p>
        </p:txBody>
      </p:sp>
      <p:sp>
        <p:nvSpPr>
          <p:cNvPr id="17476" name="TextBox 89"/>
          <p:cNvSpPr txBox="1">
            <a:spLocks noChangeArrowheads="1"/>
          </p:cNvSpPr>
          <p:nvPr/>
        </p:nvSpPr>
        <p:spPr bwMode="auto">
          <a:xfrm>
            <a:off x="2755900" y="4684713"/>
            <a:ext cx="685800" cy="277812"/>
          </a:xfrm>
          <a:prstGeom prst="rect">
            <a:avLst/>
          </a:prstGeom>
          <a:noFill/>
          <a:ln w="9525">
            <a:noFill/>
            <a:miter lim="800000"/>
            <a:headEnd/>
            <a:tailEnd/>
          </a:ln>
        </p:spPr>
        <p:txBody>
          <a:bodyPr>
            <a:spAutoFit/>
          </a:bodyPr>
          <a:lstStyle/>
          <a:p>
            <a:r>
              <a:rPr lang="en-US" sz="1200"/>
              <a:t>g3p2</a:t>
            </a:r>
          </a:p>
        </p:txBody>
      </p:sp>
      <p:sp>
        <p:nvSpPr>
          <p:cNvPr id="17477" name="TextBox 90"/>
          <p:cNvSpPr txBox="1">
            <a:spLocks noChangeArrowheads="1"/>
          </p:cNvSpPr>
          <p:nvPr/>
        </p:nvSpPr>
        <p:spPr bwMode="auto">
          <a:xfrm>
            <a:off x="2782888" y="4989513"/>
            <a:ext cx="685800" cy="277812"/>
          </a:xfrm>
          <a:prstGeom prst="rect">
            <a:avLst/>
          </a:prstGeom>
          <a:noFill/>
          <a:ln w="9525">
            <a:noFill/>
            <a:miter lim="800000"/>
            <a:headEnd/>
            <a:tailEnd/>
          </a:ln>
        </p:spPr>
        <p:txBody>
          <a:bodyPr>
            <a:spAutoFit/>
          </a:bodyPr>
          <a:lstStyle/>
          <a:p>
            <a:r>
              <a:rPr lang="en-US" sz="1200"/>
              <a:t>g3p3</a:t>
            </a:r>
          </a:p>
        </p:txBody>
      </p:sp>
      <p:sp>
        <p:nvSpPr>
          <p:cNvPr id="17478" name="TextBox 91"/>
          <p:cNvSpPr txBox="1">
            <a:spLocks noChangeArrowheads="1"/>
          </p:cNvSpPr>
          <p:nvPr/>
        </p:nvSpPr>
        <p:spPr bwMode="auto">
          <a:xfrm>
            <a:off x="2755900" y="5294313"/>
            <a:ext cx="685800" cy="277812"/>
          </a:xfrm>
          <a:prstGeom prst="rect">
            <a:avLst/>
          </a:prstGeom>
          <a:noFill/>
          <a:ln w="9525">
            <a:noFill/>
            <a:miter lim="800000"/>
            <a:headEnd/>
            <a:tailEnd/>
          </a:ln>
        </p:spPr>
        <p:txBody>
          <a:bodyPr>
            <a:spAutoFit/>
          </a:bodyPr>
          <a:lstStyle/>
          <a:p>
            <a:r>
              <a:rPr lang="en-US" sz="1200"/>
              <a:t>g3p4</a:t>
            </a:r>
          </a:p>
        </p:txBody>
      </p:sp>
      <p:sp>
        <p:nvSpPr>
          <p:cNvPr id="17479" name="TextBox 92"/>
          <p:cNvSpPr txBox="1">
            <a:spLocks noChangeArrowheads="1"/>
          </p:cNvSpPr>
          <p:nvPr/>
        </p:nvSpPr>
        <p:spPr bwMode="auto">
          <a:xfrm>
            <a:off x="4902200" y="1168400"/>
            <a:ext cx="685800" cy="277813"/>
          </a:xfrm>
          <a:prstGeom prst="rect">
            <a:avLst/>
          </a:prstGeom>
          <a:noFill/>
          <a:ln w="9525">
            <a:noFill/>
            <a:miter lim="800000"/>
            <a:headEnd/>
            <a:tailEnd/>
          </a:ln>
        </p:spPr>
        <p:txBody>
          <a:bodyPr>
            <a:spAutoFit/>
          </a:bodyPr>
          <a:lstStyle/>
          <a:p>
            <a:r>
              <a:rPr lang="en-US" sz="1200"/>
              <a:t>g1p1</a:t>
            </a:r>
          </a:p>
        </p:txBody>
      </p:sp>
      <p:sp>
        <p:nvSpPr>
          <p:cNvPr id="17480" name="TextBox 93"/>
          <p:cNvSpPr txBox="1">
            <a:spLocks noChangeArrowheads="1"/>
          </p:cNvSpPr>
          <p:nvPr/>
        </p:nvSpPr>
        <p:spPr bwMode="auto">
          <a:xfrm>
            <a:off x="4876800" y="1447800"/>
            <a:ext cx="685800" cy="276225"/>
          </a:xfrm>
          <a:prstGeom prst="rect">
            <a:avLst/>
          </a:prstGeom>
          <a:noFill/>
          <a:ln w="9525">
            <a:noFill/>
            <a:miter lim="800000"/>
            <a:headEnd/>
            <a:tailEnd/>
          </a:ln>
        </p:spPr>
        <p:txBody>
          <a:bodyPr>
            <a:spAutoFit/>
          </a:bodyPr>
          <a:lstStyle/>
          <a:p>
            <a:r>
              <a:rPr lang="en-US" sz="1200"/>
              <a:t>g1p2</a:t>
            </a:r>
          </a:p>
        </p:txBody>
      </p:sp>
      <p:sp>
        <p:nvSpPr>
          <p:cNvPr id="17481" name="TextBox 94"/>
          <p:cNvSpPr txBox="1">
            <a:spLocks noChangeArrowheads="1"/>
          </p:cNvSpPr>
          <p:nvPr/>
        </p:nvSpPr>
        <p:spPr bwMode="auto">
          <a:xfrm>
            <a:off x="4902200" y="1752600"/>
            <a:ext cx="685800" cy="276225"/>
          </a:xfrm>
          <a:prstGeom prst="rect">
            <a:avLst/>
          </a:prstGeom>
          <a:noFill/>
          <a:ln w="9525">
            <a:noFill/>
            <a:miter lim="800000"/>
            <a:headEnd/>
            <a:tailEnd/>
          </a:ln>
        </p:spPr>
        <p:txBody>
          <a:bodyPr>
            <a:spAutoFit/>
          </a:bodyPr>
          <a:lstStyle/>
          <a:p>
            <a:r>
              <a:rPr lang="en-US" sz="1200"/>
              <a:t>g1p3</a:t>
            </a:r>
          </a:p>
        </p:txBody>
      </p:sp>
      <p:sp>
        <p:nvSpPr>
          <p:cNvPr id="17482" name="TextBox 95"/>
          <p:cNvSpPr txBox="1">
            <a:spLocks noChangeArrowheads="1"/>
          </p:cNvSpPr>
          <p:nvPr/>
        </p:nvSpPr>
        <p:spPr bwMode="auto">
          <a:xfrm>
            <a:off x="4876800" y="2057400"/>
            <a:ext cx="685800" cy="276225"/>
          </a:xfrm>
          <a:prstGeom prst="rect">
            <a:avLst/>
          </a:prstGeom>
          <a:noFill/>
          <a:ln w="9525">
            <a:noFill/>
            <a:miter lim="800000"/>
            <a:headEnd/>
            <a:tailEnd/>
          </a:ln>
        </p:spPr>
        <p:txBody>
          <a:bodyPr>
            <a:spAutoFit/>
          </a:bodyPr>
          <a:lstStyle/>
          <a:p>
            <a:r>
              <a:rPr lang="en-US" sz="1200"/>
              <a:t>g1p4</a:t>
            </a:r>
          </a:p>
        </p:txBody>
      </p:sp>
      <p:sp>
        <p:nvSpPr>
          <p:cNvPr id="17483" name="TextBox 96"/>
          <p:cNvSpPr txBox="1">
            <a:spLocks noChangeArrowheads="1"/>
          </p:cNvSpPr>
          <p:nvPr/>
        </p:nvSpPr>
        <p:spPr bwMode="auto">
          <a:xfrm>
            <a:off x="4916488" y="2835275"/>
            <a:ext cx="685800" cy="276225"/>
          </a:xfrm>
          <a:prstGeom prst="rect">
            <a:avLst/>
          </a:prstGeom>
          <a:noFill/>
          <a:ln w="9525">
            <a:noFill/>
            <a:miter lim="800000"/>
            <a:headEnd/>
            <a:tailEnd/>
          </a:ln>
        </p:spPr>
        <p:txBody>
          <a:bodyPr>
            <a:spAutoFit/>
          </a:bodyPr>
          <a:lstStyle/>
          <a:p>
            <a:r>
              <a:rPr lang="en-US" sz="1200"/>
              <a:t>g2p1</a:t>
            </a:r>
          </a:p>
        </p:txBody>
      </p:sp>
      <p:sp>
        <p:nvSpPr>
          <p:cNvPr id="17484" name="TextBox 97"/>
          <p:cNvSpPr txBox="1">
            <a:spLocks noChangeArrowheads="1"/>
          </p:cNvSpPr>
          <p:nvPr/>
        </p:nvSpPr>
        <p:spPr bwMode="auto">
          <a:xfrm>
            <a:off x="4889500" y="3113088"/>
            <a:ext cx="685800" cy="277812"/>
          </a:xfrm>
          <a:prstGeom prst="rect">
            <a:avLst/>
          </a:prstGeom>
          <a:noFill/>
          <a:ln w="9525">
            <a:noFill/>
            <a:miter lim="800000"/>
            <a:headEnd/>
            <a:tailEnd/>
          </a:ln>
        </p:spPr>
        <p:txBody>
          <a:bodyPr>
            <a:spAutoFit/>
          </a:bodyPr>
          <a:lstStyle/>
          <a:p>
            <a:r>
              <a:rPr lang="en-US" sz="1200"/>
              <a:t>g2p2</a:t>
            </a:r>
          </a:p>
        </p:txBody>
      </p:sp>
      <p:sp>
        <p:nvSpPr>
          <p:cNvPr id="17485" name="TextBox 98"/>
          <p:cNvSpPr txBox="1">
            <a:spLocks noChangeArrowheads="1"/>
          </p:cNvSpPr>
          <p:nvPr/>
        </p:nvSpPr>
        <p:spPr bwMode="auto">
          <a:xfrm>
            <a:off x="4916488" y="3417888"/>
            <a:ext cx="685800" cy="277812"/>
          </a:xfrm>
          <a:prstGeom prst="rect">
            <a:avLst/>
          </a:prstGeom>
          <a:noFill/>
          <a:ln w="9525">
            <a:noFill/>
            <a:miter lim="800000"/>
            <a:headEnd/>
            <a:tailEnd/>
          </a:ln>
        </p:spPr>
        <p:txBody>
          <a:bodyPr>
            <a:spAutoFit/>
          </a:bodyPr>
          <a:lstStyle/>
          <a:p>
            <a:r>
              <a:rPr lang="en-US" sz="1200"/>
              <a:t>g2p3</a:t>
            </a:r>
          </a:p>
        </p:txBody>
      </p:sp>
      <p:sp>
        <p:nvSpPr>
          <p:cNvPr id="17486" name="TextBox 99"/>
          <p:cNvSpPr txBox="1">
            <a:spLocks noChangeArrowheads="1"/>
          </p:cNvSpPr>
          <p:nvPr/>
        </p:nvSpPr>
        <p:spPr bwMode="auto">
          <a:xfrm>
            <a:off x="4889500" y="3722688"/>
            <a:ext cx="685800" cy="277812"/>
          </a:xfrm>
          <a:prstGeom prst="rect">
            <a:avLst/>
          </a:prstGeom>
          <a:noFill/>
          <a:ln w="9525">
            <a:noFill/>
            <a:miter lim="800000"/>
            <a:headEnd/>
            <a:tailEnd/>
          </a:ln>
        </p:spPr>
        <p:txBody>
          <a:bodyPr>
            <a:spAutoFit/>
          </a:bodyPr>
          <a:lstStyle/>
          <a:p>
            <a:r>
              <a:rPr lang="en-US" sz="1200"/>
              <a:t>g2p4</a:t>
            </a:r>
          </a:p>
        </p:txBody>
      </p:sp>
      <p:sp>
        <p:nvSpPr>
          <p:cNvPr id="17487" name="TextBox 100"/>
          <p:cNvSpPr txBox="1">
            <a:spLocks noChangeArrowheads="1"/>
          </p:cNvSpPr>
          <p:nvPr/>
        </p:nvSpPr>
        <p:spPr bwMode="auto">
          <a:xfrm>
            <a:off x="4916488" y="4432300"/>
            <a:ext cx="685800" cy="277813"/>
          </a:xfrm>
          <a:prstGeom prst="rect">
            <a:avLst/>
          </a:prstGeom>
          <a:noFill/>
          <a:ln w="9525">
            <a:noFill/>
            <a:miter lim="800000"/>
            <a:headEnd/>
            <a:tailEnd/>
          </a:ln>
        </p:spPr>
        <p:txBody>
          <a:bodyPr>
            <a:spAutoFit/>
          </a:bodyPr>
          <a:lstStyle/>
          <a:p>
            <a:r>
              <a:rPr lang="en-US" sz="1200"/>
              <a:t>g3p1</a:t>
            </a:r>
          </a:p>
        </p:txBody>
      </p:sp>
      <p:sp>
        <p:nvSpPr>
          <p:cNvPr id="17488" name="TextBox 101"/>
          <p:cNvSpPr txBox="1">
            <a:spLocks noChangeArrowheads="1"/>
          </p:cNvSpPr>
          <p:nvPr/>
        </p:nvSpPr>
        <p:spPr bwMode="auto">
          <a:xfrm>
            <a:off x="4889500" y="4711700"/>
            <a:ext cx="685800" cy="276225"/>
          </a:xfrm>
          <a:prstGeom prst="rect">
            <a:avLst/>
          </a:prstGeom>
          <a:noFill/>
          <a:ln w="9525">
            <a:noFill/>
            <a:miter lim="800000"/>
            <a:headEnd/>
            <a:tailEnd/>
          </a:ln>
        </p:spPr>
        <p:txBody>
          <a:bodyPr>
            <a:spAutoFit/>
          </a:bodyPr>
          <a:lstStyle/>
          <a:p>
            <a:r>
              <a:rPr lang="en-US" sz="1200"/>
              <a:t>g3p2</a:t>
            </a:r>
          </a:p>
        </p:txBody>
      </p:sp>
      <p:sp>
        <p:nvSpPr>
          <p:cNvPr id="17489" name="TextBox 102"/>
          <p:cNvSpPr txBox="1">
            <a:spLocks noChangeArrowheads="1"/>
          </p:cNvSpPr>
          <p:nvPr/>
        </p:nvSpPr>
        <p:spPr bwMode="auto">
          <a:xfrm>
            <a:off x="4916488" y="5016500"/>
            <a:ext cx="685800" cy="276225"/>
          </a:xfrm>
          <a:prstGeom prst="rect">
            <a:avLst/>
          </a:prstGeom>
          <a:noFill/>
          <a:ln w="9525">
            <a:noFill/>
            <a:miter lim="800000"/>
            <a:headEnd/>
            <a:tailEnd/>
          </a:ln>
        </p:spPr>
        <p:txBody>
          <a:bodyPr>
            <a:spAutoFit/>
          </a:bodyPr>
          <a:lstStyle/>
          <a:p>
            <a:r>
              <a:rPr lang="en-US" sz="1200"/>
              <a:t>g3p3</a:t>
            </a:r>
          </a:p>
        </p:txBody>
      </p:sp>
      <p:sp>
        <p:nvSpPr>
          <p:cNvPr id="17490" name="TextBox 103"/>
          <p:cNvSpPr txBox="1">
            <a:spLocks noChangeArrowheads="1"/>
          </p:cNvSpPr>
          <p:nvPr/>
        </p:nvSpPr>
        <p:spPr bwMode="auto">
          <a:xfrm>
            <a:off x="4889500" y="5321300"/>
            <a:ext cx="685800" cy="276225"/>
          </a:xfrm>
          <a:prstGeom prst="rect">
            <a:avLst/>
          </a:prstGeom>
          <a:noFill/>
          <a:ln w="9525">
            <a:noFill/>
            <a:miter lim="800000"/>
            <a:headEnd/>
            <a:tailEnd/>
          </a:ln>
        </p:spPr>
        <p:txBody>
          <a:bodyPr>
            <a:spAutoFit/>
          </a:bodyPr>
          <a:lstStyle/>
          <a:p>
            <a:r>
              <a:rPr lang="en-US" sz="1200"/>
              <a:t>g3p4</a:t>
            </a:r>
          </a:p>
        </p:txBody>
      </p:sp>
      <p:grpSp>
        <p:nvGrpSpPr>
          <p:cNvPr id="2" name="Group 136"/>
          <p:cNvGrpSpPr>
            <a:grpSpLocks/>
          </p:cNvGrpSpPr>
          <p:nvPr/>
        </p:nvGrpSpPr>
        <p:grpSpPr bwMode="auto">
          <a:xfrm>
            <a:off x="1600200" y="1066800"/>
            <a:ext cx="1143000" cy="4648200"/>
            <a:chOff x="6858000" y="990600"/>
            <a:chExt cx="1143000" cy="4648200"/>
          </a:xfrm>
        </p:grpSpPr>
        <p:sp>
          <p:nvSpPr>
            <p:cNvPr id="133" name="Rectangle 132"/>
            <p:cNvSpPr/>
            <p:nvPr/>
          </p:nvSpPr>
          <p:spPr>
            <a:xfrm>
              <a:off x="6858000" y="990600"/>
              <a:ext cx="1143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p:nvPr/>
          </p:nvSpPr>
          <p:spPr>
            <a:xfrm>
              <a:off x="7548563" y="1066800"/>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7548563" y="3810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7548563" y="4114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ectangle 109"/>
            <p:cNvSpPr/>
            <p:nvPr/>
          </p:nvSpPr>
          <p:spPr>
            <a:xfrm>
              <a:off x="7548563" y="2895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7548563" y="32004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7548563" y="13716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ectangle 112"/>
            <p:cNvSpPr/>
            <p:nvPr/>
          </p:nvSpPr>
          <p:spPr>
            <a:xfrm>
              <a:off x="7548563" y="19812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113"/>
            <p:cNvSpPr/>
            <p:nvPr/>
          </p:nvSpPr>
          <p:spPr>
            <a:xfrm>
              <a:off x="7548563" y="22860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114"/>
            <p:cNvSpPr/>
            <p:nvPr/>
          </p:nvSpPr>
          <p:spPr>
            <a:xfrm>
              <a:off x="7548563" y="3505200"/>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a:xfrm>
              <a:off x="7548563" y="44196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p:cNvSpPr/>
            <p:nvPr/>
          </p:nvSpPr>
          <p:spPr>
            <a:xfrm>
              <a:off x="7548563" y="2590800"/>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p:cNvSpPr/>
            <p:nvPr/>
          </p:nvSpPr>
          <p:spPr>
            <a:xfrm>
              <a:off x="7548563" y="1676400"/>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82" name="TextBox 118"/>
            <p:cNvSpPr txBox="1">
              <a:spLocks noChangeArrowheads="1"/>
            </p:cNvSpPr>
            <p:nvPr/>
          </p:nvSpPr>
          <p:spPr bwMode="auto">
            <a:xfrm>
              <a:off x="6938968" y="1078638"/>
              <a:ext cx="685800" cy="276999"/>
            </a:xfrm>
            <a:prstGeom prst="rect">
              <a:avLst/>
            </a:prstGeom>
            <a:noFill/>
            <a:ln w="9525">
              <a:noFill/>
              <a:miter lim="800000"/>
              <a:headEnd/>
              <a:tailEnd/>
            </a:ln>
          </p:spPr>
          <p:txBody>
            <a:bodyPr>
              <a:spAutoFit/>
            </a:bodyPr>
            <a:lstStyle/>
            <a:p>
              <a:r>
                <a:rPr lang="en-US" sz="1200"/>
                <a:t>g1p3</a:t>
              </a:r>
            </a:p>
          </p:txBody>
        </p:sp>
        <p:sp>
          <p:nvSpPr>
            <p:cNvPr id="17583" name="TextBox 119"/>
            <p:cNvSpPr txBox="1">
              <a:spLocks noChangeArrowheads="1"/>
            </p:cNvSpPr>
            <p:nvPr/>
          </p:nvSpPr>
          <p:spPr bwMode="auto">
            <a:xfrm>
              <a:off x="6938968" y="1399401"/>
              <a:ext cx="685800" cy="276999"/>
            </a:xfrm>
            <a:prstGeom prst="rect">
              <a:avLst/>
            </a:prstGeom>
            <a:noFill/>
            <a:ln w="9525">
              <a:noFill/>
              <a:miter lim="800000"/>
              <a:headEnd/>
              <a:tailEnd/>
            </a:ln>
          </p:spPr>
          <p:txBody>
            <a:bodyPr>
              <a:spAutoFit/>
            </a:bodyPr>
            <a:lstStyle/>
            <a:p>
              <a:r>
                <a:rPr lang="en-US" sz="1200"/>
                <a:t>g2p4</a:t>
              </a:r>
            </a:p>
          </p:txBody>
        </p:sp>
        <p:sp>
          <p:nvSpPr>
            <p:cNvPr id="17584" name="TextBox 120"/>
            <p:cNvSpPr txBox="1">
              <a:spLocks noChangeArrowheads="1"/>
            </p:cNvSpPr>
            <p:nvPr/>
          </p:nvSpPr>
          <p:spPr bwMode="auto">
            <a:xfrm>
              <a:off x="6934200" y="1713729"/>
              <a:ext cx="685800" cy="276999"/>
            </a:xfrm>
            <a:prstGeom prst="rect">
              <a:avLst/>
            </a:prstGeom>
            <a:noFill/>
            <a:ln w="9525">
              <a:noFill/>
              <a:miter lim="800000"/>
              <a:headEnd/>
              <a:tailEnd/>
            </a:ln>
          </p:spPr>
          <p:txBody>
            <a:bodyPr>
              <a:spAutoFit/>
            </a:bodyPr>
            <a:lstStyle/>
            <a:p>
              <a:r>
                <a:rPr lang="en-US" sz="1200"/>
                <a:t>g1p2</a:t>
              </a:r>
            </a:p>
          </p:txBody>
        </p:sp>
        <p:sp>
          <p:nvSpPr>
            <p:cNvPr id="17585" name="TextBox 121"/>
            <p:cNvSpPr txBox="1">
              <a:spLocks noChangeArrowheads="1"/>
            </p:cNvSpPr>
            <p:nvPr/>
          </p:nvSpPr>
          <p:spPr bwMode="auto">
            <a:xfrm>
              <a:off x="6938968" y="2286000"/>
              <a:ext cx="685800" cy="276999"/>
            </a:xfrm>
            <a:prstGeom prst="rect">
              <a:avLst/>
            </a:prstGeom>
            <a:noFill/>
            <a:ln w="9525">
              <a:noFill/>
              <a:miter lim="800000"/>
              <a:headEnd/>
              <a:tailEnd/>
            </a:ln>
          </p:spPr>
          <p:txBody>
            <a:bodyPr>
              <a:spAutoFit/>
            </a:bodyPr>
            <a:lstStyle/>
            <a:p>
              <a:r>
                <a:rPr lang="en-US" sz="1200"/>
                <a:t>g3p2</a:t>
              </a:r>
            </a:p>
          </p:txBody>
        </p:sp>
        <p:sp>
          <p:nvSpPr>
            <p:cNvPr id="17586" name="TextBox 122"/>
            <p:cNvSpPr txBox="1">
              <a:spLocks noChangeArrowheads="1"/>
            </p:cNvSpPr>
            <p:nvPr/>
          </p:nvSpPr>
          <p:spPr bwMode="auto">
            <a:xfrm>
              <a:off x="6938968" y="2585265"/>
              <a:ext cx="685800" cy="276999"/>
            </a:xfrm>
            <a:prstGeom prst="rect">
              <a:avLst/>
            </a:prstGeom>
            <a:noFill/>
            <a:ln w="9525">
              <a:noFill/>
              <a:miter lim="800000"/>
              <a:headEnd/>
              <a:tailEnd/>
            </a:ln>
          </p:spPr>
          <p:txBody>
            <a:bodyPr>
              <a:spAutoFit/>
            </a:bodyPr>
            <a:lstStyle/>
            <a:p>
              <a:r>
                <a:rPr lang="en-US" sz="1200"/>
                <a:t>g1p1</a:t>
              </a:r>
            </a:p>
          </p:txBody>
        </p:sp>
        <p:sp>
          <p:nvSpPr>
            <p:cNvPr id="17587" name="TextBox 123"/>
            <p:cNvSpPr txBox="1">
              <a:spLocks noChangeArrowheads="1"/>
            </p:cNvSpPr>
            <p:nvPr/>
          </p:nvSpPr>
          <p:spPr bwMode="auto">
            <a:xfrm>
              <a:off x="6938968" y="2009001"/>
              <a:ext cx="685800" cy="276999"/>
            </a:xfrm>
            <a:prstGeom prst="rect">
              <a:avLst/>
            </a:prstGeom>
            <a:noFill/>
            <a:ln w="9525">
              <a:noFill/>
              <a:miter lim="800000"/>
              <a:headEnd/>
              <a:tailEnd/>
            </a:ln>
          </p:spPr>
          <p:txBody>
            <a:bodyPr>
              <a:spAutoFit/>
            </a:bodyPr>
            <a:lstStyle/>
            <a:p>
              <a:r>
                <a:rPr lang="en-US" sz="1200"/>
                <a:t>g3p1</a:t>
              </a:r>
            </a:p>
          </p:txBody>
        </p:sp>
        <p:sp>
          <p:nvSpPr>
            <p:cNvPr id="17588" name="TextBox 124"/>
            <p:cNvSpPr txBox="1">
              <a:spLocks noChangeArrowheads="1"/>
            </p:cNvSpPr>
            <p:nvPr/>
          </p:nvSpPr>
          <p:spPr bwMode="auto">
            <a:xfrm>
              <a:off x="6938968" y="3228201"/>
              <a:ext cx="685800" cy="276999"/>
            </a:xfrm>
            <a:prstGeom prst="rect">
              <a:avLst/>
            </a:prstGeom>
            <a:noFill/>
            <a:ln w="9525">
              <a:noFill/>
              <a:miter lim="800000"/>
              <a:headEnd/>
              <a:tailEnd/>
            </a:ln>
          </p:spPr>
          <p:txBody>
            <a:bodyPr>
              <a:spAutoFit/>
            </a:bodyPr>
            <a:lstStyle/>
            <a:p>
              <a:r>
                <a:rPr lang="en-US" sz="1200"/>
                <a:t>g2p3</a:t>
              </a:r>
            </a:p>
          </p:txBody>
        </p:sp>
        <p:sp>
          <p:nvSpPr>
            <p:cNvPr id="17589" name="TextBox 125"/>
            <p:cNvSpPr txBox="1">
              <a:spLocks noChangeArrowheads="1"/>
            </p:cNvSpPr>
            <p:nvPr/>
          </p:nvSpPr>
          <p:spPr bwMode="auto">
            <a:xfrm>
              <a:off x="6938968" y="2895600"/>
              <a:ext cx="685800" cy="276999"/>
            </a:xfrm>
            <a:prstGeom prst="rect">
              <a:avLst/>
            </a:prstGeom>
            <a:noFill/>
            <a:ln w="9525">
              <a:noFill/>
              <a:miter lim="800000"/>
              <a:headEnd/>
              <a:tailEnd/>
            </a:ln>
          </p:spPr>
          <p:txBody>
            <a:bodyPr>
              <a:spAutoFit/>
            </a:bodyPr>
            <a:lstStyle/>
            <a:p>
              <a:r>
                <a:rPr lang="en-US" sz="1200"/>
                <a:t>g2p2</a:t>
              </a:r>
            </a:p>
          </p:txBody>
        </p:sp>
        <p:sp>
          <p:nvSpPr>
            <p:cNvPr id="17590" name="TextBox 126"/>
            <p:cNvSpPr txBox="1">
              <a:spLocks noChangeArrowheads="1"/>
            </p:cNvSpPr>
            <p:nvPr/>
          </p:nvSpPr>
          <p:spPr bwMode="auto">
            <a:xfrm>
              <a:off x="6938968" y="3533001"/>
              <a:ext cx="685800" cy="276999"/>
            </a:xfrm>
            <a:prstGeom prst="rect">
              <a:avLst/>
            </a:prstGeom>
            <a:noFill/>
            <a:ln w="9525">
              <a:noFill/>
              <a:miter lim="800000"/>
              <a:headEnd/>
              <a:tailEnd/>
            </a:ln>
          </p:spPr>
          <p:txBody>
            <a:bodyPr>
              <a:spAutoFit/>
            </a:bodyPr>
            <a:lstStyle/>
            <a:p>
              <a:r>
                <a:rPr lang="en-US" sz="1200"/>
                <a:t>g3p3</a:t>
              </a:r>
            </a:p>
          </p:txBody>
        </p:sp>
        <p:sp>
          <p:nvSpPr>
            <p:cNvPr id="17591" name="TextBox 127"/>
            <p:cNvSpPr txBox="1">
              <a:spLocks noChangeArrowheads="1"/>
            </p:cNvSpPr>
            <p:nvPr/>
          </p:nvSpPr>
          <p:spPr bwMode="auto">
            <a:xfrm>
              <a:off x="6938968" y="4114800"/>
              <a:ext cx="685800" cy="276999"/>
            </a:xfrm>
            <a:prstGeom prst="rect">
              <a:avLst/>
            </a:prstGeom>
            <a:noFill/>
            <a:ln w="9525">
              <a:noFill/>
              <a:miter lim="800000"/>
              <a:headEnd/>
              <a:tailEnd/>
            </a:ln>
          </p:spPr>
          <p:txBody>
            <a:bodyPr>
              <a:spAutoFit/>
            </a:bodyPr>
            <a:lstStyle/>
            <a:p>
              <a:r>
                <a:rPr lang="en-US" sz="1200"/>
                <a:t>g2p1</a:t>
              </a:r>
            </a:p>
          </p:txBody>
        </p:sp>
        <p:sp>
          <p:nvSpPr>
            <p:cNvPr id="17592" name="TextBox 128"/>
            <p:cNvSpPr txBox="1">
              <a:spLocks noChangeArrowheads="1"/>
            </p:cNvSpPr>
            <p:nvPr/>
          </p:nvSpPr>
          <p:spPr bwMode="auto">
            <a:xfrm>
              <a:off x="6938968" y="3838576"/>
              <a:ext cx="685800" cy="276999"/>
            </a:xfrm>
            <a:prstGeom prst="rect">
              <a:avLst/>
            </a:prstGeom>
            <a:noFill/>
            <a:ln w="9525">
              <a:noFill/>
              <a:miter lim="800000"/>
              <a:headEnd/>
              <a:tailEnd/>
            </a:ln>
          </p:spPr>
          <p:txBody>
            <a:bodyPr>
              <a:spAutoFit/>
            </a:bodyPr>
            <a:lstStyle/>
            <a:p>
              <a:r>
                <a:rPr lang="en-US" sz="1200"/>
                <a:t>g1p4</a:t>
              </a:r>
            </a:p>
          </p:txBody>
        </p:sp>
        <p:sp>
          <p:nvSpPr>
            <p:cNvPr id="17593" name="TextBox 130"/>
            <p:cNvSpPr txBox="1">
              <a:spLocks noChangeArrowheads="1"/>
            </p:cNvSpPr>
            <p:nvPr/>
          </p:nvSpPr>
          <p:spPr bwMode="auto">
            <a:xfrm>
              <a:off x="6938968" y="4419600"/>
              <a:ext cx="685800" cy="276999"/>
            </a:xfrm>
            <a:prstGeom prst="rect">
              <a:avLst/>
            </a:prstGeom>
            <a:noFill/>
            <a:ln w="9525">
              <a:noFill/>
              <a:miter lim="800000"/>
              <a:headEnd/>
              <a:tailEnd/>
            </a:ln>
          </p:spPr>
          <p:txBody>
            <a:bodyPr>
              <a:spAutoFit/>
            </a:bodyPr>
            <a:lstStyle/>
            <a:p>
              <a:r>
                <a:rPr lang="en-US" sz="1200"/>
                <a:t>g3p4</a:t>
              </a:r>
            </a:p>
          </p:txBody>
        </p:sp>
      </p:grpSp>
      <p:grpSp>
        <p:nvGrpSpPr>
          <p:cNvPr id="3" name="Group 173"/>
          <p:cNvGrpSpPr>
            <a:grpSpLocks/>
          </p:cNvGrpSpPr>
          <p:nvPr/>
        </p:nvGrpSpPr>
        <p:grpSpPr bwMode="auto">
          <a:xfrm>
            <a:off x="3200400" y="1143000"/>
            <a:ext cx="1371600" cy="5334000"/>
            <a:chOff x="7010400" y="1143000"/>
            <a:chExt cx="1371600" cy="5334000"/>
          </a:xfrm>
        </p:grpSpPr>
        <p:sp>
          <p:nvSpPr>
            <p:cNvPr id="172" name="Rectangle 171"/>
            <p:cNvSpPr/>
            <p:nvPr/>
          </p:nvSpPr>
          <p:spPr>
            <a:xfrm>
              <a:off x="7010400" y="1143000"/>
              <a:ext cx="13716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p:cNvSpPr/>
            <p:nvPr/>
          </p:nvSpPr>
          <p:spPr>
            <a:xfrm>
              <a:off x="7997825" y="11430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46" name="TextBox 138"/>
            <p:cNvSpPr txBox="1">
              <a:spLocks noChangeArrowheads="1"/>
            </p:cNvSpPr>
            <p:nvPr/>
          </p:nvSpPr>
          <p:spPr bwMode="auto">
            <a:xfrm>
              <a:off x="7413851" y="1160419"/>
              <a:ext cx="685800" cy="276999"/>
            </a:xfrm>
            <a:prstGeom prst="rect">
              <a:avLst/>
            </a:prstGeom>
            <a:noFill/>
            <a:ln w="9525">
              <a:noFill/>
              <a:miter lim="800000"/>
              <a:headEnd/>
              <a:tailEnd/>
            </a:ln>
          </p:spPr>
          <p:txBody>
            <a:bodyPr>
              <a:spAutoFit/>
            </a:bodyPr>
            <a:lstStyle/>
            <a:p>
              <a:r>
                <a:rPr lang="en-US" sz="1200"/>
                <a:t>g2p1</a:t>
              </a:r>
            </a:p>
          </p:txBody>
        </p:sp>
        <p:sp>
          <p:nvSpPr>
            <p:cNvPr id="17547" name="TextBox 140"/>
            <p:cNvSpPr txBox="1">
              <a:spLocks noChangeArrowheads="1"/>
            </p:cNvSpPr>
            <p:nvPr/>
          </p:nvSpPr>
          <p:spPr bwMode="auto">
            <a:xfrm>
              <a:off x="7417526" y="1447800"/>
              <a:ext cx="685800" cy="276999"/>
            </a:xfrm>
            <a:prstGeom prst="rect">
              <a:avLst/>
            </a:prstGeom>
            <a:noFill/>
            <a:ln w="9525">
              <a:noFill/>
              <a:miter lim="800000"/>
              <a:headEnd/>
              <a:tailEnd/>
            </a:ln>
          </p:spPr>
          <p:txBody>
            <a:bodyPr>
              <a:spAutoFit/>
            </a:bodyPr>
            <a:lstStyle/>
            <a:p>
              <a:r>
                <a:rPr lang="en-US" sz="1200"/>
                <a:t>g2p3</a:t>
              </a:r>
            </a:p>
          </p:txBody>
        </p:sp>
        <p:sp>
          <p:nvSpPr>
            <p:cNvPr id="142" name="Rectangle 141"/>
            <p:cNvSpPr/>
            <p:nvPr/>
          </p:nvSpPr>
          <p:spPr>
            <a:xfrm>
              <a:off x="7997825" y="14478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ctangle 142"/>
            <p:cNvSpPr/>
            <p:nvPr/>
          </p:nvSpPr>
          <p:spPr>
            <a:xfrm>
              <a:off x="7997825" y="1768475"/>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50" name="TextBox 143"/>
            <p:cNvSpPr txBox="1">
              <a:spLocks noChangeArrowheads="1"/>
            </p:cNvSpPr>
            <p:nvPr/>
          </p:nvSpPr>
          <p:spPr bwMode="auto">
            <a:xfrm>
              <a:off x="7387725" y="1757360"/>
              <a:ext cx="685800" cy="276999"/>
            </a:xfrm>
            <a:prstGeom prst="rect">
              <a:avLst/>
            </a:prstGeom>
            <a:noFill/>
            <a:ln w="9525">
              <a:noFill/>
              <a:miter lim="800000"/>
              <a:headEnd/>
              <a:tailEnd/>
            </a:ln>
          </p:spPr>
          <p:txBody>
            <a:bodyPr>
              <a:spAutoFit/>
            </a:bodyPr>
            <a:lstStyle/>
            <a:p>
              <a:r>
                <a:rPr lang="en-US" sz="1200"/>
                <a:t>g3p4</a:t>
              </a:r>
            </a:p>
          </p:txBody>
        </p:sp>
        <p:sp>
          <p:nvSpPr>
            <p:cNvPr id="145" name="Rectangle 144"/>
            <p:cNvSpPr/>
            <p:nvPr/>
          </p:nvSpPr>
          <p:spPr>
            <a:xfrm>
              <a:off x="7999413" y="2070100"/>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52" name="TextBox 145"/>
            <p:cNvSpPr txBox="1">
              <a:spLocks noChangeArrowheads="1"/>
            </p:cNvSpPr>
            <p:nvPr/>
          </p:nvSpPr>
          <p:spPr bwMode="auto">
            <a:xfrm>
              <a:off x="7417526" y="2076448"/>
              <a:ext cx="685800" cy="276999"/>
            </a:xfrm>
            <a:prstGeom prst="rect">
              <a:avLst/>
            </a:prstGeom>
            <a:noFill/>
            <a:ln w="9525">
              <a:noFill/>
              <a:miter lim="800000"/>
              <a:headEnd/>
              <a:tailEnd/>
            </a:ln>
          </p:spPr>
          <p:txBody>
            <a:bodyPr>
              <a:spAutoFit/>
            </a:bodyPr>
            <a:lstStyle/>
            <a:p>
              <a:r>
                <a:rPr lang="en-US" sz="1200"/>
                <a:t>g2p2</a:t>
              </a:r>
            </a:p>
          </p:txBody>
        </p:sp>
        <p:sp>
          <p:nvSpPr>
            <p:cNvPr id="147" name="Rectangle 146"/>
            <p:cNvSpPr/>
            <p:nvPr/>
          </p:nvSpPr>
          <p:spPr>
            <a:xfrm>
              <a:off x="7983538" y="2390775"/>
              <a:ext cx="322262" cy="27622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54" name="TextBox 147"/>
            <p:cNvSpPr txBox="1">
              <a:spLocks noChangeArrowheads="1"/>
            </p:cNvSpPr>
            <p:nvPr/>
          </p:nvSpPr>
          <p:spPr bwMode="auto">
            <a:xfrm>
              <a:off x="7417526" y="2390776"/>
              <a:ext cx="685800" cy="276999"/>
            </a:xfrm>
            <a:prstGeom prst="rect">
              <a:avLst/>
            </a:prstGeom>
            <a:noFill/>
            <a:ln w="9525">
              <a:noFill/>
              <a:miter lim="800000"/>
              <a:headEnd/>
              <a:tailEnd/>
            </a:ln>
          </p:spPr>
          <p:txBody>
            <a:bodyPr>
              <a:spAutoFit/>
            </a:bodyPr>
            <a:lstStyle/>
            <a:p>
              <a:r>
                <a:rPr lang="en-US" sz="1200"/>
                <a:t>g1p1</a:t>
              </a:r>
            </a:p>
          </p:txBody>
        </p:sp>
        <p:sp>
          <p:nvSpPr>
            <p:cNvPr id="149" name="Rectangle 148"/>
            <p:cNvSpPr/>
            <p:nvPr/>
          </p:nvSpPr>
          <p:spPr>
            <a:xfrm>
              <a:off x="7993063" y="267176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56" name="TextBox 149"/>
            <p:cNvSpPr txBox="1">
              <a:spLocks noChangeArrowheads="1"/>
            </p:cNvSpPr>
            <p:nvPr/>
          </p:nvSpPr>
          <p:spPr bwMode="auto">
            <a:xfrm>
              <a:off x="7407998" y="2687001"/>
              <a:ext cx="685800" cy="276999"/>
            </a:xfrm>
            <a:prstGeom prst="rect">
              <a:avLst/>
            </a:prstGeom>
            <a:noFill/>
            <a:ln w="9525">
              <a:noFill/>
              <a:miter lim="800000"/>
              <a:headEnd/>
              <a:tailEnd/>
            </a:ln>
          </p:spPr>
          <p:txBody>
            <a:bodyPr>
              <a:spAutoFit/>
            </a:bodyPr>
            <a:lstStyle/>
            <a:p>
              <a:r>
                <a:rPr lang="en-US" sz="1200"/>
                <a:t>g3p1</a:t>
              </a:r>
            </a:p>
          </p:txBody>
        </p:sp>
        <p:sp>
          <p:nvSpPr>
            <p:cNvPr id="151" name="Rectangle 150"/>
            <p:cNvSpPr/>
            <p:nvPr/>
          </p:nvSpPr>
          <p:spPr>
            <a:xfrm>
              <a:off x="7988300" y="2968625"/>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58" name="TextBox 151"/>
            <p:cNvSpPr txBox="1">
              <a:spLocks noChangeArrowheads="1"/>
            </p:cNvSpPr>
            <p:nvPr/>
          </p:nvSpPr>
          <p:spPr bwMode="auto">
            <a:xfrm>
              <a:off x="7417526" y="2986088"/>
              <a:ext cx="685800" cy="276999"/>
            </a:xfrm>
            <a:prstGeom prst="rect">
              <a:avLst/>
            </a:prstGeom>
            <a:noFill/>
            <a:ln w="9525">
              <a:noFill/>
              <a:miter lim="800000"/>
              <a:headEnd/>
              <a:tailEnd/>
            </a:ln>
          </p:spPr>
          <p:txBody>
            <a:bodyPr>
              <a:spAutoFit/>
            </a:bodyPr>
            <a:lstStyle/>
            <a:p>
              <a:r>
                <a:rPr lang="en-US" sz="1200"/>
                <a:t>g3p3</a:t>
              </a:r>
            </a:p>
          </p:txBody>
        </p:sp>
        <p:sp>
          <p:nvSpPr>
            <p:cNvPr id="153" name="Rectangle 152"/>
            <p:cNvSpPr/>
            <p:nvPr/>
          </p:nvSpPr>
          <p:spPr>
            <a:xfrm>
              <a:off x="7985125" y="3276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60" name="TextBox 153"/>
            <p:cNvSpPr txBox="1">
              <a:spLocks noChangeArrowheads="1"/>
            </p:cNvSpPr>
            <p:nvPr/>
          </p:nvSpPr>
          <p:spPr bwMode="auto">
            <a:xfrm>
              <a:off x="7403238" y="3296469"/>
              <a:ext cx="685800" cy="276999"/>
            </a:xfrm>
            <a:prstGeom prst="rect">
              <a:avLst/>
            </a:prstGeom>
            <a:noFill/>
            <a:ln w="9525">
              <a:noFill/>
              <a:miter lim="800000"/>
              <a:headEnd/>
              <a:tailEnd/>
            </a:ln>
          </p:spPr>
          <p:txBody>
            <a:bodyPr>
              <a:spAutoFit/>
            </a:bodyPr>
            <a:lstStyle/>
            <a:p>
              <a:r>
                <a:rPr lang="en-US" sz="1200"/>
                <a:t>g2p4</a:t>
              </a:r>
            </a:p>
          </p:txBody>
        </p:sp>
        <p:sp>
          <p:nvSpPr>
            <p:cNvPr id="163" name="Rectangle 162"/>
            <p:cNvSpPr/>
            <p:nvPr/>
          </p:nvSpPr>
          <p:spPr>
            <a:xfrm>
              <a:off x="7983538" y="390525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p:cNvSpPr/>
            <p:nvPr/>
          </p:nvSpPr>
          <p:spPr>
            <a:xfrm>
              <a:off x="7983538" y="3592513"/>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ectangle 164"/>
            <p:cNvSpPr/>
            <p:nvPr/>
          </p:nvSpPr>
          <p:spPr>
            <a:xfrm>
              <a:off x="7983538" y="422116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64" name="TextBox 165"/>
            <p:cNvSpPr txBox="1">
              <a:spLocks noChangeArrowheads="1"/>
            </p:cNvSpPr>
            <p:nvPr/>
          </p:nvSpPr>
          <p:spPr bwMode="auto">
            <a:xfrm>
              <a:off x="7374662" y="3879122"/>
              <a:ext cx="685800" cy="276999"/>
            </a:xfrm>
            <a:prstGeom prst="rect">
              <a:avLst/>
            </a:prstGeom>
            <a:noFill/>
            <a:ln w="9525">
              <a:noFill/>
              <a:miter lim="800000"/>
              <a:headEnd/>
              <a:tailEnd/>
            </a:ln>
          </p:spPr>
          <p:txBody>
            <a:bodyPr>
              <a:spAutoFit/>
            </a:bodyPr>
            <a:lstStyle/>
            <a:p>
              <a:r>
                <a:rPr lang="en-US" sz="1200"/>
                <a:t>g1p2</a:t>
              </a:r>
            </a:p>
          </p:txBody>
        </p:sp>
        <p:sp>
          <p:nvSpPr>
            <p:cNvPr id="17565" name="TextBox 166"/>
            <p:cNvSpPr txBox="1">
              <a:spLocks noChangeArrowheads="1"/>
            </p:cNvSpPr>
            <p:nvPr/>
          </p:nvSpPr>
          <p:spPr bwMode="auto">
            <a:xfrm>
              <a:off x="7400788" y="3567112"/>
              <a:ext cx="685800" cy="276999"/>
            </a:xfrm>
            <a:prstGeom prst="rect">
              <a:avLst/>
            </a:prstGeom>
            <a:noFill/>
            <a:ln w="9525">
              <a:noFill/>
              <a:miter lim="800000"/>
              <a:headEnd/>
              <a:tailEnd/>
            </a:ln>
          </p:spPr>
          <p:txBody>
            <a:bodyPr>
              <a:spAutoFit/>
            </a:bodyPr>
            <a:lstStyle/>
            <a:p>
              <a:r>
                <a:rPr lang="en-US" sz="1200"/>
                <a:t>g1p3</a:t>
              </a:r>
            </a:p>
          </p:txBody>
        </p:sp>
        <p:sp>
          <p:nvSpPr>
            <p:cNvPr id="17566" name="TextBox 167"/>
            <p:cNvSpPr txBox="1">
              <a:spLocks noChangeArrowheads="1"/>
            </p:cNvSpPr>
            <p:nvPr/>
          </p:nvSpPr>
          <p:spPr bwMode="auto">
            <a:xfrm>
              <a:off x="7374662" y="4195760"/>
              <a:ext cx="685800" cy="276999"/>
            </a:xfrm>
            <a:prstGeom prst="rect">
              <a:avLst/>
            </a:prstGeom>
            <a:noFill/>
            <a:ln w="9525">
              <a:noFill/>
              <a:miter lim="800000"/>
              <a:headEnd/>
              <a:tailEnd/>
            </a:ln>
          </p:spPr>
          <p:txBody>
            <a:bodyPr>
              <a:spAutoFit/>
            </a:bodyPr>
            <a:lstStyle/>
            <a:p>
              <a:r>
                <a:rPr lang="en-US" sz="1200"/>
                <a:t>g1p4</a:t>
              </a:r>
            </a:p>
          </p:txBody>
        </p:sp>
        <p:sp>
          <p:nvSpPr>
            <p:cNvPr id="169" name="Rectangle 168"/>
            <p:cNvSpPr/>
            <p:nvPr/>
          </p:nvSpPr>
          <p:spPr>
            <a:xfrm>
              <a:off x="7985125" y="45069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68" name="TextBox 169"/>
            <p:cNvSpPr txBox="1">
              <a:spLocks noChangeArrowheads="1"/>
            </p:cNvSpPr>
            <p:nvPr/>
          </p:nvSpPr>
          <p:spPr bwMode="auto">
            <a:xfrm>
              <a:off x="7388950" y="4495800"/>
              <a:ext cx="685800" cy="276999"/>
            </a:xfrm>
            <a:prstGeom prst="rect">
              <a:avLst/>
            </a:prstGeom>
            <a:noFill/>
            <a:ln w="9525">
              <a:noFill/>
              <a:miter lim="800000"/>
              <a:headEnd/>
              <a:tailEnd/>
            </a:ln>
          </p:spPr>
          <p:txBody>
            <a:bodyPr>
              <a:spAutoFit/>
            </a:bodyPr>
            <a:lstStyle/>
            <a:p>
              <a:r>
                <a:rPr lang="en-US" sz="1200"/>
                <a:t>g3p2</a:t>
              </a:r>
            </a:p>
          </p:txBody>
        </p:sp>
      </p:grpSp>
      <p:grpSp>
        <p:nvGrpSpPr>
          <p:cNvPr id="4" name="Group 208"/>
          <p:cNvGrpSpPr>
            <a:grpSpLocks/>
          </p:cNvGrpSpPr>
          <p:nvPr/>
        </p:nvGrpSpPr>
        <p:grpSpPr bwMode="auto">
          <a:xfrm>
            <a:off x="5467350" y="1085850"/>
            <a:ext cx="1371600" cy="4648200"/>
            <a:chOff x="7239000" y="1128712"/>
            <a:chExt cx="1371600" cy="4648200"/>
          </a:xfrm>
        </p:grpSpPr>
        <p:sp>
          <p:nvSpPr>
            <p:cNvPr id="207" name="Rectangle 206"/>
            <p:cNvSpPr/>
            <p:nvPr/>
          </p:nvSpPr>
          <p:spPr>
            <a:xfrm>
              <a:off x="7239000" y="1128712"/>
              <a:ext cx="1371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Rectangle 174"/>
            <p:cNvSpPr/>
            <p:nvPr/>
          </p:nvSpPr>
          <p:spPr>
            <a:xfrm>
              <a:off x="8258175" y="12049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21" name="TextBox 175"/>
            <p:cNvSpPr txBox="1">
              <a:spLocks noChangeArrowheads="1"/>
            </p:cNvSpPr>
            <p:nvPr/>
          </p:nvSpPr>
          <p:spPr bwMode="auto">
            <a:xfrm>
              <a:off x="7772400" y="1204912"/>
              <a:ext cx="685800" cy="276999"/>
            </a:xfrm>
            <a:prstGeom prst="rect">
              <a:avLst/>
            </a:prstGeom>
            <a:noFill/>
            <a:ln w="9525">
              <a:noFill/>
              <a:miter lim="800000"/>
              <a:headEnd/>
              <a:tailEnd/>
            </a:ln>
          </p:spPr>
          <p:txBody>
            <a:bodyPr>
              <a:spAutoFit/>
            </a:bodyPr>
            <a:lstStyle/>
            <a:p>
              <a:r>
                <a:rPr lang="en-US" sz="1200"/>
                <a:t>g1p4</a:t>
              </a:r>
            </a:p>
          </p:txBody>
        </p:sp>
        <p:sp>
          <p:nvSpPr>
            <p:cNvPr id="177" name="Rectangle 176"/>
            <p:cNvSpPr/>
            <p:nvPr/>
          </p:nvSpPr>
          <p:spPr>
            <a:xfrm>
              <a:off x="8258175" y="1514475"/>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23" name="TextBox 177"/>
            <p:cNvSpPr txBox="1">
              <a:spLocks noChangeArrowheads="1"/>
            </p:cNvSpPr>
            <p:nvPr/>
          </p:nvSpPr>
          <p:spPr bwMode="auto">
            <a:xfrm>
              <a:off x="7783013" y="1531891"/>
              <a:ext cx="685800" cy="276999"/>
            </a:xfrm>
            <a:prstGeom prst="rect">
              <a:avLst/>
            </a:prstGeom>
            <a:noFill/>
            <a:ln w="9525">
              <a:noFill/>
              <a:miter lim="800000"/>
              <a:headEnd/>
              <a:tailEnd/>
            </a:ln>
          </p:spPr>
          <p:txBody>
            <a:bodyPr>
              <a:spAutoFit/>
            </a:bodyPr>
            <a:lstStyle/>
            <a:p>
              <a:r>
                <a:rPr lang="en-US" sz="1200"/>
                <a:t>g2p3</a:t>
              </a:r>
            </a:p>
          </p:txBody>
        </p:sp>
        <p:sp>
          <p:nvSpPr>
            <p:cNvPr id="179" name="Rectangle 178"/>
            <p:cNvSpPr/>
            <p:nvPr/>
          </p:nvSpPr>
          <p:spPr>
            <a:xfrm>
              <a:off x="8258175" y="1800225"/>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25" name="TextBox 179"/>
            <p:cNvSpPr txBox="1">
              <a:spLocks noChangeArrowheads="1"/>
            </p:cNvSpPr>
            <p:nvPr/>
          </p:nvSpPr>
          <p:spPr bwMode="auto">
            <a:xfrm>
              <a:off x="7798526" y="1826350"/>
              <a:ext cx="685800" cy="276999"/>
            </a:xfrm>
            <a:prstGeom prst="rect">
              <a:avLst/>
            </a:prstGeom>
            <a:noFill/>
            <a:ln w="9525">
              <a:noFill/>
              <a:miter lim="800000"/>
              <a:headEnd/>
              <a:tailEnd/>
            </a:ln>
          </p:spPr>
          <p:txBody>
            <a:bodyPr>
              <a:spAutoFit/>
            </a:bodyPr>
            <a:lstStyle/>
            <a:p>
              <a:r>
                <a:rPr lang="en-US" sz="1200"/>
                <a:t>g1p1</a:t>
              </a:r>
            </a:p>
          </p:txBody>
        </p:sp>
        <p:sp>
          <p:nvSpPr>
            <p:cNvPr id="181" name="Rectangle 180"/>
            <p:cNvSpPr/>
            <p:nvPr/>
          </p:nvSpPr>
          <p:spPr>
            <a:xfrm>
              <a:off x="8258175" y="2105025"/>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27" name="TextBox 181"/>
            <p:cNvSpPr txBox="1">
              <a:spLocks noChangeArrowheads="1"/>
            </p:cNvSpPr>
            <p:nvPr/>
          </p:nvSpPr>
          <p:spPr bwMode="auto">
            <a:xfrm>
              <a:off x="7785463" y="2120265"/>
              <a:ext cx="685800" cy="276999"/>
            </a:xfrm>
            <a:prstGeom prst="rect">
              <a:avLst/>
            </a:prstGeom>
            <a:noFill/>
            <a:ln w="9525">
              <a:noFill/>
              <a:miter lim="800000"/>
              <a:headEnd/>
              <a:tailEnd/>
            </a:ln>
          </p:spPr>
          <p:txBody>
            <a:bodyPr>
              <a:spAutoFit/>
            </a:bodyPr>
            <a:lstStyle/>
            <a:p>
              <a:r>
                <a:rPr lang="en-US" sz="1200"/>
                <a:t>g3p2</a:t>
              </a:r>
            </a:p>
          </p:txBody>
        </p:sp>
        <p:sp>
          <p:nvSpPr>
            <p:cNvPr id="183" name="Rectangle 182"/>
            <p:cNvSpPr/>
            <p:nvPr/>
          </p:nvSpPr>
          <p:spPr>
            <a:xfrm>
              <a:off x="8258175" y="2414587"/>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29" name="TextBox 183"/>
            <p:cNvSpPr txBox="1">
              <a:spLocks noChangeArrowheads="1"/>
            </p:cNvSpPr>
            <p:nvPr/>
          </p:nvSpPr>
          <p:spPr bwMode="auto">
            <a:xfrm>
              <a:off x="7785463" y="2432003"/>
              <a:ext cx="685800" cy="276999"/>
            </a:xfrm>
            <a:prstGeom prst="rect">
              <a:avLst/>
            </a:prstGeom>
            <a:noFill/>
            <a:ln w="9525">
              <a:noFill/>
              <a:miter lim="800000"/>
              <a:headEnd/>
              <a:tailEnd/>
            </a:ln>
          </p:spPr>
          <p:txBody>
            <a:bodyPr>
              <a:spAutoFit/>
            </a:bodyPr>
            <a:lstStyle/>
            <a:p>
              <a:r>
                <a:rPr lang="en-US" sz="1200"/>
                <a:t>g2p2</a:t>
              </a:r>
            </a:p>
          </p:txBody>
        </p:sp>
        <p:sp>
          <p:nvSpPr>
            <p:cNvPr id="185" name="Rectangle 184"/>
            <p:cNvSpPr/>
            <p:nvPr/>
          </p:nvSpPr>
          <p:spPr>
            <a:xfrm>
              <a:off x="8266113" y="2719387"/>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31" name="TextBox 185"/>
            <p:cNvSpPr txBox="1">
              <a:spLocks noChangeArrowheads="1"/>
            </p:cNvSpPr>
            <p:nvPr/>
          </p:nvSpPr>
          <p:spPr bwMode="auto">
            <a:xfrm>
              <a:off x="7805736" y="2719384"/>
              <a:ext cx="685800" cy="276999"/>
            </a:xfrm>
            <a:prstGeom prst="rect">
              <a:avLst/>
            </a:prstGeom>
            <a:noFill/>
            <a:ln w="9525">
              <a:noFill/>
              <a:miter lim="800000"/>
              <a:headEnd/>
              <a:tailEnd/>
            </a:ln>
          </p:spPr>
          <p:txBody>
            <a:bodyPr>
              <a:spAutoFit/>
            </a:bodyPr>
            <a:lstStyle/>
            <a:p>
              <a:r>
                <a:rPr lang="en-US" sz="1200"/>
                <a:t>g1p3</a:t>
              </a:r>
            </a:p>
          </p:txBody>
        </p:sp>
        <p:sp>
          <p:nvSpPr>
            <p:cNvPr id="187" name="Rectangle 186"/>
            <p:cNvSpPr/>
            <p:nvPr/>
          </p:nvSpPr>
          <p:spPr>
            <a:xfrm>
              <a:off x="8258175" y="3033712"/>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Rectangle 188"/>
            <p:cNvSpPr/>
            <p:nvPr/>
          </p:nvSpPr>
          <p:spPr>
            <a:xfrm>
              <a:off x="8258175" y="3343275"/>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Rectangle 189"/>
            <p:cNvSpPr/>
            <p:nvPr/>
          </p:nvSpPr>
          <p:spPr>
            <a:xfrm>
              <a:off x="8258175" y="3648075"/>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35" name="TextBox 190"/>
            <p:cNvSpPr txBox="1">
              <a:spLocks noChangeArrowheads="1"/>
            </p:cNvSpPr>
            <p:nvPr/>
          </p:nvSpPr>
          <p:spPr bwMode="auto">
            <a:xfrm>
              <a:off x="7811589" y="3075079"/>
              <a:ext cx="685800" cy="276999"/>
            </a:xfrm>
            <a:prstGeom prst="rect">
              <a:avLst/>
            </a:prstGeom>
            <a:noFill/>
            <a:ln w="9525">
              <a:noFill/>
              <a:miter lim="800000"/>
              <a:headEnd/>
              <a:tailEnd/>
            </a:ln>
          </p:spPr>
          <p:txBody>
            <a:bodyPr>
              <a:spAutoFit/>
            </a:bodyPr>
            <a:lstStyle/>
            <a:p>
              <a:r>
                <a:rPr lang="en-US" sz="1200"/>
                <a:t>g3p1</a:t>
              </a:r>
            </a:p>
          </p:txBody>
        </p:sp>
        <p:sp>
          <p:nvSpPr>
            <p:cNvPr id="17536" name="TextBox 192"/>
            <p:cNvSpPr txBox="1">
              <a:spLocks noChangeArrowheads="1"/>
            </p:cNvSpPr>
            <p:nvPr/>
          </p:nvSpPr>
          <p:spPr bwMode="auto">
            <a:xfrm>
              <a:off x="7811589" y="3358505"/>
              <a:ext cx="685800" cy="276999"/>
            </a:xfrm>
            <a:prstGeom prst="rect">
              <a:avLst/>
            </a:prstGeom>
            <a:noFill/>
            <a:ln w="9525">
              <a:noFill/>
              <a:miter lim="800000"/>
              <a:headEnd/>
              <a:tailEnd/>
            </a:ln>
          </p:spPr>
          <p:txBody>
            <a:bodyPr>
              <a:spAutoFit/>
            </a:bodyPr>
            <a:lstStyle/>
            <a:p>
              <a:r>
                <a:rPr lang="en-US" sz="1200"/>
                <a:t>g3p3</a:t>
              </a:r>
            </a:p>
          </p:txBody>
        </p:sp>
        <p:sp>
          <p:nvSpPr>
            <p:cNvPr id="17537" name="TextBox 193"/>
            <p:cNvSpPr txBox="1">
              <a:spLocks noChangeArrowheads="1"/>
            </p:cNvSpPr>
            <p:nvPr/>
          </p:nvSpPr>
          <p:spPr bwMode="auto">
            <a:xfrm>
              <a:off x="7785463" y="3663305"/>
              <a:ext cx="685800" cy="276999"/>
            </a:xfrm>
            <a:prstGeom prst="rect">
              <a:avLst/>
            </a:prstGeom>
            <a:noFill/>
            <a:ln w="9525">
              <a:noFill/>
              <a:miter lim="800000"/>
              <a:headEnd/>
              <a:tailEnd/>
            </a:ln>
          </p:spPr>
          <p:txBody>
            <a:bodyPr>
              <a:spAutoFit/>
            </a:bodyPr>
            <a:lstStyle/>
            <a:p>
              <a:r>
                <a:rPr lang="en-US" sz="1200"/>
                <a:t>g3p4</a:t>
              </a:r>
            </a:p>
          </p:txBody>
        </p:sp>
        <p:sp>
          <p:nvSpPr>
            <p:cNvPr id="201" name="Rectangle 200"/>
            <p:cNvSpPr/>
            <p:nvPr/>
          </p:nvSpPr>
          <p:spPr>
            <a:xfrm>
              <a:off x="8262938" y="39481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ectangle 201"/>
            <p:cNvSpPr/>
            <p:nvPr/>
          </p:nvSpPr>
          <p:spPr>
            <a:xfrm>
              <a:off x="8262938" y="42386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Rectangle 202"/>
            <p:cNvSpPr/>
            <p:nvPr/>
          </p:nvSpPr>
          <p:spPr>
            <a:xfrm>
              <a:off x="8262938" y="45434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41" name="TextBox 203"/>
            <p:cNvSpPr txBox="1">
              <a:spLocks noChangeArrowheads="1"/>
            </p:cNvSpPr>
            <p:nvPr/>
          </p:nvSpPr>
          <p:spPr bwMode="auto">
            <a:xfrm>
              <a:off x="7777160" y="3948112"/>
              <a:ext cx="685800" cy="276999"/>
            </a:xfrm>
            <a:prstGeom prst="rect">
              <a:avLst/>
            </a:prstGeom>
            <a:noFill/>
            <a:ln w="9525">
              <a:noFill/>
              <a:miter lim="800000"/>
              <a:headEnd/>
              <a:tailEnd/>
            </a:ln>
          </p:spPr>
          <p:txBody>
            <a:bodyPr>
              <a:spAutoFit/>
            </a:bodyPr>
            <a:lstStyle/>
            <a:p>
              <a:r>
                <a:rPr lang="en-US" sz="1200"/>
                <a:t>g1p2</a:t>
              </a:r>
            </a:p>
          </p:txBody>
        </p:sp>
        <p:sp>
          <p:nvSpPr>
            <p:cNvPr id="17542" name="TextBox 204"/>
            <p:cNvSpPr txBox="1">
              <a:spLocks noChangeArrowheads="1"/>
            </p:cNvSpPr>
            <p:nvPr/>
          </p:nvSpPr>
          <p:spPr bwMode="auto">
            <a:xfrm>
              <a:off x="7816349" y="4282169"/>
              <a:ext cx="685800" cy="276999"/>
            </a:xfrm>
            <a:prstGeom prst="rect">
              <a:avLst/>
            </a:prstGeom>
            <a:noFill/>
            <a:ln w="9525">
              <a:noFill/>
              <a:miter lim="800000"/>
              <a:headEnd/>
              <a:tailEnd/>
            </a:ln>
          </p:spPr>
          <p:txBody>
            <a:bodyPr>
              <a:spAutoFit/>
            </a:bodyPr>
            <a:lstStyle/>
            <a:p>
              <a:r>
                <a:rPr lang="en-US" sz="1200"/>
                <a:t>g2p1</a:t>
              </a:r>
            </a:p>
          </p:txBody>
        </p:sp>
        <p:sp>
          <p:nvSpPr>
            <p:cNvPr id="17543" name="TextBox 205"/>
            <p:cNvSpPr txBox="1">
              <a:spLocks noChangeArrowheads="1"/>
            </p:cNvSpPr>
            <p:nvPr/>
          </p:nvSpPr>
          <p:spPr bwMode="auto">
            <a:xfrm>
              <a:off x="7790223" y="4560843"/>
              <a:ext cx="685800" cy="276999"/>
            </a:xfrm>
            <a:prstGeom prst="rect">
              <a:avLst/>
            </a:prstGeom>
            <a:noFill/>
            <a:ln w="9525">
              <a:noFill/>
              <a:miter lim="800000"/>
              <a:headEnd/>
              <a:tailEnd/>
            </a:ln>
          </p:spPr>
          <p:txBody>
            <a:bodyPr>
              <a:spAutoFit/>
            </a:bodyPr>
            <a:lstStyle/>
            <a:p>
              <a:r>
                <a:rPr lang="en-US" sz="1200"/>
                <a:t>g2p4</a:t>
              </a:r>
            </a:p>
          </p:txBody>
        </p:sp>
      </p:grpSp>
      <p:sp>
        <p:nvSpPr>
          <p:cNvPr id="210" name="Rectangle 209"/>
          <p:cNvSpPr/>
          <p:nvPr/>
        </p:nvSpPr>
        <p:spPr>
          <a:xfrm>
            <a:off x="7834313" y="1171575"/>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p:cNvSpPr/>
          <p:nvPr/>
        </p:nvSpPr>
        <p:spPr>
          <a:xfrm>
            <a:off x="7834313" y="1466850"/>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37"/>
          <p:cNvGrpSpPr>
            <a:grpSpLocks/>
          </p:cNvGrpSpPr>
          <p:nvPr/>
        </p:nvGrpSpPr>
        <p:grpSpPr bwMode="auto">
          <a:xfrm>
            <a:off x="7834313" y="1776413"/>
            <a:ext cx="304800" cy="2995612"/>
            <a:chOff x="7834312" y="1776416"/>
            <a:chExt cx="304800" cy="2995608"/>
          </a:xfrm>
        </p:grpSpPr>
        <p:sp>
          <p:nvSpPr>
            <p:cNvPr id="212" name="Rectangle 211"/>
            <p:cNvSpPr/>
            <p:nvPr/>
          </p:nvSpPr>
          <p:spPr>
            <a:xfrm>
              <a:off x="7834312" y="177641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ectangle 212"/>
            <p:cNvSpPr/>
            <p:nvPr/>
          </p:nvSpPr>
          <p:spPr>
            <a:xfrm>
              <a:off x="7834312" y="2071691"/>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Rectangle 217"/>
            <p:cNvSpPr/>
            <p:nvPr/>
          </p:nvSpPr>
          <p:spPr>
            <a:xfrm>
              <a:off x="7834312" y="2371727"/>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Rectangle 218"/>
            <p:cNvSpPr/>
            <p:nvPr/>
          </p:nvSpPr>
          <p:spPr>
            <a:xfrm>
              <a:off x="7834312" y="2667002"/>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Rectangle 219"/>
            <p:cNvSpPr/>
            <p:nvPr/>
          </p:nvSpPr>
          <p:spPr>
            <a:xfrm>
              <a:off x="7834312" y="3262314"/>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Rectangle 220"/>
            <p:cNvSpPr/>
            <p:nvPr/>
          </p:nvSpPr>
          <p:spPr>
            <a:xfrm>
              <a:off x="7834312" y="2976564"/>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Rectangle 221"/>
            <p:cNvSpPr/>
            <p:nvPr/>
          </p:nvSpPr>
          <p:spPr>
            <a:xfrm>
              <a:off x="7834312" y="3576639"/>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Rectangle 222"/>
            <p:cNvSpPr/>
            <p:nvPr/>
          </p:nvSpPr>
          <p:spPr>
            <a:xfrm>
              <a:off x="7834312" y="3871913"/>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Rectangle 223"/>
            <p:cNvSpPr/>
            <p:nvPr/>
          </p:nvSpPr>
          <p:spPr>
            <a:xfrm>
              <a:off x="7834312" y="417195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Rectangle 224"/>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28"/>
          <p:cNvGrpSpPr>
            <a:grpSpLocks/>
          </p:cNvGrpSpPr>
          <p:nvPr/>
        </p:nvGrpSpPr>
        <p:grpSpPr bwMode="auto">
          <a:xfrm>
            <a:off x="2438400" y="1066800"/>
            <a:ext cx="5257800" cy="381000"/>
            <a:chOff x="2438400" y="1066800"/>
            <a:chExt cx="5257800" cy="381000"/>
          </a:xfrm>
        </p:grpSpPr>
        <p:sp>
          <p:nvSpPr>
            <p:cNvPr id="226" name="Right Arrow 225"/>
            <p:cNvSpPr/>
            <p:nvPr/>
          </p:nvSpPr>
          <p:spPr>
            <a:xfrm>
              <a:off x="2438400" y="1143000"/>
              <a:ext cx="5257800" cy="304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08" name="TextBox 226"/>
            <p:cNvSpPr txBox="1">
              <a:spLocks noChangeArrowheads="1"/>
            </p:cNvSpPr>
            <p:nvPr/>
          </p:nvSpPr>
          <p:spPr bwMode="auto">
            <a:xfrm>
              <a:off x="4648200" y="1066800"/>
              <a:ext cx="1371600" cy="381000"/>
            </a:xfrm>
            <a:prstGeom prst="rect">
              <a:avLst/>
            </a:prstGeom>
            <a:solidFill>
              <a:srgbClr val="FFFF00"/>
            </a:solidFill>
            <a:ln w="9525">
              <a:solidFill>
                <a:schemeClr val="tx1"/>
              </a:solidFill>
              <a:miter lim="800000"/>
              <a:headEnd/>
              <a:tailEnd/>
            </a:ln>
          </p:spPr>
          <p:txBody>
            <a:bodyPr>
              <a:spAutoFit/>
            </a:bodyPr>
            <a:lstStyle/>
            <a:p>
              <a:r>
                <a:rPr lang="en-US"/>
                <a:t>Average</a:t>
              </a:r>
            </a:p>
          </p:txBody>
        </p:sp>
      </p:grpSp>
      <p:sp>
        <p:nvSpPr>
          <p:cNvPr id="230" name="Right Arrow 229"/>
          <p:cNvSpPr/>
          <p:nvPr/>
        </p:nvSpPr>
        <p:spPr>
          <a:xfrm>
            <a:off x="2409825" y="1514475"/>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236"/>
          <p:cNvGrpSpPr>
            <a:grpSpLocks/>
          </p:cNvGrpSpPr>
          <p:nvPr/>
        </p:nvGrpSpPr>
        <p:grpSpPr bwMode="auto">
          <a:xfrm>
            <a:off x="2438400" y="1952625"/>
            <a:ext cx="5262563" cy="2771775"/>
            <a:chOff x="2438400" y="1952624"/>
            <a:chExt cx="5262560" cy="2771776"/>
          </a:xfrm>
        </p:grpSpPr>
        <p:sp>
          <p:nvSpPr>
            <p:cNvPr id="231" name="Right Arrow 230"/>
            <p:cNvSpPr/>
            <p:nvPr/>
          </p:nvSpPr>
          <p:spPr>
            <a:xfrm>
              <a:off x="2438400" y="1952624"/>
              <a:ext cx="5257797"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Right Arrow 231"/>
            <p:cNvSpPr/>
            <p:nvPr/>
          </p:nvSpPr>
          <p:spPr>
            <a:xfrm>
              <a:off x="2438400" y="2438399"/>
              <a:ext cx="5257797"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Right Arrow 232"/>
            <p:cNvSpPr/>
            <p:nvPr/>
          </p:nvSpPr>
          <p:spPr>
            <a:xfrm>
              <a:off x="2438400" y="2971799"/>
              <a:ext cx="5257797"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Right Arrow 233"/>
            <p:cNvSpPr/>
            <p:nvPr/>
          </p:nvSpPr>
          <p:spPr>
            <a:xfrm>
              <a:off x="2443163" y="3581400"/>
              <a:ext cx="5257797"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Right Arrow 234"/>
            <p:cNvSpPr/>
            <p:nvPr/>
          </p:nvSpPr>
          <p:spPr>
            <a:xfrm>
              <a:off x="2438400" y="4038600"/>
              <a:ext cx="5257797"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Right Arrow 235"/>
            <p:cNvSpPr/>
            <p:nvPr/>
          </p:nvSpPr>
          <p:spPr>
            <a:xfrm>
              <a:off x="2438400" y="4495800"/>
              <a:ext cx="5257797"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500" name="TextBox 187"/>
          <p:cNvSpPr txBox="1">
            <a:spLocks noChangeArrowheads="1"/>
          </p:cNvSpPr>
          <p:nvPr/>
        </p:nvSpPr>
        <p:spPr bwMode="auto">
          <a:xfrm>
            <a:off x="381000" y="76200"/>
            <a:ext cx="8458200" cy="461963"/>
          </a:xfrm>
          <a:prstGeom prst="rect">
            <a:avLst/>
          </a:prstGeom>
          <a:noFill/>
          <a:ln w="9525">
            <a:noFill/>
            <a:miter lim="800000"/>
            <a:headEnd/>
            <a:tailEnd/>
          </a:ln>
        </p:spPr>
        <p:txBody>
          <a:bodyPr>
            <a:spAutoFit/>
          </a:bodyPr>
          <a:lstStyle/>
          <a:p>
            <a:r>
              <a:rPr lang="en-US" sz="2400" b="1"/>
              <a:t>How do we get the individual gene signals using RMA in 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3.33333E-6 -4.44444E-6 L 0.0375 -4.44444E-6 C 0.05417 -4.44444E-6 0.075 -0.02615 0.075 -0.04652 L 0.075 -0.09305 " pathEditMode="relative" rAng="0" ptsTypes="FfFF">
                                      <p:cBhvr>
                                        <p:cTn id="6" dur="2000" fill="hold"/>
                                        <p:tgtEl>
                                          <p:spTgt spid="32"/>
                                        </p:tgtEl>
                                        <p:attrNameLst>
                                          <p:attrName>ppt_x</p:attrName>
                                          <p:attrName>ppt_y</p:attrName>
                                        </p:attrNameLst>
                                      </p:cBhvr>
                                      <p:rCtr x="38" y="-47"/>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3.33333E-6 -0.00209 L 0.04584 -0.00209 C 0.06632 -0.00209 0.07448 -0.09398 0.07448 -0.16875 L 0.07448 -0.32709 " pathEditMode="relative" rAng="0" ptsTypes="FfFF">
                                      <p:cBhvr>
                                        <p:cTn id="10" dur="2000" fill="hold"/>
                                        <p:tgtEl>
                                          <p:spTgt spid="37"/>
                                        </p:tgtEl>
                                        <p:attrNameLst>
                                          <p:attrName>ppt_x</p:attrName>
                                          <p:attrName>ppt_y</p:attrName>
                                        </p:attrNameLst>
                                      </p:cBhvr>
                                      <p:rCtr x="37" y="-16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3.33333E-6 C 0.00573 0.00069 0.01181 -0.00093 0.01719 0.00208 C 0.02135 0.00439 0.02656 0.01458 0.02656 0.01458 C 0.02708 0.02639 0.02604 0.03842 0.02813 0.05 C 0.0283 0.05115 0.04201 0.06319 0.04375 0.06458 C 0.04531 0.06597 0.04844 0.06875 0.04844 0.06875 C 0.0566 0.08518 0.06042 0.0787 0.07813 0.07708 C 0.07639 0.05879 0.07847 0.06551 0.075 0.05625 " pathEditMode="relative" ptsTypes="fffffffA">
                                      <p:cBhvr>
                                        <p:cTn id="14" dur="2000" fill="hold"/>
                                        <p:tgtEl>
                                          <p:spTgt spid="31"/>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33333E-6 3.33333E-6 C 0.00886 -0.0007 0.01823 0.00162 0.02657 -0.00209 C 0.03021 -0.00371 0.02969 -0.01181 0.03282 -0.01459 C 0.03438 -0.01598 0.03594 -0.01736 0.0375 -0.01875 C 0.04254 -0.02871 0.04358 -0.04005 0.04844 -0.05 C 0.05 -0.10255 0.04497 -0.09051 0.05469 -0.11667 C 0.05764 -0.12431 0.05521 -0.12385 0.05782 -0.13334 C 0.05851 -0.13565 0.06025 -0.13727 0.06094 -0.13959 C 0.06233 -0.14352 0.06407 -0.15209 0.06407 -0.15186 C 0.06389 -0.16644 0.08993 -0.27986 0.07448 -0.32084 " pathEditMode="relative" rAng="0" ptsTypes="ffffffffff">
                                      <p:cBhvr>
                                        <p:cTn id="18" dur="2000" fill="hold"/>
                                        <p:tgtEl>
                                          <p:spTgt spid="38"/>
                                        </p:tgtEl>
                                        <p:attrNameLst>
                                          <p:attrName>ppt_x</p:attrName>
                                          <p:attrName>ppt_y</p:attrName>
                                        </p:attrNameLst>
                                      </p:cBhvr>
                                      <p:rCtr x="45" y="-16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2448 -0.00069 C 0.02761 -0.00347 0.03073 -0.00625 0.03386 -0.00903 C 0.03525 -0.01018 0.03473 -0.01342 0.03542 -0.01528 C 0.03802 -0.02222 0.03855 -0.02153 0.04323 -0.02569 C 0.04844 -0.0463 0.04375 -0.05347 0.05573 -0.06944 C 0.05834 -0.07986 0.06094 -0.09028 0.06355 -0.10069 C 0.06459 -0.10463 0.06441 -0.10903 0.06511 -0.11319 C 0.06598 -0.11736 0.06823 -0.12569 0.06823 -0.12569 C 0.06875 -0.13264 0.06858 -0.13981 0.0698 -0.14653 C 0.07014 -0.14907 0.07205 -0.15046 0.07292 -0.15278 C 0.07622 -0.16157 0.07882 -0.17014 0.08073 -0.17986 C 0.08021 -0.22639 0.07917 -0.31944 0.07917 -0.31944 " pathEditMode="relative" ptsTypes="fffffffffffA">
                                      <p:cBhvr>
                                        <p:cTn id="22" dur="2000" fill="hold"/>
                                        <p:tgtEl>
                                          <p:spTgt spid="39"/>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198 -0.00348 C 0.01407 -0.00278 0.07882 0.04722 0.08073 0.04861 C 0.08403 0.05092 0.09011 0.05694 0.09011 0.05717 C 0.09775 0.07222 0.09688 0.0912 0.09792 0.10902 C 0.09931 0.26365 0.01598 0.2875 0.08698 0.28194 C 0.08907 0.27361 0.07761 0.24027 0.07761 0.23194 " pathEditMode="relative" rAng="0" ptsTypes="ffffff">
                                      <p:cBhvr>
                                        <p:cTn id="26" dur="2000" fill="hold"/>
                                        <p:tgtEl>
                                          <p:spTgt spid="30"/>
                                        </p:tgtEl>
                                        <p:attrNameLst>
                                          <p:attrName>ppt_x</p:attrName>
                                          <p:attrName>ppt_y</p:attrName>
                                        </p:attrNameLst>
                                      </p:cBhvr>
                                      <p:rCtr x="44" y="145"/>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2292 0.00347 C 0.02552 0.0206 0.02848 0.04514 0.04011 0.05555 C 0.05052 0.05486 0.06111 0.05602 0.07136 0.05347 C 0.07327 0.05301 0.07431 0.04977 0.07448 0.04722 C 0.07587 0.03194 0.07605 0.00139 0.07605 0.00139 " pathEditMode="relative" ptsTypes="ffffA">
                                      <p:cBhvr>
                                        <p:cTn id="30" dur="2000" fill="hold"/>
                                        <p:tgtEl>
                                          <p:spTgt spid="35"/>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198 -0.04097 C 0.02292 -0.03819 0.03125 -0.00833 0.03438 -0.00555 C 0.03698 -0.00324 0.04063 -0.0044 0.04375 -0.00347 C 0.04861 -0.00208 0.04896 -0.00092 0.05313 0.00278 C 0.05938 0.00209 0.06632 0.0044 0.07188 0.0007 C 0.07483 -0.00116 0.075 -0.0118 0.075 -0.01157 C 0.07309 -0.01944 0.07344 -0.01597 0.07344 -0.02222 " pathEditMode="relative" rAng="0" ptsTypes="fffffff">
                                      <p:cBhvr>
                                        <p:cTn id="34" dur="2000" fill="hold"/>
                                        <p:tgtEl>
                                          <p:spTgt spid="36"/>
                                        </p:tgtEl>
                                        <p:attrNameLst>
                                          <p:attrName>ppt_x</p:attrName>
                                          <p:attrName>ppt_y</p:attrName>
                                        </p:attrNameLst>
                                      </p:cBhvr>
                                      <p:rCtr x="28" y="23"/>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2136 0.00069 C 0.02813 4.44444E-6 0.03507 0.00092 0.04167 -0.00139 C 0.0467 -0.00325 0.04792 -0.02014 0.04792 -0.02014 C 0.04844 -0.02547 0.04879 -0.03519 0.05105 -0.04098 C 0.05782 -0.05926 0.06355 -0.06806 0.06667 -0.08889 C 0.06719 -0.12153 0.06823 -0.15417 0.06823 -0.18681 " pathEditMode="relative" ptsTypes="fffffA">
                                      <p:cBhvr>
                                        <p:cTn id="38" dur="2000" fill="hold"/>
                                        <p:tgtEl>
                                          <p:spTgt spid="40"/>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75 -0.03264 C 0.0757 0.01204 0.07257 0.08403 0.07969 0.13194 C 0.08021 0.14722 0.08039 0.1625 0.08125 0.17778 C 0.08195 0.19005 0.05105 0.22245 0.05573 0.23194 C 0.05782 0.23611 0.05209 0.25486 0.05417 0.25903 C 0.05521 0.26111 0.05539 0.27731 0.0573 0.27778 C 0.06042 0.27847 0.05573 0.27708 0.05886 0.27778 C 0.06459 0.28287 0.06493 0.27268 0.0698 0.26944 " pathEditMode="relative" rAng="0" ptsTypes="ffffffff">
                                      <p:cBhvr>
                                        <p:cTn id="42" dur="2000" fill="hold"/>
                                        <p:tgtEl>
                                          <p:spTgt spid="33"/>
                                        </p:tgtEl>
                                        <p:attrNameLst>
                                          <p:attrName>ppt_x</p:attrName>
                                          <p:attrName>ppt_y</p:attrName>
                                        </p:attrNameLst>
                                      </p:cBhvr>
                                      <p:rCtr x="-9" y="158"/>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2657 0.01111 C 0.02709 0.06945 0.025 0.12801 0.02813 0.18611 C 0.0283 0.18959 0.03368 0.18635 0.03594 0.1882 C 0.03733 0.18936 0.03681 0.1926 0.0375 0.19445 C 0.04271 0.20857 0.05556 0.20278 0.06563 0.20278 " pathEditMode="relative" rAng="0" ptsTypes="ffffA">
                                      <p:cBhvr>
                                        <p:cTn id="46" dur="2000" fill="hold"/>
                                        <p:tgtEl>
                                          <p:spTgt spid="34"/>
                                        </p:tgtEl>
                                        <p:attrNameLst>
                                          <p:attrName>ppt_x</p:attrName>
                                          <p:attrName>ppt_y</p:attrName>
                                        </p:attrNameLst>
                                      </p:cBhvr>
                                      <p:rCtr x="19" y="99"/>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02761 -0.00347 C 0.03108 -0.00417 0.04028 -0.0037 0.04323 -0.00972 C 0.04896 -0.02106 0.04202 -0.03171 0.05261 -0.04097 C 0.05417 -0.06088 0.05087 -0.10324 0.06511 -0.11597 C 0.06563 -0.11806 0.06667 -0.12222 0.06667 -0.12199 " pathEditMode="relative" rAng="0" ptsTypes="ffffA">
                                      <p:cBhvr>
                                        <p:cTn id="50" dur="2000" fill="hold"/>
                                        <p:tgtEl>
                                          <p:spTgt spid="41"/>
                                        </p:tgtEl>
                                        <p:attrNameLst>
                                          <p:attrName>ppt_x</p:attrName>
                                          <p:attrName>ppt_y</p:attrName>
                                        </p:attrNameLst>
                                      </p:cBhvr>
                                      <p:rCtr x="19" y="-59"/>
                                    </p:animMotion>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up)">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up)">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3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30"/>
                                        </p:tgtEl>
                                        <p:attrNameLst>
                                          <p:attrName>style.visibility</p:attrName>
                                        </p:attrNameLst>
                                      </p:cBhvr>
                                      <p:to>
                                        <p:strVal val="visible"/>
                                      </p:to>
                                    </p:set>
                                    <p:animEffect transition="in" filter="wipe(left)">
                                      <p:cBhvr>
                                        <p:cTn id="79" dur="2000"/>
                                        <p:tgtEl>
                                          <p:spTgt spid="230"/>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1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left)">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30" grpId="0" animBg="1"/>
      <p:bldP spid="31" grpId="0" animBg="1"/>
      <p:bldP spid="210" grpId="0" animBg="1"/>
      <p:bldP spid="211" grpId="0" animBg="1"/>
      <p:bldP spid="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Box 23"/>
          <p:cNvSpPr txBox="1">
            <a:spLocks noChangeArrowheads="1"/>
          </p:cNvSpPr>
          <p:nvPr/>
        </p:nvSpPr>
        <p:spPr bwMode="auto">
          <a:xfrm>
            <a:off x="1066800" y="685800"/>
            <a:ext cx="1219200" cy="369888"/>
          </a:xfrm>
          <a:prstGeom prst="rect">
            <a:avLst/>
          </a:prstGeom>
          <a:noFill/>
          <a:ln w="9525">
            <a:noFill/>
            <a:miter lim="800000"/>
            <a:headEnd/>
            <a:tailEnd/>
          </a:ln>
        </p:spPr>
        <p:txBody>
          <a:bodyPr>
            <a:spAutoFit/>
          </a:bodyPr>
          <a:lstStyle/>
          <a:p>
            <a:r>
              <a:rPr lang="en-US"/>
              <a:t>Sample 1</a:t>
            </a:r>
          </a:p>
        </p:txBody>
      </p:sp>
      <p:sp>
        <p:nvSpPr>
          <p:cNvPr id="18435" name="TextBox 24"/>
          <p:cNvSpPr txBox="1">
            <a:spLocks noChangeArrowheads="1"/>
          </p:cNvSpPr>
          <p:nvPr/>
        </p:nvSpPr>
        <p:spPr bwMode="auto">
          <a:xfrm>
            <a:off x="2895600" y="685800"/>
            <a:ext cx="1219200" cy="369888"/>
          </a:xfrm>
          <a:prstGeom prst="rect">
            <a:avLst/>
          </a:prstGeom>
          <a:noFill/>
          <a:ln w="9525">
            <a:noFill/>
            <a:miter lim="800000"/>
            <a:headEnd/>
            <a:tailEnd/>
          </a:ln>
        </p:spPr>
        <p:txBody>
          <a:bodyPr>
            <a:spAutoFit/>
          </a:bodyPr>
          <a:lstStyle/>
          <a:p>
            <a:r>
              <a:rPr lang="en-US"/>
              <a:t>Sample 2</a:t>
            </a:r>
          </a:p>
        </p:txBody>
      </p:sp>
      <p:sp>
        <p:nvSpPr>
          <p:cNvPr id="18436" name="TextBox 25"/>
          <p:cNvSpPr txBox="1">
            <a:spLocks noChangeArrowheads="1"/>
          </p:cNvSpPr>
          <p:nvPr/>
        </p:nvSpPr>
        <p:spPr bwMode="auto">
          <a:xfrm>
            <a:off x="4953000" y="685800"/>
            <a:ext cx="1219200" cy="369888"/>
          </a:xfrm>
          <a:prstGeom prst="rect">
            <a:avLst/>
          </a:prstGeom>
          <a:noFill/>
          <a:ln w="9525">
            <a:noFill/>
            <a:miter lim="800000"/>
            <a:headEnd/>
            <a:tailEnd/>
          </a:ln>
        </p:spPr>
        <p:txBody>
          <a:bodyPr>
            <a:spAutoFit/>
          </a:bodyPr>
          <a:lstStyle/>
          <a:p>
            <a:r>
              <a:rPr lang="en-US"/>
              <a:t>Sample 3</a:t>
            </a:r>
          </a:p>
        </p:txBody>
      </p:sp>
      <p:sp>
        <p:nvSpPr>
          <p:cNvPr id="18437" name="TextBox 26"/>
          <p:cNvSpPr txBox="1">
            <a:spLocks noChangeArrowheads="1"/>
          </p:cNvSpPr>
          <p:nvPr/>
        </p:nvSpPr>
        <p:spPr bwMode="auto">
          <a:xfrm>
            <a:off x="304800" y="1065213"/>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1</a:t>
            </a:r>
          </a:p>
        </p:txBody>
      </p:sp>
      <p:sp>
        <p:nvSpPr>
          <p:cNvPr id="18438" name="TextBox 27"/>
          <p:cNvSpPr txBox="1">
            <a:spLocks noChangeArrowheads="1"/>
          </p:cNvSpPr>
          <p:nvPr/>
        </p:nvSpPr>
        <p:spPr bwMode="auto">
          <a:xfrm>
            <a:off x="304800" y="2730500"/>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2</a:t>
            </a:r>
          </a:p>
        </p:txBody>
      </p:sp>
      <p:sp>
        <p:nvSpPr>
          <p:cNvPr id="18439" name="TextBox 28"/>
          <p:cNvSpPr txBox="1">
            <a:spLocks noChangeArrowheads="1"/>
          </p:cNvSpPr>
          <p:nvPr/>
        </p:nvSpPr>
        <p:spPr bwMode="auto">
          <a:xfrm>
            <a:off x="304800" y="4330700"/>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3</a:t>
            </a:r>
          </a:p>
        </p:txBody>
      </p:sp>
      <p:sp>
        <p:nvSpPr>
          <p:cNvPr id="42" name="Rectangle 41"/>
          <p:cNvSpPr/>
          <p:nvPr/>
        </p:nvSpPr>
        <p:spPr>
          <a:xfrm>
            <a:off x="3352800" y="1157288"/>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352800" y="14620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3352800" y="176688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3352800" y="20716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3352800" y="2805113"/>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3352800" y="3109913"/>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3352800" y="3414713"/>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3352800" y="3719513"/>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3352800" y="440531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3352800" y="47101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3352800" y="501491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352800" y="5319713"/>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486400" y="1128713"/>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486400" y="14335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486400" y="1738313"/>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486400" y="2043113"/>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486400" y="27765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5486400" y="3081338"/>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486400" y="3386138"/>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5486400" y="36909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5486400" y="43767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5486400" y="4681538"/>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5486400" y="49863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5486400" y="52911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64" name="TextBox 65"/>
          <p:cNvSpPr txBox="1">
            <a:spLocks noChangeArrowheads="1"/>
          </p:cNvSpPr>
          <p:nvPr/>
        </p:nvSpPr>
        <p:spPr bwMode="auto">
          <a:xfrm>
            <a:off x="715963" y="1196975"/>
            <a:ext cx="685800" cy="276225"/>
          </a:xfrm>
          <a:prstGeom prst="rect">
            <a:avLst/>
          </a:prstGeom>
          <a:noFill/>
          <a:ln w="9525">
            <a:noFill/>
            <a:miter lim="800000"/>
            <a:headEnd/>
            <a:tailEnd/>
          </a:ln>
        </p:spPr>
        <p:txBody>
          <a:bodyPr>
            <a:spAutoFit/>
          </a:bodyPr>
          <a:lstStyle/>
          <a:p>
            <a:r>
              <a:rPr lang="en-US" sz="1200"/>
              <a:t>g1p1</a:t>
            </a:r>
          </a:p>
        </p:txBody>
      </p:sp>
      <p:sp>
        <p:nvSpPr>
          <p:cNvPr id="18465" name="TextBox 66"/>
          <p:cNvSpPr txBox="1">
            <a:spLocks noChangeArrowheads="1"/>
          </p:cNvSpPr>
          <p:nvPr/>
        </p:nvSpPr>
        <p:spPr bwMode="auto">
          <a:xfrm>
            <a:off x="690563" y="1476375"/>
            <a:ext cx="685800" cy="276225"/>
          </a:xfrm>
          <a:prstGeom prst="rect">
            <a:avLst/>
          </a:prstGeom>
          <a:noFill/>
          <a:ln w="9525">
            <a:noFill/>
            <a:miter lim="800000"/>
            <a:headEnd/>
            <a:tailEnd/>
          </a:ln>
        </p:spPr>
        <p:txBody>
          <a:bodyPr>
            <a:spAutoFit/>
          </a:bodyPr>
          <a:lstStyle/>
          <a:p>
            <a:r>
              <a:rPr lang="en-US" sz="1200"/>
              <a:t>g1p2</a:t>
            </a:r>
          </a:p>
        </p:txBody>
      </p:sp>
      <p:sp>
        <p:nvSpPr>
          <p:cNvPr id="18466" name="TextBox 67"/>
          <p:cNvSpPr txBox="1">
            <a:spLocks noChangeArrowheads="1"/>
          </p:cNvSpPr>
          <p:nvPr/>
        </p:nvSpPr>
        <p:spPr bwMode="auto">
          <a:xfrm>
            <a:off x="715963" y="1781175"/>
            <a:ext cx="685800" cy="276225"/>
          </a:xfrm>
          <a:prstGeom prst="rect">
            <a:avLst/>
          </a:prstGeom>
          <a:noFill/>
          <a:ln w="9525">
            <a:noFill/>
            <a:miter lim="800000"/>
            <a:headEnd/>
            <a:tailEnd/>
          </a:ln>
        </p:spPr>
        <p:txBody>
          <a:bodyPr>
            <a:spAutoFit/>
          </a:bodyPr>
          <a:lstStyle/>
          <a:p>
            <a:r>
              <a:rPr lang="en-US" sz="1200"/>
              <a:t>g1p3</a:t>
            </a:r>
          </a:p>
        </p:txBody>
      </p:sp>
      <p:sp>
        <p:nvSpPr>
          <p:cNvPr id="18467" name="TextBox 68"/>
          <p:cNvSpPr txBox="1">
            <a:spLocks noChangeArrowheads="1"/>
          </p:cNvSpPr>
          <p:nvPr/>
        </p:nvSpPr>
        <p:spPr bwMode="auto">
          <a:xfrm>
            <a:off x="690563" y="2085975"/>
            <a:ext cx="685800" cy="276225"/>
          </a:xfrm>
          <a:prstGeom prst="rect">
            <a:avLst/>
          </a:prstGeom>
          <a:noFill/>
          <a:ln w="9525">
            <a:noFill/>
            <a:miter lim="800000"/>
            <a:headEnd/>
            <a:tailEnd/>
          </a:ln>
        </p:spPr>
        <p:txBody>
          <a:bodyPr>
            <a:spAutoFit/>
          </a:bodyPr>
          <a:lstStyle/>
          <a:p>
            <a:r>
              <a:rPr lang="en-US" sz="1200"/>
              <a:t>g1p4</a:t>
            </a:r>
          </a:p>
        </p:txBody>
      </p:sp>
      <p:sp>
        <p:nvSpPr>
          <p:cNvPr id="18468" name="TextBox 69"/>
          <p:cNvSpPr txBox="1">
            <a:spLocks noChangeArrowheads="1"/>
          </p:cNvSpPr>
          <p:nvPr/>
        </p:nvSpPr>
        <p:spPr bwMode="auto">
          <a:xfrm>
            <a:off x="304800" y="5867400"/>
            <a:ext cx="304800" cy="307975"/>
          </a:xfrm>
          <a:prstGeom prst="rect">
            <a:avLst/>
          </a:prstGeom>
          <a:noFill/>
          <a:ln w="9525">
            <a:solidFill>
              <a:schemeClr val="tx1"/>
            </a:solidFill>
            <a:miter lim="800000"/>
            <a:headEnd/>
            <a:tailEnd/>
          </a:ln>
        </p:spPr>
        <p:txBody>
          <a:bodyPr>
            <a:spAutoFit/>
          </a:bodyPr>
          <a:lstStyle/>
          <a:p>
            <a:r>
              <a:rPr lang="en-US" sz="1400"/>
              <a:t>G</a:t>
            </a:r>
          </a:p>
        </p:txBody>
      </p:sp>
      <p:sp>
        <p:nvSpPr>
          <p:cNvPr id="18469" name="TextBox 70"/>
          <p:cNvSpPr txBox="1">
            <a:spLocks noChangeArrowheads="1"/>
          </p:cNvSpPr>
          <p:nvPr/>
        </p:nvSpPr>
        <p:spPr bwMode="auto">
          <a:xfrm>
            <a:off x="304800" y="6245225"/>
            <a:ext cx="304800" cy="307975"/>
          </a:xfrm>
          <a:prstGeom prst="rect">
            <a:avLst/>
          </a:prstGeom>
          <a:noFill/>
          <a:ln w="9525">
            <a:solidFill>
              <a:schemeClr val="tx1"/>
            </a:solidFill>
            <a:miter lim="800000"/>
            <a:headEnd/>
            <a:tailEnd/>
          </a:ln>
        </p:spPr>
        <p:txBody>
          <a:bodyPr>
            <a:spAutoFit/>
          </a:bodyPr>
          <a:lstStyle/>
          <a:p>
            <a:r>
              <a:rPr lang="en-US" sz="1400"/>
              <a:t>G</a:t>
            </a:r>
          </a:p>
        </p:txBody>
      </p:sp>
      <p:sp>
        <p:nvSpPr>
          <p:cNvPr id="72" name="Rectangle 71"/>
          <p:cNvSpPr/>
          <p:nvPr/>
        </p:nvSpPr>
        <p:spPr>
          <a:xfrm>
            <a:off x="304800" y="6629400"/>
            <a:ext cx="304800" cy="46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71" name="TextBox 72"/>
          <p:cNvSpPr txBox="1">
            <a:spLocks noChangeArrowheads="1"/>
          </p:cNvSpPr>
          <p:nvPr/>
        </p:nvSpPr>
        <p:spPr bwMode="auto">
          <a:xfrm>
            <a:off x="730250" y="2862263"/>
            <a:ext cx="685800" cy="277812"/>
          </a:xfrm>
          <a:prstGeom prst="rect">
            <a:avLst/>
          </a:prstGeom>
          <a:noFill/>
          <a:ln w="9525">
            <a:noFill/>
            <a:miter lim="800000"/>
            <a:headEnd/>
            <a:tailEnd/>
          </a:ln>
        </p:spPr>
        <p:txBody>
          <a:bodyPr>
            <a:spAutoFit/>
          </a:bodyPr>
          <a:lstStyle/>
          <a:p>
            <a:r>
              <a:rPr lang="en-US" sz="1200"/>
              <a:t>g2p1</a:t>
            </a:r>
          </a:p>
        </p:txBody>
      </p:sp>
      <p:sp>
        <p:nvSpPr>
          <p:cNvPr id="18472" name="TextBox 73"/>
          <p:cNvSpPr txBox="1">
            <a:spLocks noChangeArrowheads="1"/>
          </p:cNvSpPr>
          <p:nvPr/>
        </p:nvSpPr>
        <p:spPr bwMode="auto">
          <a:xfrm>
            <a:off x="703263" y="3141663"/>
            <a:ext cx="685800" cy="276225"/>
          </a:xfrm>
          <a:prstGeom prst="rect">
            <a:avLst/>
          </a:prstGeom>
          <a:noFill/>
          <a:ln w="9525">
            <a:noFill/>
            <a:miter lim="800000"/>
            <a:headEnd/>
            <a:tailEnd/>
          </a:ln>
        </p:spPr>
        <p:txBody>
          <a:bodyPr>
            <a:spAutoFit/>
          </a:bodyPr>
          <a:lstStyle/>
          <a:p>
            <a:r>
              <a:rPr lang="en-US" sz="1200"/>
              <a:t>g2p2</a:t>
            </a:r>
          </a:p>
        </p:txBody>
      </p:sp>
      <p:sp>
        <p:nvSpPr>
          <p:cNvPr id="18473" name="TextBox 74"/>
          <p:cNvSpPr txBox="1">
            <a:spLocks noChangeArrowheads="1"/>
          </p:cNvSpPr>
          <p:nvPr/>
        </p:nvSpPr>
        <p:spPr bwMode="auto">
          <a:xfrm>
            <a:off x="701675" y="3446463"/>
            <a:ext cx="685800" cy="276225"/>
          </a:xfrm>
          <a:prstGeom prst="rect">
            <a:avLst/>
          </a:prstGeom>
          <a:noFill/>
          <a:ln w="9525">
            <a:noFill/>
            <a:miter lim="800000"/>
            <a:headEnd/>
            <a:tailEnd/>
          </a:ln>
        </p:spPr>
        <p:txBody>
          <a:bodyPr>
            <a:spAutoFit/>
          </a:bodyPr>
          <a:lstStyle/>
          <a:p>
            <a:r>
              <a:rPr lang="en-US" sz="1200"/>
              <a:t>g2p3</a:t>
            </a:r>
          </a:p>
        </p:txBody>
      </p:sp>
      <p:sp>
        <p:nvSpPr>
          <p:cNvPr id="18474" name="TextBox 75"/>
          <p:cNvSpPr txBox="1">
            <a:spLocks noChangeArrowheads="1"/>
          </p:cNvSpPr>
          <p:nvPr/>
        </p:nvSpPr>
        <p:spPr bwMode="auto">
          <a:xfrm>
            <a:off x="703263" y="3751263"/>
            <a:ext cx="685800" cy="276225"/>
          </a:xfrm>
          <a:prstGeom prst="rect">
            <a:avLst/>
          </a:prstGeom>
          <a:noFill/>
          <a:ln w="9525">
            <a:noFill/>
            <a:miter lim="800000"/>
            <a:headEnd/>
            <a:tailEnd/>
          </a:ln>
        </p:spPr>
        <p:txBody>
          <a:bodyPr>
            <a:spAutoFit/>
          </a:bodyPr>
          <a:lstStyle/>
          <a:p>
            <a:r>
              <a:rPr lang="en-US" sz="1200"/>
              <a:t>g2p4</a:t>
            </a:r>
          </a:p>
        </p:txBody>
      </p:sp>
      <p:sp>
        <p:nvSpPr>
          <p:cNvPr id="18475" name="TextBox 76"/>
          <p:cNvSpPr txBox="1">
            <a:spLocks noChangeArrowheads="1"/>
          </p:cNvSpPr>
          <p:nvPr/>
        </p:nvSpPr>
        <p:spPr bwMode="auto">
          <a:xfrm>
            <a:off x="690563" y="4419600"/>
            <a:ext cx="685800" cy="276225"/>
          </a:xfrm>
          <a:prstGeom prst="rect">
            <a:avLst/>
          </a:prstGeom>
          <a:noFill/>
          <a:ln w="9525">
            <a:noFill/>
            <a:miter lim="800000"/>
            <a:headEnd/>
            <a:tailEnd/>
          </a:ln>
        </p:spPr>
        <p:txBody>
          <a:bodyPr>
            <a:spAutoFit/>
          </a:bodyPr>
          <a:lstStyle/>
          <a:p>
            <a:r>
              <a:rPr lang="en-US" sz="1200"/>
              <a:t>g3p1</a:t>
            </a:r>
          </a:p>
        </p:txBody>
      </p:sp>
      <p:sp>
        <p:nvSpPr>
          <p:cNvPr id="18476" name="TextBox 77"/>
          <p:cNvSpPr txBox="1">
            <a:spLocks noChangeArrowheads="1"/>
          </p:cNvSpPr>
          <p:nvPr/>
        </p:nvSpPr>
        <p:spPr bwMode="auto">
          <a:xfrm>
            <a:off x="703263" y="4738688"/>
            <a:ext cx="685800" cy="277812"/>
          </a:xfrm>
          <a:prstGeom prst="rect">
            <a:avLst/>
          </a:prstGeom>
          <a:noFill/>
          <a:ln w="9525">
            <a:noFill/>
            <a:miter lim="800000"/>
            <a:headEnd/>
            <a:tailEnd/>
          </a:ln>
        </p:spPr>
        <p:txBody>
          <a:bodyPr>
            <a:spAutoFit/>
          </a:bodyPr>
          <a:lstStyle/>
          <a:p>
            <a:r>
              <a:rPr lang="en-US" sz="1200"/>
              <a:t>g3p2</a:t>
            </a:r>
          </a:p>
        </p:txBody>
      </p:sp>
      <p:sp>
        <p:nvSpPr>
          <p:cNvPr id="18477" name="TextBox 78"/>
          <p:cNvSpPr txBox="1">
            <a:spLocks noChangeArrowheads="1"/>
          </p:cNvSpPr>
          <p:nvPr/>
        </p:nvSpPr>
        <p:spPr bwMode="auto">
          <a:xfrm>
            <a:off x="690563" y="5043488"/>
            <a:ext cx="685800" cy="277812"/>
          </a:xfrm>
          <a:prstGeom prst="rect">
            <a:avLst/>
          </a:prstGeom>
          <a:noFill/>
          <a:ln w="9525">
            <a:noFill/>
            <a:miter lim="800000"/>
            <a:headEnd/>
            <a:tailEnd/>
          </a:ln>
        </p:spPr>
        <p:txBody>
          <a:bodyPr>
            <a:spAutoFit/>
          </a:bodyPr>
          <a:lstStyle/>
          <a:p>
            <a:r>
              <a:rPr lang="en-US" sz="1200"/>
              <a:t>g3p3</a:t>
            </a:r>
          </a:p>
        </p:txBody>
      </p:sp>
      <p:sp>
        <p:nvSpPr>
          <p:cNvPr id="18478" name="TextBox 79"/>
          <p:cNvSpPr txBox="1">
            <a:spLocks noChangeArrowheads="1"/>
          </p:cNvSpPr>
          <p:nvPr/>
        </p:nvSpPr>
        <p:spPr bwMode="auto">
          <a:xfrm>
            <a:off x="703263" y="5348288"/>
            <a:ext cx="685800" cy="277812"/>
          </a:xfrm>
          <a:prstGeom prst="rect">
            <a:avLst/>
          </a:prstGeom>
          <a:noFill/>
          <a:ln w="9525">
            <a:noFill/>
            <a:miter lim="800000"/>
            <a:headEnd/>
            <a:tailEnd/>
          </a:ln>
        </p:spPr>
        <p:txBody>
          <a:bodyPr>
            <a:spAutoFit/>
          </a:bodyPr>
          <a:lstStyle/>
          <a:p>
            <a:r>
              <a:rPr lang="en-US" sz="1200"/>
              <a:t>g3p4</a:t>
            </a:r>
          </a:p>
        </p:txBody>
      </p:sp>
      <p:sp>
        <p:nvSpPr>
          <p:cNvPr id="18479" name="TextBox 80"/>
          <p:cNvSpPr txBox="1">
            <a:spLocks noChangeArrowheads="1"/>
          </p:cNvSpPr>
          <p:nvPr/>
        </p:nvSpPr>
        <p:spPr bwMode="auto">
          <a:xfrm>
            <a:off x="2768600" y="1143000"/>
            <a:ext cx="685800" cy="276225"/>
          </a:xfrm>
          <a:prstGeom prst="rect">
            <a:avLst/>
          </a:prstGeom>
          <a:noFill/>
          <a:ln w="9525">
            <a:noFill/>
            <a:miter lim="800000"/>
            <a:headEnd/>
            <a:tailEnd/>
          </a:ln>
        </p:spPr>
        <p:txBody>
          <a:bodyPr>
            <a:spAutoFit/>
          </a:bodyPr>
          <a:lstStyle/>
          <a:p>
            <a:r>
              <a:rPr lang="en-US" sz="1200"/>
              <a:t>g1p1</a:t>
            </a:r>
          </a:p>
        </p:txBody>
      </p:sp>
      <p:sp>
        <p:nvSpPr>
          <p:cNvPr id="18480" name="TextBox 81"/>
          <p:cNvSpPr txBox="1">
            <a:spLocks noChangeArrowheads="1"/>
          </p:cNvSpPr>
          <p:nvPr/>
        </p:nvSpPr>
        <p:spPr bwMode="auto">
          <a:xfrm>
            <a:off x="2743200" y="1422400"/>
            <a:ext cx="685800" cy="276225"/>
          </a:xfrm>
          <a:prstGeom prst="rect">
            <a:avLst/>
          </a:prstGeom>
          <a:noFill/>
          <a:ln w="9525">
            <a:noFill/>
            <a:miter lim="800000"/>
            <a:headEnd/>
            <a:tailEnd/>
          </a:ln>
        </p:spPr>
        <p:txBody>
          <a:bodyPr>
            <a:spAutoFit/>
          </a:bodyPr>
          <a:lstStyle/>
          <a:p>
            <a:r>
              <a:rPr lang="en-US" sz="1200"/>
              <a:t>g1p2</a:t>
            </a:r>
          </a:p>
        </p:txBody>
      </p:sp>
      <p:sp>
        <p:nvSpPr>
          <p:cNvPr id="18481" name="TextBox 82"/>
          <p:cNvSpPr txBox="1">
            <a:spLocks noChangeArrowheads="1"/>
          </p:cNvSpPr>
          <p:nvPr/>
        </p:nvSpPr>
        <p:spPr bwMode="auto">
          <a:xfrm>
            <a:off x="2768600" y="1727200"/>
            <a:ext cx="685800" cy="276225"/>
          </a:xfrm>
          <a:prstGeom prst="rect">
            <a:avLst/>
          </a:prstGeom>
          <a:noFill/>
          <a:ln w="9525">
            <a:noFill/>
            <a:miter lim="800000"/>
            <a:headEnd/>
            <a:tailEnd/>
          </a:ln>
        </p:spPr>
        <p:txBody>
          <a:bodyPr>
            <a:spAutoFit/>
          </a:bodyPr>
          <a:lstStyle/>
          <a:p>
            <a:r>
              <a:rPr lang="en-US" sz="1200"/>
              <a:t>g1p3</a:t>
            </a:r>
          </a:p>
        </p:txBody>
      </p:sp>
      <p:sp>
        <p:nvSpPr>
          <p:cNvPr id="18482" name="TextBox 83"/>
          <p:cNvSpPr txBox="1">
            <a:spLocks noChangeArrowheads="1"/>
          </p:cNvSpPr>
          <p:nvPr/>
        </p:nvSpPr>
        <p:spPr bwMode="auto">
          <a:xfrm>
            <a:off x="2743200" y="2032000"/>
            <a:ext cx="685800" cy="276225"/>
          </a:xfrm>
          <a:prstGeom prst="rect">
            <a:avLst/>
          </a:prstGeom>
          <a:noFill/>
          <a:ln w="9525">
            <a:noFill/>
            <a:miter lim="800000"/>
            <a:headEnd/>
            <a:tailEnd/>
          </a:ln>
        </p:spPr>
        <p:txBody>
          <a:bodyPr>
            <a:spAutoFit/>
          </a:bodyPr>
          <a:lstStyle/>
          <a:p>
            <a:r>
              <a:rPr lang="en-US" sz="1200"/>
              <a:t>g1p4</a:t>
            </a:r>
          </a:p>
        </p:txBody>
      </p:sp>
      <p:sp>
        <p:nvSpPr>
          <p:cNvPr id="18483" name="TextBox 84"/>
          <p:cNvSpPr txBox="1">
            <a:spLocks noChangeArrowheads="1"/>
          </p:cNvSpPr>
          <p:nvPr/>
        </p:nvSpPr>
        <p:spPr bwMode="auto">
          <a:xfrm>
            <a:off x="2782888" y="2808288"/>
            <a:ext cx="685800" cy="277812"/>
          </a:xfrm>
          <a:prstGeom prst="rect">
            <a:avLst/>
          </a:prstGeom>
          <a:noFill/>
          <a:ln w="9525">
            <a:noFill/>
            <a:miter lim="800000"/>
            <a:headEnd/>
            <a:tailEnd/>
          </a:ln>
        </p:spPr>
        <p:txBody>
          <a:bodyPr>
            <a:spAutoFit/>
          </a:bodyPr>
          <a:lstStyle/>
          <a:p>
            <a:r>
              <a:rPr lang="en-US" sz="1200"/>
              <a:t>g2p1</a:t>
            </a:r>
          </a:p>
        </p:txBody>
      </p:sp>
      <p:sp>
        <p:nvSpPr>
          <p:cNvPr id="18484" name="TextBox 85"/>
          <p:cNvSpPr txBox="1">
            <a:spLocks noChangeArrowheads="1"/>
          </p:cNvSpPr>
          <p:nvPr/>
        </p:nvSpPr>
        <p:spPr bwMode="auto">
          <a:xfrm>
            <a:off x="2755900" y="3087688"/>
            <a:ext cx="685800" cy="276225"/>
          </a:xfrm>
          <a:prstGeom prst="rect">
            <a:avLst/>
          </a:prstGeom>
          <a:noFill/>
          <a:ln w="9525">
            <a:noFill/>
            <a:miter lim="800000"/>
            <a:headEnd/>
            <a:tailEnd/>
          </a:ln>
        </p:spPr>
        <p:txBody>
          <a:bodyPr>
            <a:spAutoFit/>
          </a:bodyPr>
          <a:lstStyle/>
          <a:p>
            <a:r>
              <a:rPr lang="en-US" sz="1200"/>
              <a:t>g2p2</a:t>
            </a:r>
          </a:p>
        </p:txBody>
      </p:sp>
      <p:sp>
        <p:nvSpPr>
          <p:cNvPr id="18485" name="TextBox 86"/>
          <p:cNvSpPr txBox="1">
            <a:spLocks noChangeArrowheads="1"/>
          </p:cNvSpPr>
          <p:nvPr/>
        </p:nvSpPr>
        <p:spPr bwMode="auto">
          <a:xfrm>
            <a:off x="2782888" y="3392488"/>
            <a:ext cx="685800" cy="276225"/>
          </a:xfrm>
          <a:prstGeom prst="rect">
            <a:avLst/>
          </a:prstGeom>
          <a:noFill/>
          <a:ln w="9525">
            <a:noFill/>
            <a:miter lim="800000"/>
            <a:headEnd/>
            <a:tailEnd/>
          </a:ln>
        </p:spPr>
        <p:txBody>
          <a:bodyPr>
            <a:spAutoFit/>
          </a:bodyPr>
          <a:lstStyle/>
          <a:p>
            <a:r>
              <a:rPr lang="en-US" sz="1200"/>
              <a:t>g2p3</a:t>
            </a:r>
          </a:p>
        </p:txBody>
      </p:sp>
      <p:sp>
        <p:nvSpPr>
          <p:cNvPr id="18486" name="TextBox 87"/>
          <p:cNvSpPr txBox="1">
            <a:spLocks noChangeArrowheads="1"/>
          </p:cNvSpPr>
          <p:nvPr/>
        </p:nvSpPr>
        <p:spPr bwMode="auto">
          <a:xfrm>
            <a:off x="2755900" y="3697288"/>
            <a:ext cx="685800" cy="276225"/>
          </a:xfrm>
          <a:prstGeom prst="rect">
            <a:avLst/>
          </a:prstGeom>
          <a:noFill/>
          <a:ln w="9525">
            <a:noFill/>
            <a:miter lim="800000"/>
            <a:headEnd/>
            <a:tailEnd/>
          </a:ln>
        </p:spPr>
        <p:txBody>
          <a:bodyPr>
            <a:spAutoFit/>
          </a:bodyPr>
          <a:lstStyle/>
          <a:p>
            <a:r>
              <a:rPr lang="en-US" sz="1200"/>
              <a:t>g2p4</a:t>
            </a:r>
          </a:p>
        </p:txBody>
      </p:sp>
      <p:sp>
        <p:nvSpPr>
          <p:cNvPr id="18487" name="TextBox 88"/>
          <p:cNvSpPr txBox="1">
            <a:spLocks noChangeArrowheads="1"/>
          </p:cNvSpPr>
          <p:nvPr/>
        </p:nvSpPr>
        <p:spPr bwMode="auto">
          <a:xfrm>
            <a:off x="2782888" y="4406900"/>
            <a:ext cx="685800" cy="276225"/>
          </a:xfrm>
          <a:prstGeom prst="rect">
            <a:avLst/>
          </a:prstGeom>
          <a:noFill/>
          <a:ln w="9525">
            <a:noFill/>
            <a:miter lim="800000"/>
            <a:headEnd/>
            <a:tailEnd/>
          </a:ln>
        </p:spPr>
        <p:txBody>
          <a:bodyPr>
            <a:spAutoFit/>
          </a:bodyPr>
          <a:lstStyle/>
          <a:p>
            <a:r>
              <a:rPr lang="en-US" sz="1200"/>
              <a:t>g3p1</a:t>
            </a:r>
          </a:p>
        </p:txBody>
      </p:sp>
      <p:sp>
        <p:nvSpPr>
          <p:cNvPr id="18488" name="TextBox 89"/>
          <p:cNvSpPr txBox="1">
            <a:spLocks noChangeArrowheads="1"/>
          </p:cNvSpPr>
          <p:nvPr/>
        </p:nvSpPr>
        <p:spPr bwMode="auto">
          <a:xfrm>
            <a:off x="2755900" y="4684713"/>
            <a:ext cx="685800" cy="277812"/>
          </a:xfrm>
          <a:prstGeom prst="rect">
            <a:avLst/>
          </a:prstGeom>
          <a:noFill/>
          <a:ln w="9525">
            <a:noFill/>
            <a:miter lim="800000"/>
            <a:headEnd/>
            <a:tailEnd/>
          </a:ln>
        </p:spPr>
        <p:txBody>
          <a:bodyPr>
            <a:spAutoFit/>
          </a:bodyPr>
          <a:lstStyle/>
          <a:p>
            <a:r>
              <a:rPr lang="en-US" sz="1200"/>
              <a:t>g3p2</a:t>
            </a:r>
          </a:p>
        </p:txBody>
      </p:sp>
      <p:sp>
        <p:nvSpPr>
          <p:cNvPr id="18489" name="TextBox 90"/>
          <p:cNvSpPr txBox="1">
            <a:spLocks noChangeArrowheads="1"/>
          </p:cNvSpPr>
          <p:nvPr/>
        </p:nvSpPr>
        <p:spPr bwMode="auto">
          <a:xfrm>
            <a:off x="2782888" y="4989513"/>
            <a:ext cx="685800" cy="277812"/>
          </a:xfrm>
          <a:prstGeom prst="rect">
            <a:avLst/>
          </a:prstGeom>
          <a:noFill/>
          <a:ln w="9525">
            <a:noFill/>
            <a:miter lim="800000"/>
            <a:headEnd/>
            <a:tailEnd/>
          </a:ln>
        </p:spPr>
        <p:txBody>
          <a:bodyPr>
            <a:spAutoFit/>
          </a:bodyPr>
          <a:lstStyle/>
          <a:p>
            <a:r>
              <a:rPr lang="en-US" sz="1200"/>
              <a:t>g3p3</a:t>
            </a:r>
          </a:p>
        </p:txBody>
      </p:sp>
      <p:sp>
        <p:nvSpPr>
          <p:cNvPr id="18490" name="TextBox 91"/>
          <p:cNvSpPr txBox="1">
            <a:spLocks noChangeArrowheads="1"/>
          </p:cNvSpPr>
          <p:nvPr/>
        </p:nvSpPr>
        <p:spPr bwMode="auto">
          <a:xfrm>
            <a:off x="2755900" y="5294313"/>
            <a:ext cx="685800" cy="277812"/>
          </a:xfrm>
          <a:prstGeom prst="rect">
            <a:avLst/>
          </a:prstGeom>
          <a:noFill/>
          <a:ln w="9525">
            <a:noFill/>
            <a:miter lim="800000"/>
            <a:headEnd/>
            <a:tailEnd/>
          </a:ln>
        </p:spPr>
        <p:txBody>
          <a:bodyPr>
            <a:spAutoFit/>
          </a:bodyPr>
          <a:lstStyle/>
          <a:p>
            <a:r>
              <a:rPr lang="en-US" sz="1200"/>
              <a:t>g3p4</a:t>
            </a:r>
          </a:p>
        </p:txBody>
      </p:sp>
      <p:sp>
        <p:nvSpPr>
          <p:cNvPr id="18491" name="TextBox 92"/>
          <p:cNvSpPr txBox="1">
            <a:spLocks noChangeArrowheads="1"/>
          </p:cNvSpPr>
          <p:nvPr/>
        </p:nvSpPr>
        <p:spPr bwMode="auto">
          <a:xfrm>
            <a:off x="4902200" y="1168400"/>
            <a:ext cx="685800" cy="277813"/>
          </a:xfrm>
          <a:prstGeom prst="rect">
            <a:avLst/>
          </a:prstGeom>
          <a:noFill/>
          <a:ln w="9525">
            <a:noFill/>
            <a:miter lim="800000"/>
            <a:headEnd/>
            <a:tailEnd/>
          </a:ln>
        </p:spPr>
        <p:txBody>
          <a:bodyPr>
            <a:spAutoFit/>
          </a:bodyPr>
          <a:lstStyle/>
          <a:p>
            <a:r>
              <a:rPr lang="en-US" sz="1200"/>
              <a:t>g1p1</a:t>
            </a:r>
          </a:p>
        </p:txBody>
      </p:sp>
      <p:sp>
        <p:nvSpPr>
          <p:cNvPr id="18492" name="TextBox 93"/>
          <p:cNvSpPr txBox="1">
            <a:spLocks noChangeArrowheads="1"/>
          </p:cNvSpPr>
          <p:nvPr/>
        </p:nvSpPr>
        <p:spPr bwMode="auto">
          <a:xfrm>
            <a:off x="4876800" y="1447800"/>
            <a:ext cx="685800" cy="276225"/>
          </a:xfrm>
          <a:prstGeom prst="rect">
            <a:avLst/>
          </a:prstGeom>
          <a:noFill/>
          <a:ln w="9525">
            <a:noFill/>
            <a:miter lim="800000"/>
            <a:headEnd/>
            <a:tailEnd/>
          </a:ln>
        </p:spPr>
        <p:txBody>
          <a:bodyPr>
            <a:spAutoFit/>
          </a:bodyPr>
          <a:lstStyle/>
          <a:p>
            <a:r>
              <a:rPr lang="en-US" sz="1200"/>
              <a:t>g1p2</a:t>
            </a:r>
          </a:p>
        </p:txBody>
      </p:sp>
      <p:sp>
        <p:nvSpPr>
          <p:cNvPr id="18493" name="TextBox 94"/>
          <p:cNvSpPr txBox="1">
            <a:spLocks noChangeArrowheads="1"/>
          </p:cNvSpPr>
          <p:nvPr/>
        </p:nvSpPr>
        <p:spPr bwMode="auto">
          <a:xfrm>
            <a:off x="4902200" y="1752600"/>
            <a:ext cx="685800" cy="276225"/>
          </a:xfrm>
          <a:prstGeom prst="rect">
            <a:avLst/>
          </a:prstGeom>
          <a:noFill/>
          <a:ln w="9525">
            <a:noFill/>
            <a:miter lim="800000"/>
            <a:headEnd/>
            <a:tailEnd/>
          </a:ln>
        </p:spPr>
        <p:txBody>
          <a:bodyPr>
            <a:spAutoFit/>
          </a:bodyPr>
          <a:lstStyle/>
          <a:p>
            <a:r>
              <a:rPr lang="en-US" sz="1200"/>
              <a:t>g1p3</a:t>
            </a:r>
          </a:p>
        </p:txBody>
      </p:sp>
      <p:sp>
        <p:nvSpPr>
          <p:cNvPr id="18494" name="TextBox 95"/>
          <p:cNvSpPr txBox="1">
            <a:spLocks noChangeArrowheads="1"/>
          </p:cNvSpPr>
          <p:nvPr/>
        </p:nvSpPr>
        <p:spPr bwMode="auto">
          <a:xfrm>
            <a:off x="4876800" y="2057400"/>
            <a:ext cx="685800" cy="276225"/>
          </a:xfrm>
          <a:prstGeom prst="rect">
            <a:avLst/>
          </a:prstGeom>
          <a:noFill/>
          <a:ln w="9525">
            <a:noFill/>
            <a:miter lim="800000"/>
            <a:headEnd/>
            <a:tailEnd/>
          </a:ln>
        </p:spPr>
        <p:txBody>
          <a:bodyPr>
            <a:spAutoFit/>
          </a:bodyPr>
          <a:lstStyle/>
          <a:p>
            <a:r>
              <a:rPr lang="en-US" sz="1200"/>
              <a:t>g1p4</a:t>
            </a:r>
          </a:p>
        </p:txBody>
      </p:sp>
      <p:sp>
        <p:nvSpPr>
          <p:cNvPr id="18495" name="TextBox 96"/>
          <p:cNvSpPr txBox="1">
            <a:spLocks noChangeArrowheads="1"/>
          </p:cNvSpPr>
          <p:nvPr/>
        </p:nvSpPr>
        <p:spPr bwMode="auto">
          <a:xfrm>
            <a:off x="4916488" y="2835275"/>
            <a:ext cx="685800" cy="276225"/>
          </a:xfrm>
          <a:prstGeom prst="rect">
            <a:avLst/>
          </a:prstGeom>
          <a:noFill/>
          <a:ln w="9525">
            <a:noFill/>
            <a:miter lim="800000"/>
            <a:headEnd/>
            <a:tailEnd/>
          </a:ln>
        </p:spPr>
        <p:txBody>
          <a:bodyPr>
            <a:spAutoFit/>
          </a:bodyPr>
          <a:lstStyle/>
          <a:p>
            <a:r>
              <a:rPr lang="en-US" sz="1200"/>
              <a:t>g2p1</a:t>
            </a:r>
          </a:p>
        </p:txBody>
      </p:sp>
      <p:sp>
        <p:nvSpPr>
          <p:cNvPr id="18496" name="TextBox 97"/>
          <p:cNvSpPr txBox="1">
            <a:spLocks noChangeArrowheads="1"/>
          </p:cNvSpPr>
          <p:nvPr/>
        </p:nvSpPr>
        <p:spPr bwMode="auto">
          <a:xfrm>
            <a:off x="4889500" y="3113088"/>
            <a:ext cx="685800" cy="277812"/>
          </a:xfrm>
          <a:prstGeom prst="rect">
            <a:avLst/>
          </a:prstGeom>
          <a:noFill/>
          <a:ln w="9525">
            <a:noFill/>
            <a:miter lim="800000"/>
            <a:headEnd/>
            <a:tailEnd/>
          </a:ln>
        </p:spPr>
        <p:txBody>
          <a:bodyPr>
            <a:spAutoFit/>
          </a:bodyPr>
          <a:lstStyle/>
          <a:p>
            <a:r>
              <a:rPr lang="en-US" sz="1200"/>
              <a:t>g2p2</a:t>
            </a:r>
          </a:p>
        </p:txBody>
      </p:sp>
      <p:sp>
        <p:nvSpPr>
          <p:cNvPr id="18497" name="TextBox 98"/>
          <p:cNvSpPr txBox="1">
            <a:spLocks noChangeArrowheads="1"/>
          </p:cNvSpPr>
          <p:nvPr/>
        </p:nvSpPr>
        <p:spPr bwMode="auto">
          <a:xfrm>
            <a:off x="4916488" y="3417888"/>
            <a:ext cx="685800" cy="277812"/>
          </a:xfrm>
          <a:prstGeom prst="rect">
            <a:avLst/>
          </a:prstGeom>
          <a:noFill/>
          <a:ln w="9525">
            <a:noFill/>
            <a:miter lim="800000"/>
            <a:headEnd/>
            <a:tailEnd/>
          </a:ln>
        </p:spPr>
        <p:txBody>
          <a:bodyPr>
            <a:spAutoFit/>
          </a:bodyPr>
          <a:lstStyle/>
          <a:p>
            <a:r>
              <a:rPr lang="en-US" sz="1200"/>
              <a:t>g2p3</a:t>
            </a:r>
          </a:p>
        </p:txBody>
      </p:sp>
      <p:sp>
        <p:nvSpPr>
          <p:cNvPr id="18498" name="TextBox 99"/>
          <p:cNvSpPr txBox="1">
            <a:spLocks noChangeArrowheads="1"/>
          </p:cNvSpPr>
          <p:nvPr/>
        </p:nvSpPr>
        <p:spPr bwMode="auto">
          <a:xfrm>
            <a:off x="4889500" y="3722688"/>
            <a:ext cx="685800" cy="277812"/>
          </a:xfrm>
          <a:prstGeom prst="rect">
            <a:avLst/>
          </a:prstGeom>
          <a:noFill/>
          <a:ln w="9525">
            <a:noFill/>
            <a:miter lim="800000"/>
            <a:headEnd/>
            <a:tailEnd/>
          </a:ln>
        </p:spPr>
        <p:txBody>
          <a:bodyPr>
            <a:spAutoFit/>
          </a:bodyPr>
          <a:lstStyle/>
          <a:p>
            <a:r>
              <a:rPr lang="en-US" sz="1200"/>
              <a:t>g2p4</a:t>
            </a:r>
          </a:p>
        </p:txBody>
      </p:sp>
      <p:sp>
        <p:nvSpPr>
          <p:cNvPr id="18499" name="TextBox 100"/>
          <p:cNvSpPr txBox="1">
            <a:spLocks noChangeArrowheads="1"/>
          </p:cNvSpPr>
          <p:nvPr/>
        </p:nvSpPr>
        <p:spPr bwMode="auto">
          <a:xfrm>
            <a:off x="4916488" y="4432300"/>
            <a:ext cx="685800" cy="277813"/>
          </a:xfrm>
          <a:prstGeom prst="rect">
            <a:avLst/>
          </a:prstGeom>
          <a:noFill/>
          <a:ln w="9525">
            <a:noFill/>
            <a:miter lim="800000"/>
            <a:headEnd/>
            <a:tailEnd/>
          </a:ln>
        </p:spPr>
        <p:txBody>
          <a:bodyPr>
            <a:spAutoFit/>
          </a:bodyPr>
          <a:lstStyle/>
          <a:p>
            <a:r>
              <a:rPr lang="en-US" sz="1200"/>
              <a:t>g3p1</a:t>
            </a:r>
          </a:p>
        </p:txBody>
      </p:sp>
      <p:sp>
        <p:nvSpPr>
          <p:cNvPr id="18500" name="TextBox 101"/>
          <p:cNvSpPr txBox="1">
            <a:spLocks noChangeArrowheads="1"/>
          </p:cNvSpPr>
          <p:nvPr/>
        </p:nvSpPr>
        <p:spPr bwMode="auto">
          <a:xfrm>
            <a:off x="4889500" y="4711700"/>
            <a:ext cx="685800" cy="276225"/>
          </a:xfrm>
          <a:prstGeom prst="rect">
            <a:avLst/>
          </a:prstGeom>
          <a:noFill/>
          <a:ln w="9525">
            <a:noFill/>
            <a:miter lim="800000"/>
            <a:headEnd/>
            <a:tailEnd/>
          </a:ln>
        </p:spPr>
        <p:txBody>
          <a:bodyPr>
            <a:spAutoFit/>
          </a:bodyPr>
          <a:lstStyle/>
          <a:p>
            <a:r>
              <a:rPr lang="en-US" sz="1200"/>
              <a:t>g3p2</a:t>
            </a:r>
          </a:p>
        </p:txBody>
      </p:sp>
      <p:sp>
        <p:nvSpPr>
          <p:cNvPr id="18501" name="TextBox 102"/>
          <p:cNvSpPr txBox="1">
            <a:spLocks noChangeArrowheads="1"/>
          </p:cNvSpPr>
          <p:nvPr/>
        </p:nvSpPr>
        <p:spPr bwMode="auto">
          <a:xfrm>
            <a:off x="4916488" y="5016500"/>
            <a:ext cx="685800" cy="276225"/>
          </a:xfrm>
          <a:prstGeom prst="rect">
            <a:avLst/>
          </a:prstGeom>
          <a:noFill/>
          <a:ln w="9525">
            <a:noFill/>
            <a:miter lim="800000"/>
            <a:headEnd/>
            <a:tailEnd/>
          </a:ln>
        </p:spPr>
        <p:txBody>
          <a:bodyPr>
            <a:spAutoFit/>
          </a:bodyPr>
          <a:lstStyle/>
          <a:p>
            <a:r>
              <a:rPr lang="en-US" sz="1200"/>
              <a:t>g3p3</a:t>
            </a:r>
          </a:p>
        </p:txBody>
      </p:sp>
      <p:sp>
        <p:nvSpPr>
          <p:cNvPr id="18502" name="TextBox 103"/>
          <p:cNvSpPr txBox="1">
            <a:spLocks noChangeArrowheads="1"/>
          </p:cNvSpPr>
          <p:nvPr/>
        </p:nvSpPr>
        <p:spPr bwMode="auto">
          <a:xfrm>
            <a:off x="4889500" y="5321300"/>
            <a:ext cx="685800" cy="276225"/>
          </a:xfrm>
          <a:prstGeom prst="rect">
            <a:avLst/>
          </a:prstGeom>
          <a:noFill/>
          <a:ln w="9525">
            <a:noFill/>
            <a:miter lim="800000"/>
            <a:headEnd/>
            <a:tailEnd/>
          </a:ln>
        </p:spPr>
        <p:txBody>
          <a:bodyPr>
            <a:spAutoFit/>
          </a:bodyPr>
          <a:lstStyle/>
          <a:p>
            <a:r>
              <a:rPr lang="en-US" sz="1200"/>
              <a:t>g3p4</a:t>
            </a:r>
          </a:p>
        </p:txBody>
      </p:sp>
      <p:grpSp>
        <p:nvGrpSpPr>
          <p:cNvPr id="2" name="Group 136"/>
          <p:cNvGrpSpPr>
            <a:grpSpLocks/>
          </p:cNvGrpSpPr>
          <p:nvPr/>
        </p:nvGrpSpPr>
        <p:grpSpPr bwMode="auto">
          <a:xfrm>
            <a:off x="1600200" y="1066800"/>
            <a:ext cx="1143000" cy="4648200"/>
            <a:chOff x="6858000" y="990600"/>
            <a:chExt cx="1143000" cy="4648200"/>
          </a:xfrm>
        </p:grpSpPr>
        <p:sp>
          <p:nvSpPr>
            <p:cNvPr id="133" name="Rectangle 132"/>
            <p:cNvSpPr/>
            <p:nvPr/>
          </p:nvSpPr>
          <p:spPr>
            <a:xfrm>
              <a:off x="6858000" y="990600"/>
              <a:ext cx="1143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p:nvPr/>
          </p:nvSpPr>
          <p:spPr>
            <a:xfrm>
              <a:off x="7548563" y="1066800"/>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7548563" y="3810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7548563" y="4114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ectangle 109"/>
            <p:cNvSpPr/>
            <p:nvPr/>
          </p:nvSpPr>
          <p:spPr>
            <a:xfrm>
              <a:off x="7548563" y="2895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7548563" y="32004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7548563" y="13716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ectangle 112"/>
            <p:cNvSpPr/>
            <p:nvPr/>
          </p:nvSpPr>
          <p:spPr>
            <a:xfrm>
              <a:off x="7548563" y="19812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113"/>
            <p:cNvSpPr/>
            <p:nvPr/>
          </p:nvSpPr>
          <p:spPr>
            <a:xfrm>
              <a:off x="7548563" y="22860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114"/>
            <p:cNvSpPr/>
            <p:nvPr/>
          </p:nvSpPr>
          <p:spPr>
            <a:xfrm>
              <a:off x="7548563" y="3505200"/>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a:xfrm>
              <a:off x="7548563" y="44196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p:cNvSpPr/>
            <p:nvPr/>
          </p:nvSpPr>
          <p:spPr>
            <a:xfrm>
              <a:off x="7548563" y="2590800"/>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p:cNvSpPr/>
            <p:nvPr/>
          </p:nvSpPr>
          <p:spPr>
            <a:xfrm>
              <a:off x="7548563" y="1676400"/>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29" name="TextBox 118"/>
            <p:cNvSpPr txBox="1">
              <a:spLocks noChangeArrowheads="1"/>
            </p:cNvSpPr>
            <p:nvPr/>
          </p:nvSpPr>
          <p:spPr bwMode="auto">
            <a:xfrm>
              <a:off x="6938968" y="1078638"/>
              <a:ext cx="685800" cy="276999"/>
            </a:xfrm>
            <a:prstGeom prst="rect">
              <a:avLst/>
            </a:prstGeom>
            <a:noFill/>
            <a:ln w="9525">
              <a:noFill/>
              <a:miter lim="800000"/>
              <a:headEnd/>
              <a:tailEnd/>
            </a:ln>
          </p:spPr>
          <p:txBody>
            <a:bodyPr>
              <a:spAutoFit/>
            </a:bodyPr>
            <a:lstStyle/>
            <a:p>
              <a:r>
                <a:rPr lang="en-US" sz="1200"/>
                <a:t>g1p3</a:t>
              </a:r>
            </a:p>
          </p:txBody>
        </p:sp>
        <p:sp>
          <p:nvSpPr>
            <p:cNvPr id="18630" name="TextBox 119"/>
            <p:cNvSpPr txBox="1">
              <a:spLocks noChangeArrowheads="1"/>
            </p:cNvSpPr>
            <p:nvPr/>
          </p:nvSpPr>
          <p:spPr bwMode="auto">
            <a:xfrm>
              <a:off x="6938968" y="1399401"/>
              <a:ext cx="685800" cy="276999"/>
            </a:xfrm>
            <a:prstGeom prst="rect">
              <a:avLst/>
            </a:prstGeom>
            <a:noFill/>
            <a:ln w="9525">
              <a:noFill/>
              <a:miter lim="800000"/>
              <a:headEnd/>
              <a:tailEnd/>
            </a:ln>
          </p:spPr>
          <p:txBody>
            <a:bodyPr>
              <a:spAutoFit/>
            </a:bodyPr>
            <a:lstStyle/>
            <a:p>
              <a:r>
                <a:rPr lang="en-US" sz="1200"/>
                <a:t>g2p4</a:t>
              </a:r>
            </a:p>
          </p:txBody>
        </p:sp>
        <p:sp>
          <p:nvSpPr>
            <p:cNvPr id="18631" name="TextBox 120"/>
            <p:cNvSpPr txBox="1">
              <a:spLocks noChangeArrowheads="1"/>
            </p:cNvSpPr>
            <p:nvPr/>
          </p:nvSpPr>
          <p:spPr bwMode="auto">
            <a:xfrm>
              <a:off x="6934200" y="1713729"/>
              <a:ext cx="685800" cy="276999"/>
            </a:xfrm>
            <a:prstGeom prst="rect">
              <a:avLst/>
            </a:prstGeom>
            <a:noFill/>
            <a:ln w="9525">
              <a:noFill/>
              <a:miter lim="800000"/>
              <a:headEnd/>
              <a:tailEnd/>
            </a:ln>
          </p:spPr>
          <p:txBody>
            <a:bodyPr>
              <a:spAutoFit/>
            </a:bodyPr>
            <a:lstStyle/>
            <a:p>
              <a:r>
                <a:rPr lang="en-US" sz="1200"/>
                <a:t>g1p2</a:t>
              </a:r>
            </a:p>
          </p:txBody>
        </p:sp>
        <p:sp>
          <p:nvSpPr>
            <p:cNvPr id="18632" name="TextBox 121"/>
            <p:cNvSpPr txBox="1">
              <a:spLocks noChangeArrowheads="1"/>
            </p:cNvSpPr>
            <p:nvPr/>
          </p:nvSpPr>
          <p:spPr bwMode="auto">
            <a:xfrm>
              <a:off x="6938968" y="2286000"/>
              <a:ext cx="685800" cy="276999"/>
            </a:xfrm>
            <a:prstGeom prst="rect">
              <a:avLst/>
            </a:prstGeom>
            <a:noFill/>
            <a:ln w="9525">
              <a:noFill/>
              <a:miter lim="800000"/>
              <a:headEnd/>
              <a:tailEnd/>
            </a:ln>
          </p:spPr>
          <p:txBody>
            <a:bodyPr>
              <a:spAutoFit/>
            </a:bodyPr>
            <a:lstStyle/>
            <a:p>
              <a:r>
                <a:rPr lang="en-US" sz="1200"/>
                <a:t>g3p2</a:t>
              </a:r>
            </a:p>
          </p:txBody>
        </p:sp>
        <p:sp>
          <p:nvSpPr>
            <p:cNvPr id="18633" name="TextBox 122"/>
            <p:cNvSpPr txBox="1">
              <a:spLocks noChangeArrowheads="1"/>
            </p:cNvSpPr>
            <p:nvPr/>
          </p:nvSpPr>
          <p:spPr bwMode="auto">
            <a:xfrm>
              <a:off x="6938968" y="2585265"/>
              <a:ext cx="685800" cy="276999"/>
            </a:xfrm>
            <a:prstGeom prst="rect">
              <a:avLst/>
            </a:prstGeom>
            <a:noFill/>
            <a:ln w="9525">
              <a:noFill/>
              <a:miter lim="800000"/>
              <a:headEnd/>
              <a:tailEnd/>
            </a:ln>
          </p:spPr>
          <p:txBody>
            <a:bodyPr>
              <a:spAutoFit/>
            </a:bodyPr>
            <a:lstStyle/>
            <a:p>
              <a:r>
                <a:rPr lang="en-US" sz="1200"/>
                <a:t>g1p1</a:t>
              </a:r>
            </a:p>
          </p:txBody>
        </p:sp>
        <p:sp>
          <p:nvSpPr>
            <p:cNvPr id="18634" name="TextBox 123"/>
            <p:cNvSpPr txBox="1">
              <a:spLocks noChangeArrowheads="1"/>
            </p:cNvSpPr>
            <p:nvPr/>
          </p:nvSpPr>
          <p:spPr bwMode="auto">
            <a:xfrm>
              <a:off x="6938968" y="2009001"/>
              <a:ext cx="685800" cy="276999"/>
            </a:xfrm>
            <a:prstGeom prst="rect">
              <a:avLst/>
            </a:prstGeom>
            <a:noFill/>
            <a:ln w="9525">
              <a:noFill/>
              <a:miter lim="800000"/>
              <a:headEnd/>
              <a:tailEnd/>
            </a:ln>
          </p:spPr>
          <p:txBody>
            <a:bodyPr>
              <a:spAutoFit/>
            </a:bodyPr>
            <a:lstStyle/>
            <a:p>
              <a:r>
                <a:rPr lang="en-US" sz="1200"/>
                <a:t>g3p1</a:t>
              </a:r>
            </a:p>
          </p:txBody>
        </p:sp>
        <p:sp>
          <p:nvSpPr>
            <p:cNvPr id="18635" name="TextBox 124"/>
            <p:cNvSpPr txBox="1">
              <a:spLocks noChangeArrowheads="1"/>
            </p:cNvSpPr>
            <p:nvPr/>
          </p:nvSpPr>
          <p:spPr bwMode="auto">
            <a:xfrm>
              <a:off x="6938968" y="3228201"/>
              <a:ext cx="685800" cy="276999"/>
            </a:xfrm>
            <a:prstGeom prst="rect">
              <a:avLst/>
            </a:prstGeom>
            <a:noFill/>
            <a:ln w="9525">
              <a:noFill/>
              <a:miter lim="800000"/>
              <a:headEnd/>
              <a:tailEnd/>
            </a:ln>
          </p:spPr>
          <p:txBody>
            <a:bodyPr>
              <a:spAutoFit/>
            </a:bodyPr>
            <a:lstStyle/>
            <a:p>
              <a:r>
                <a:rPr lang="en-US" sz="1200"/>
                <a:t>g2p3</a:t>
              </a:r>
            </a:p>
          </p:txBody>
        </p:sp>
        <p:sp>
          <p:nvSpPr>
            <p:cNvPr id="18636" name="TextBox 125"/>
            <p:cNvSpPr txBox="1">
              <a:spLocks noChangeArrowheads="1"/>
            </p:cNvSpPr>
            <p:nvPr/>
          </p:nvSpPr>
          <p:spPr bwMode="auto">
            <a:xfrm>
              <a:off x="6938968" y="2895600"/>
              <a:ext cx="685800" cy="276999"/>
            </a:xfrm>
            <a:prstGeom prst="rect">
              <a:avLst/>
            </a:prstGeom>
            <a:noFill/>
            <a:ln w="9525">
              <a:noFill/>
              <a:miter lim="800000"/>
              <a:headEnd/>
              <a:tailEnd/>
            </a:ln>
          </p:spPr>
          <p:txBody>
            <a:bodyPr>
              <a:spAutoFit/>
            </a:bodyPr>
            <a:lstStyle/>
            <a:p>
              <a:r>
                <a:rPr lang="en-US" sz="1200"/>
                <a:t>g2p2</a:t>
              </a:r>
            </a:p>
          </p:txBody>
        </p:sp>
        <p:sp>
          <p:nvSpPr>
            <p:cNvPr id="18637" name="TextBox 126"/>
            <p:cNvSpPr txBox="1">
              <a:spLocks noChangeArrowheads="1"/>
            </p:cNvSpPr>
            <p:nvPr/>
          </p:nvSpPr>
          <p:spPr bwMode="auto">
            <a:xfrm>
              <a:off x="6938968" y="3533001"/>
              <a:ext cx="685800" cy="276999"/>
            </a:xfrm>
            <a:prstGeom prst="rect">
              <a:avLst/>
            </a:prstGeom>
            <a:noFill/>
            <a:ln w="9525">
              <a:noFill/>
              <a:miter lim="800000"/>
              <a:headEnd/>
              <a:tailEnd/>
            </a:ln>
          </p:spPr>
          <p:txBody>
            <a:bodyPr>
              <a:spAutoFit/>
            </a:bodyPr>
            <a:lstStyle/>
            <a:p>
              <a:r>
                <a:rPr lang="en-US" sz="1200"/>
                <a:t>g3p3</a:t>
              </a:r>
            </a:p>
          </p:txBody>
        </p:sp>
        <p:sp>
          <p:nvSpPr>
            <p:cNvPr id="18638" name="TextBox 127"/>
            <p:cNvSpPr txBox="1">
              <a:spLocks noChangeArrowheads="1"/>
            </p:cNvSpPr>
            <p:nvPr/>
          </p:nvSpPr>
          <p:spPr bwMode="auto">
            <a:xfrm>
              <a:off x="6938968" y="4114800"/>
              <a:ext cx="685800" cy="276999"/>
            </a:xfrm>
            <a:prstGeom prst="rect">
              <a:avLst/>
            </a:prstGeom>
            <a:noFill/>
            <a:ln w="9525">
              <a:noFill/>
              <a:miter lim="800000"/>
              <a:headEnd/>
              <a:tailEnd/>
            </a:ln>
          </p:spPr>
          <p:txBody>
            <a:bodyPr>
              <a:spAutoFit/>
            </a:bodyPr>
            <a:lstStyle/>
            <a:p>
              <a:r>
                <a:rPr lang="en-US" sz="1200"/>
                <a:t>g2p1</a:t>
              </a:r>
            </a:p>
          </p:txBody>
        </p:sp>
        <p:sp>
          <p:nvSpPr>
            <p:cNvPr id="18639" name="TextBox 128"/>
            <p:cNvSpPr txBox="1">
              <a:spLocks noChangeArrowheads="1"/>
            </p:cNvSpPr>
            <p:nvPr/>
          </p:nvSpPr>
          <p:spPr bwMode="auto">
            <a:xfrm>
              <a:off x="6938968" y="3838576"/>
              <a:ext cx="685800" cy="276999"/>
            </a:xfrm>
            <a:prstGeom prst="rect">
              <a:avLst/>
            </a:prstGeom>
            <a:noFill/>
            <a:ln w="9525">
              <a:noFill/>
              <a:miter lim="800000"/>
              <a:headEnd/>
              <a:tailEnd/>
            </a:ln>
          </p:spPr>
          <p:txBody>
            <a:bodyPr>
              <a:spAutoFit/>
            </a:bodyPr>
            <a:lstStyle/>
            <a:p>
              <a:r>
                <a:rPr lang="en-US" sz="1200"/>
                <a:t>g1p4</a:t>
              </a:r>
            </a:p>
          </p:txBody>
        </p:sp>
        <p:sp>
          <p:nvSpPr>
            <p:cNvPr id="18640" name="TextBox 130"/>
            <p:cNvSpPr txBox="1">
              <a:spLocks noChangeArrowheads="1"/>
            </p:cNvSpPr>
            <p:nvPr/>
          </p:nvSpPr>
          <p:spPr bwMode="auto">
            <a:xfrm>
              <a:off x="6938968" y="4419600"/>
              <a:ext cx="685800" cy="276999"/>
            </a:xfrm>
            <a:prstGeom prst="rect">
              <a:avLst/>
            </a:prstGeom>
            <a:noFill/>
            <a:ln w="9525">
              <a:noFill/>
              <a:miter lim="800000"/>
              <a:headEnd/>
              <a:tailEnd/>
            </a:ln>
          </p:spPr>
          <p:txBody>
            <a:bodyPr>
              <a:spAutoFit/>
            </a:bodyPr>
            <a:lstStyle/>
            <a:p>
              <a:r>
                <a:rPr lang="en-US" sz="1200"/>
                <a:t>g3p4</a:t>
              </a:r>
            </a:p>
          </p:txBody>
        </p:sp>
      </p:grpSp>
      <p:grpSp>
        <p:nvGrpSpPr>
          <p:cNvPr id="3" name="Group 173"/>
          <p:cNvGrpSpPr>
            <a:grpSpLocks/>
          </p:cNvGrpSpPr>
          <p:nvPr/>
        </p:nvGrpSpPr>
        <p:grpSpPr bwMode="auto">
          <a:xfrm>
            <a:off x="3200400" y="1143000"/>
            <a:ext cx="1371600" cy="5334000"/>
            <a:chOff x="7010400" y="1143000"/>
            <a:chExt cx="1371600" cy="5334000"/>
          </a:xfrm>
        </p:grpSpPr>
        <p:sp>
          <p:nvSpPr>
            <p:cNvPr id="172" name="Rectangle 171"/>
            <p:cNvSpPr/>
            <p:nvPr/>
          </p:nvSpPr>
          <p:spPr>
            <a:xfrm>
              <a:off x="7010400" y="1143000"/>
              <a:ext cx="13716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p:cNvSpPr/>
            <p:nvPr/>
          </p:nvSpPr>
          <p:spPr>
            <a:xfrm>
              <a:off x="7997825" y="11430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93" name="TextBox 138"/>
            <p:cNvSpPr txBox="1">
              <a:spLocks noChangeArrowheads="1"/>
            </p:cNvSpPr>
            <p:nvPr/>
          </p:nvSpPr>
          <p:spPr bwMode="auto">
            <a:xfrm>
              <a:off x="7413851" y="1160419"/>
              <a:ext cx="685800" cy="276999"/>
            </a:xfrm>
            <a:prstGeom prst="rect">
              <a:avLst/>
            </a:prstGeom>
            <a:noFill/>
            <a:ln w="9525">
              <a:noFill/>
              <a:miter lim="800000"/>
              <a:headEnd/>
              <a:tailEnd/>
            </a:ln>
          </p:spPr>
          <p:txBody>
            <a:bodyPr>
              <a:spAutoFit/>
            </a:bodyPr>
            <a:lstStyle/>
            <a:p>
              <a:r>
                <a:rPr lang="en-US" sz="1200"/>
                <a:t>g2p1</a:t>
              </a:r>
            </a:p>
          </p:txBody>
        </p:sp>
        <p:sp>
          <p:nvSpPr>
            <p:cNvPr id="18594" name="TextBox 140"/>
            <p:cNvSpPr txBox="1">
              <a:spLocks noChangeArrowheads="1"/>
            </p:cNvSpPr>
            <p:nvPr/>
          </p:nvSpPr>
          <p:spPr bwMode="auto">
            <a:xfrm>
              <a:off x="7417526" y="1447800"/>
              <a:ext cx="685800" cy="276999"/>
            </a:xfrm>
            <a:prstGeom prst="rect">
              <a:avLst/>
            </a:prstGeom>
            <a:noFill/>
            <a:ln w="9525">
              <a:noFill/>
              <a:miter lim="800000"/>
              <a:headEnd/>
              <a:tailEnd/>
            </a:ln>
          </p:spPr>
          <p:txBody>
            <a:bodyPr>
              <a:spAutoFit/>
            </a:bodyPr>
            <a:lstStyle/>
            <a:p>
              <a:r>
                <a:rPr lang="en-US" sz="1200"/>
                <a:t>g2p3</a:t>
              </a:r>
            </a:p>
          </p:txBody>
        </p:sp>
        <p:sp>
          <p:nvSpPr>
            <p:cNvPr id="142" name="Rectangle 141"/>
            <p:cNvSpPr/>
            <p:nvPr/>
          </p:nvSpPr>
          <p:spPr>
            <a:xfrm>
              <a:off x="7997825" y="14478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ctangle 142"/>
            <p:cNvSpPr/>
            <p:nvPr/>
          </p:nvSpPr>
          <p:spPr>
            <a:xfrm>
              <a:off x="7997825" y="1768475"/>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97" name="TextBox 143"/>
            <p:cNvSpPr txBox="1">
              <a:spLocks noChangeArrowheads="1"/>
            </p:cNvSpPr>
            <p:nvPr/>
          </p:nvSpPr>
          <p:spPr bwMode="auto">
            <a:xfrm>
              <a:off x="7387725" y="1757360"/>
              <a:ext cx="685800" cy="276999"/>
            </a:xfrm>
            <a:prstGeom prst="rect">
              <a:avLst/>
            </a:prstGeom>
            <a:noFill/>
            <a:ln w="9525">
              <a:noFill/>
              <a:miter lim="800000"/>
              <a:headEnd/>
              <a:tailEnd/>
            </a:ln>
          </p:spPr>
          <p:txBody>
            <a:bodyPr>
              <a:spAutoFit/>
            </a:bodyPr>
            <a:lstStyle/>
            <a:p>
              <a:r>
                <a:rPr lang="en-US" sz="1200"/>
                <a:t>g3p4</a:t>
              </a:r>
            </a:p>
          </p:txBody>
        </p:sp>
        <p:sp>
          <p:nvSpPr>
            <p:cNvPr id="145" name="Rectangle 144"/>
            <p:cNvSpPr/>
            <p:nvPr/>
          </p:nvSpPr>
          <p:spPr>
            <a:xfrm>
              <a:off x="7999413" y="2070100"/>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99" name="TextBox 145"/>
            <p:cNvSpPr txBox="1">
              <a:spLocks noChangeArrowheads="1"/>
            </p:cNvSpPr>
            <p:nvPr/>
          </p:nvSpPr>
          <p:spPr bwMode="auto">
            <a:xfrm>
              <a:off x="7417526" y="2076448"/>
              <a:ext cx="685800" cy="276999"/>
            </a:xfrm>
            <a:prstGeom prst="rect">
              <a:avLst/>
            </a:prstGeom>
            <a:noFill/>
            <a:ln w="9525">
              <a:noFill/>
              <a:miter lim="800000"/>
              <a:headEnd/>
              <a:tailEnd/>
            </a:ln>
          </p:spPr>
          <p:txBody>
            <a:bodyPr>
              <a:spAutoFit/>
            </a:bodyPr>
            <a:lstStyle/>
            <a:p>
              <a:r>
                <a:rPr lang="en-US" sz="1200"/>
                <a:t>g2p2</a:t>
              </a:r>
            </a:p>
          </p:txBody>
        </p:sp>
        <p:sp>
          <p:nvSpPr>
            <p:cNvPr id="147" name="Rectangle 146"/>
            <p:cNvSpPr/>
            <p:nvPr/>
          </p:nvSpPr>
          <p:spPr>
            <a:xfrm>
              <a:off x="7983538" y="2390775"/>
              <a:ext cx="322262" cy="27622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01" name="TextBox 147"/>
            <p:cNvSpPr txBox="1">
              <a:spLocks noChangeArrowheads="1"/>
            </p:cNvSpPr>
            <p:nvPr/>
          </p:nvSpPr>
          <p:spPr bwMode="auto">
            <a:xfrm>
              <a:off x="7417526" y="2390776"/>
              <a:ext cx="685800" cy="276999"/>
            </a:xfrm>
            <a:prstGeom prst="rect">
              <a:avLst/>
            </a:prstGeom>
            <a:noFill/>
            <a:ln w="9525">
              <a:noFill/>
              <a:miter lim="800000"/>
              <a:headEnd/>
              <a:tailEnd/>
            </a:ln>
          </p:spPr>
          <p:txBody>
            <a:bodyPr>
              <a:spAutoFit/>
            </a:bodyPr>
            <a:lstStyle/>
            <a:p>
              <a:r>
                <a:rPr lang="en-US" sz="1200"/>
                <a:t>g1p1</a:t>
              </a:r>
            </a:p>
          </p:txBody>
        </p:sp>
        <p:sp>
          <p:nvSpPr>
            <p:cNvPr id="149" name="Rectangle 148"/>
            <p:cNvSpPr/>
            <p:nvPr/>
          </p:nvSpPr>
          <p:spPr>
            <a:xfrm>
              <a:off x="7993063" y="267176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03" name="TextBox 149"/>
            <p:cNvSpPr txBox="1">
              <a:spLocks noChangeArrowheads="1"/>
            </p:cNvSpPr>
            <p:nvPr/>
          </p:nvSpPr>
          <p:spPr bwMode="auto">
            <a:xfrm>
              <a:off x="7407998" y="2687001"/>
              <a:ext cx="685800" cy="276999"/>
            </a:xfrm>
            <a:prstGeom prst="rect">
              <a:avLst/>
            </a:prstGeom>
            <a:noFill/>
            <a:ln w="9525">
              <a:noFill/>
              <a:miter lim="800000"/>
              <a:headEnd/>
              <a:tailEnd/>
            </a:ln>
          </p:spPr>
          <p:txBody>
            <a:bodyPr>
              <a:spAutoFit/>
            </a:bodyPr>
            <a:lstStyle/>
            <a:p>
              <a:r>
                <a:rPr lang="en-US" sz="1200"/>
                <a:t>g3p1</a:t>
              </a:r>
            </a:p>
          </p:txBody>
        </p:sp>
        <p:sp>
          <p:nvSpPr>
            <p:cNvPr id="151" name="Rectangle 150"/>
            <p:cNvSpPr/>
            <p:nvPr/>
          </p:nvSpPr>
          <p:spPr>
            <a:xfrm>
              <a:off x="7988300" y="2968625"/>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05" name="TextBox 151"/>
            <p:cNvSpPr txBox="1">
              <a:spLocks noChangeArrowheads="1"/>
            </p:cNvSpPr>
            <p:nvPr/>
          </p:nvSpPr>
          <p:spPr bwMode="auto">
            <a:xfrm>
              <a:off x="7417526" y="2986088"/>
              <a:ext cx="685800" cy="276999"/>
            </a:xfrm>
            <a:prstGeom prst="rect">
              <a:avLst/>
            </a:prstGeom>
            <a:noFill/>
            <a:ln w="9525">
              <a:noFill/>
              <a:miter lim="800000"/>
              <a:headEnd/>
              <a:tailEnd/>
            </a:ln>
          </p:spPr>
          <p:txBody>
            <a:bodyPr>
              <a:spAutoFit/>
            </a:bodyPr>
            <a:lstStyle/>
            <a:p>
              <a:r>
                <a:rPr lang="en-US" sz="1200"/>
                <a:t>g3p3</a:t>
              </a:r>
            </a:p>
          </p:txBody>
        </p:sp>
        <p:sp>
          <p:nvSpPr>
            <p:cNvPr id="153" name="Rectangle 152"/>
            <p:cNvSpPr/>
            <p:nvPr/>
          </p:nvSpPr>
          <p:spPr>
            <a:xfrm>
              <a:off x="7985125" y="3276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07" name="TextBox 153"/>
            <p:cNvSpPr txBox="1">
              <a:spLocks noChangeArrowheads="1"/>
            </p:cNvSpPr>
            <p:nvPr/>
          </p:nvSpPr>
          <p:spPr bwMode="auto">
            <a:xfrm>
              <a:off x="7403238" y="3296469"/>
              <a:ext cx="685800" cy="276999"/>
            </a:xfrm>
            <a:prstGeom prst="rect">
              <a:avLst/>
            </a:prstGeom>
            <a:noFill/>
            <a:ln w="9525">
              <a:noFill/>
              <a:miter lim="800000"/>
              <a:headEnd/>
              <a:tailEnd/>
            </a:ln>
          </p:spPr>
          <p:txBody>
            <a:bodyPr>
              <a:spAutoFit/>
            </a:bodyPr>
            <a:lstStyle/>
            <a:p>
              <a:r>
                <a:rPr lang="en-US" sz="1200"/>
                <a:t>g2p4</a:t>
              </a:r>
            </a:p>
          </p:txBody>
        </p:sp>
        <p:sp>
          <p:nvSpPr>
            <p:cNvPr id="163" name="Rectangle 162"/>
            <p:cNvSpPr/>
            <p:nvPr/>
          </p:nvSpPr>
          <p:spPr>
            <a:xfrm>
              <a:off x="7983538" y="390525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p:cNvSpPr/>
            <p:nvPr/>
          </p:nvSpPr>
          <p:spPr>
            <a:xfrm>
              <a:off x="7983538" y="3592513"/>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ectangle 164"/>
            <p:cNvSpPr/>
            <p:nvPr/>
          </p:nvSpPr>
          <p:spPr>
            <a:xfrm>
              <a:off x="7983538" y="422116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11" name="TextBox 165"/>
            <p:cNvSpPr txBox="1">
              <a:spLocks noChangeArrowheads="1"/>
            </p:cNvSpPr>
            <p:nvPr/>
          </p:nvSpPr>
          <p:spPr bwMode="auto">
            <a:xfrm>
              <a:off x="7374662" y="3879122"/>
              <a:ext cx="685800" cy="276999"/>
            </a:xfrm>
            <a:prstGeom prst="rect">
              <a:avLst/>
            </a:prstGeom>
            <a:noFill/>
            <a:ln w="9525">
              <a:noFill/>
              <a:miter lim="800000"/>
              <a:headEnd/>
              <a:tailEnd/>
            </a:ln>
          </p:spPr>
          <p:txBody>
            <a:bodyPr>
              <a:spAutoFit/>
            </a:bodyPr>
            <a:lstStyle/>
            <a:p>
              <a:r>
                <a:rPr lang="en-US" sz="1200"/>
                <a:t>g1p2</a:t>
              </a:r>
            </a:p>
          </p:txBody>
        </p:sp>
        <p:sp>
          <p:nvSpPr>
            <p:cNvPr id="18612" name="TextBox 166"/>
            <p:cNvSpPr txBox="1">
              <a:spLocks noChangeArrowheads="1"/>
            </p:cNvSpPr>
            <p:nvPr/>
          </p:nvSpPr>
          <p:spPr bwMode="auto">
            <a:xfrm>
              <a:off x="7400788" y="3567112"/>
              <a:ext cx="685800" cy="276999"/>
            </a:xfrm>
            <a:prstGeom prst="rect">
              <a:avLst/>
            </a:prstGeom>
            <a:noFill/>
            <a:ln w="9525">
              <a:noFill/>
              <a:miter lim="800000"/>
              <a:headEnd/>
              <a:tailEnd/>
            </a:ln>
          </p:spPr>
          <p:txBody>
            <a:bodyPr>
              <a:spAutoFit/>
            </a:bodyPr>
            <a:lstStyle/>
            <a:p>
              <a:r>
                <a:rPr lang="en-US" sz="1200"/>
                <a:t>g1p3</a:t>
              </a:r>
            </a:p>
          </p:txBody>
        </p:sp>
        <p:sp>
          <p:nvSpPr>
            <p:cNvPr id="18613" name="TextBox 167"/>
            <p:cNvSpPr txBox="1">
              <a:spLocks noChangeArrowheads="1"/>
            </p:cNvSpPr>
            <p:nvPr/>
          </p:nvSpPr>
          <p:spPr bwMode="auto">
            <a:xfrm>
              <a:off x="7374662" y="4195760"/>
              <a:ext cx="685800" cy="276999"/>
            </a:xfrm>
            <a:prstGeom prst="rect">
              <a:avLst/>
            </a:prstGeom>
            <a:noFill/>
            <a:ln w="9525">
              <a:noFill/>
              <a:miter lim="800000"/>
              <a:headEnd/>
              <a:tailEnd/>
            </a:ln>
          </p:spPr>
          <p:txBody>
            <a:bodyPr>
              <a:spAutoFit/>
            </a:bodyPr>
            <a:lstStyle/>
            <a:p>
              <a:r>
                <a:rPr lang="en-US" sz="1200"/>
                <a:t>g1p4</a:t>
              </a:r>
            </a:p>
          </p:txBody>
        </p:sp>
        <p:sp>
          <p:nvSpPr>
            <p:cNvPr id="169" name="Rectangle 168"/>
            <p:cNvSpPr/>
            <p:nvPr/>
          </p:nvSpPr>
          <p:spPr>
            <a:xfrm>
              <a:off x="7985125" y="45069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15" name="TextBox 169"/>
            <p:cNvSpPr txBox="1">
              <a:spLocks noChangeArrowheads="1"/>
            </p:cNvSpPr>
            <p:nvPr/>
          </p:nvSpPr>
          <p:spPr bwMode="auto">
            <a:xfrm>
              <a:off x="7388950" y="4495800"/>
              <a:ext cx="685800" cy="276999"/>
            </a:xfrm>
            <a:prstGeom prst="rect">
              <a:avLst/>
            </a:prstGeom>
            <a:noFill/>
            <a:ln w="9525">
              <a:noFill/>
              <a:miter lim="800000"/>
              <a:headEnd/>
              <a:tailEnd/>
            </a:ln>
          </p:spPr>
          <p:txBody>
            <a:bodyPr>
              <a:spAutoFit/>
            </a:bodyPr>
            <a:lstStyle/>
            <a:p>
              <a:r>
                <a:rPr lang="en-US" sz="1200"/>
                <a:t>g3p2</a:t>
              </a:r>
            </a:p>
          </p:txBody>
        </p:sp>
      </p:grpSp>
      <p:grpSp>
        <p:nvGrpSpPr>
          <p:cNvPr id="4" name="Group 208"/>
          <p:cNvGrpSpPr>
            <a:grpSpLocks/>
          </p:cNvGrpSpPr>
          <p:nvPr/>
        </p:nvGrpSpPr>
        <p:grpSpPr bwMode="auto">
          <a:xfrm>
            <a:off x="5467350" y="1085850"/>
            <a:ext cx="1371600" cy="4648200"/>
            <a:chOff x="7239000" y="1128712"/>
            <a:chExt cx="1371600" cy="4648200"/>
          </a:xfrm>
        </p:grpSpPr>
        <p:sp>
          <p:nvSpPr>
            <p:cNvPr id="207" name="Rectangle 206"/>
            <p:cNvSpPr/>
            <p:nvPr/>
          </p:nvSpPr>
          <p:spPr>
            <a:xfrm>
              <a:off x="7239000" y="1128712"/>
              <a:ext cx="1371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Rectangle 174"/>
            <p:cNvSpPr/>
            <p:nvPr/>
          </p:nvSpPr>
          <p:spPr>
            <a:xfrm>
              <a:off x="8258175" y="12049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8" name="TextBox 175"/>
            <p:cNvSpPr txBox="1">
              <a:spLocks noChangeArrowheads="1"/>
            </p:cNvSpPr>
            <p:nvPr/>
          </p:nvSpPr>
          <p:spPr bwMode="auto">
            <a:xfrm>
              <a:off x="7772400" y="1204912"/>
              <a:ext cx="685800" cy="276999"/>
            </a:xfrm>
            <a:prstGeom prst="rect">
              <a:avLst/>
            </a:prstGeom>
            <a:noFill/>
            <a:ln w="9525">
              <a:noFill/>
              <a:miter lim="800000"/>
              <a:headEnd/>
              <a:tailEnd/>
            </a:ln>
          </p:spPr>
          <p:txBody>
            <a:bodyPr>
              <a:spAutoFit/>
            </a:bodyPr>
            <a:lstStyle/>
            <a:p>
              <a:r>
                <a:rPr lang="en-US" sz="1200"/>
                <a:t>g1p4</a:t>
              </a:r>
            </a:p>
          </p:txBody>
        </p:sp>
        <p:sp>
          <p:nvSpPr>
            <p:cNvPr id="177" name="Rectangle 176"/>
            <p:cNvSpPr/>
            <p:nvPr/>
          </p:nvSpPr>
          <p:spPr>
            <a:xfrm>
              <a:off x="8258175" y="1514475"/>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0" name="TextBox 177"/>
            <p:cNvSpPr txBox="1">
              <a:spLocks noChangeArrowheads="1"/>
            </p:cNvSpPr>
            <p:nvPr/>
          </p:nvSpPr>
          <p:spPr bwMode="auto">
            <a:xfrm>
              <a:off x="7783013" y="1531891"/>
              <a:ext cx="685800" cy="276999"/>
            </a:xfrm>
            <a:prstGeom prst="rect">
              <a:avLst/>
            </a:prstGeom>
            <a:noFill/>
            <a:ln w="9525">
              <a:noFill/>
              <a:miter lim="800000"/>
              <a:headEnd/>
              <a:tailEnd/>
            </a:ln>
          </p:spPr>
          <p:txBody>
            <a:bodyPr>
              <a:spAutoFit/>
            </a:bodyPr>
            <a:lstStyle/>
            <a:p>
              <a:r>
                <a:rPr lang="en-US" sz="1200"/>
                <a:t>g2p3</a:t>
              </a:r>
            </a:p>
          </p:txBody>
        </p:sp>
        <p:sp>
          <p:nvSpPr>
            <p:cNvPr id="179" name="Rectangle 178"/>
            <p:cNvSpPr/>
            <p:nvPr/>
          </p:nvSpPr>
          <p:spPr>
            <a:xfrm>
              <a:off x="8258175" y="1800225"/>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2" name="TextBox 179"/>
            <p:cNvSpPr txBox="1">
              <a:spLocks noChangeArrowheads="1"/>
            </p:cNvSpPr>
            <p:nvPr/>
          </p:nvSpPr>
          <p:spPr bwMode="auto">
            <a:xfrm>
              <a:off x="7798526" y="1826350"/>
              <a:ext cx="685800" cy="276999"/>
            </a:xfrm>
            <a:prstGeom prst="rect">
              <a:avLst/>
            </a:prstGeom>
            <a:noFill/>
            <a:ln w="9525">
              <a:noFill/>
              <a:miter lim="800000"/>
              <a:headEnd/>
              <a:tailEnd/>
            </a:ln>
          </p:spPr>
          <p:txBody>
            <a:bodyPr>
              <a:spAutoFit/>
            </a:bodyPr>
            <a:lstStyle/>
            <a:p>
              <a:r>
                <a:rPr lang="en-US" sz="1200"/>
                <a:t>g1p1</a:t>
              </a:r>
            </a:p>
          </p:txBody>
        </p:sp>
        <p:sp>
          <p:nvSpPr>
            <p:cNvPr id="181" name="Rectangle 180"/>
            <p:cNvSpPr/>
            <p:nvPr/>
          </p:nvSpPr>
          <p:spPr>
            <a:xfrm>
              <a:off x="8258175" y="2105025"/>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4" name="TextBox 181"/>
            <p:cNvSpPr txBox="1">
              <a:spLocks noChangeArrowheads="1"/>
            </p:cNvSpPr>
            <p:nvPr/>
          </p:nvSpPr>
          <p:spPr bwMode="auto">
            <a:xfrm>
              <a:off x="7785463" y="2120265"/>
              <a:ext cx="685800" cy="276999"/>
            </a:xfrm>
            <a:prstGeom prst="rect">
              <a:avLst/>
            </a:prstGeom>
            <a:noFill/>
            <a:ln w="9525">
              <a:noFill/>
              <a:miter lim="800000"/>
              <a:headEnd/>
              <a:tailEnd/>
            </a:ln>
          </p:spPr>
          <p:txBody>
            <a:bodyPr>
              <a:spAutoFit/>
            </a:bodyPr>
            <a:lstStyle/>
            <a:p>
              <a:r>
                <a:rPr lang="en-US" sz="1200"/>
                <a:t>g3p2</a:t>
              </a:r>
            </a:p>
          </p:txBody>
        </p:sp>
        <p:sp>
          <p:nvSpPr>
            <p:cNvPr id="183" name="Rectangle 182"/>
            <p:cNvSpPr/>
            <p:nvPr/>
          </p:nvSpPr>
          <p:spPr>
            <a:xfrm>
              <a:off x="8258175" y="2414587"/>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6" name="TextBox 183"/>
            <p:cNvSpPr txBox="1">
              <a:spLocks noChangeArrowheads="1"/>
            </p:cNvSpPr>
            <p:nvPr/>
          </p:nvSpPr>
          <p:spPr bwMode="auto">
            <a:xfrm>
              <a:off x="7785463" y="2432003"/>
              <a:ext cx="685800" cy="276999"/>
            </a:xfrm>
            <a:prstGeom prst="rect">
              <a:avLst/>
            </a:prstGeom>
            <a:noFill/>
            <a:ln w="9525">
              <a:noFill/>
              <a:miter lim="800000"/>
              <a:headEnd/>
              <a:tailEnd/>
            </a:ln>
          </p:spPr>
          <p:txBody>
            <a:bodyPr>
              <a:spAutoFit/>
            </a:bodyPr>
            <a:lstStyle/>
            <a:p>
              <a:r>
                <a:rPr lang="en-US" sz="1200"/>
                <a:t>g2p2</a:t>
              </a:r>
            </a:p>
          </p:txBody>
        </p:sp>
        <p:sp>
          <p:nvSpPr>
            <p:cNvPr id="185" name="Rectangle 184"/>
            <p:cNvSpPr/>
            <p:nvPr/>
          </p:nvSpPr>
          <p:spPr>
            <a:xfrm>
              <a:off x="8266113" y="2719387"/>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8" name="TextBox 185"/>
            <p:cNvSpPr txBox="1">
              <a:spLocks noChangeArrowheads="1"/>
            </p:cNvSpPr>
            <p:nvPr/>
          </p:nvSpPr>
          <p:spPr bwMode="auto">
            <a:xfrm>
              <a:off x="7805736" y="2719384"/>
              <a:ext cx="685800" cy="276999"/>
            </a:xfrm>
            <a:prstGeom prst="rect">
              <a:avLst/>
            </a:prstGeom>
            <a:noFill/>
            <a:ln w="9525">
              <a:noFill/>
              <a:miter lim="800000"/>
              <a:headEnd/>
              <a:tailEnd/>
            </a:ln>
          </p:spPr>
          <p:txBody>
            <a:bodyPr>
              <a:spAutoFit/>
            </a:bodyPr>
            <a:lstStyle/>
            <a:p>
              <a:r>
                <a:rPr lang="en-US" sz="1200"/>
                <a:t>g1p3</a:t>
              </a:r>
            </a:p>
          </p:txBody>
        </p:sp>
        <p:sp>
          <p:nvSpPr>
            <p:cNvPr id="187" name="Rectangle 186"/>
            <p:cNvSpPr/>
            <p:nvPr/>
          </p:nvSpPr>
          <p:spPr>
            <a:xfrm>
              <a:off x="8258175" y="3033712"/>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Rectangle 188"/>
            <p:cNvSpPr/>
            <p:nvPr/>
          </p:nvSpPr>
          <p:spPr>
            <a:xfrm>
              <a:off x="8258175" y="3343275"/>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Rectangle 189"/>
            <p:cNvSpPr/>
            <p:nvPr/>
          </p:nvSpPr>
          <p:spPr>
            <a:xfrm>
              <a:off x="8258175" y="3648075"/>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82" name="TextBox 190"/>
            <p:cNvSpPr txBox="1">
              <a:spLocks noChangeArrowheads="1"/>
            </p:cNvSpPr>
            <p:nvPr/>
          </p:nvSpPr>
          <p:spPr bwMode="auto">
            <a:xfrm>
              <a:off x="7811589" y="3075079"/>
              <a:ext cx="685800" cy="276999"/>
            </a:xfrm>
            <a:prstGeom prst="rect">
              <a:avLst/>
            </a:prstGeom>
            <a:noFill/>
            <a:ln w="9525">
              <a:noFill/>
              <a:miter lim="800000"/>
              <a:headEnd/>
              <a:tailEnd/>
            </a:ln>
          </p:spPr>
          <p:txBody>
            <a:bodyPr>
              <a:spAutoFit/>
            </a:bodyPr>
            <a:lstStyle/>
            <a:p>
              <a:r>
                <a:rPr lang="en-US" sz="1200"/>
                <a:t>g3p1</a:t>
              </a:r>
            </a:p>
          </p:txBody>
        </p:sp>
        <p:sp>
          <p:nvSpPr>
            <p:cNvPr id="18583" name="TextBox 192"/>
            <p:cNvSpPr txBox="1">
              <a:spLocks noChangeArrowheads="1"/>
            </p:cNvSpPr>
            <p:nvPr/>
          </p:nvSpPr>
          <p:spPr bwMode="auto">
            <a:xfrm>
              <a:off x="7811589" y="3358505"/>
              <a:ext cx="685800" cy="276999"/>
            </a:xfrm>
            <a:prstGeom prst="rect">
              <a:avLst/>
            </a:prstGeom>
            <a:noFill/>
            <a:ln w="9525">
              <a:noFill/>
              <a:miter lim="800000"/>
              <a:headEnd/>
              <a:tailEnd/>
            </a:ln>
          </p:spPr>
          <p:txBody>
            <a:bodyPr>
              <a:spAutoFit/>
            </a:bodyPr>
            <a:lstStyle/>
            <a:p>
              <a:r>
                <a:rPr lang="en-US" sz="1200"/>
                <a:t>g3p3</a:t>
              </a:r>
            </a:p>
          </p:txBody>
        </p:sp>
        <p:sp>
          <p:nvSpPr>
            <p:cNvPr id="18584" name="TextBox 193"/>
            <p:cNvSpPr txBox="1">
              <a:spLocks noChangeArrowheads="1"/>
            </p:cNvSpPr>
            <p:nvPr/>
          </p:nvSpPr>
          <p:spPr bwMode="auto">
            <a:xfrm>
              <a:off x="7785463" y="3663305"/>
              <a:ext cx="685800" cy="276999"/>
            </a:xfrm>
            <a:prstGeom prst="rect">
              <a:avLst/>
            </a:prstGeom>
            <a:noFill/>
            <a:ln w="9525">
              <a:noFill/>
              <a:miter lim="800000"/>
              <a:headEnd/>
              <a:tailEnd/>
            </a:ln>
          </p:spPr>
          <p:txBody>
            <a:bodyPr>
              <a:spAutoFit/>
            </a:bodyPr>
            <a:lstStyle/>
            <a:p>
              <a:r>
                <a:rPr lang="en-US" sz="1200"/>
                <a:t>g3p4</a:t>
              </a:r>
            </a:p>
          </p:txBody>
        </p:sp>
        <p:sp>
          <p:nvSpPr>
            <p:cNvPr id="201" name="Rectangle 200"/>
            <p:cNvSpPr/>
            <p:nvPr/>
          </p:nvSpPr>
          <p:spPr>
            <a:xfrm>
              <a:off x="8262938" y="39481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ectangle 201"/>
            <p:cNvSpPr/>
            <p:nvPr/>
          </p:nvSpPr>
          <p:spPr>
            <a:xfrm>
              <a:off x="8262938" y="42386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Rectangle 202"/>
            <p:cNvSpPr/>
            <p:nvPr/>
          </p:nvSpPr>
          <p:spPr>
            <a:xfrm>
              <a:off x="8262938" y="45434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88" name="TextBox 203"/>
            <p:cNvSpPr txBox="1">
              <a:spLocks noChangeArrowheads="1"/>
            </p:cNvSpPr>
            <p:nvPr/>
          </p:nvSpPr>
          <p:spPr bwMode="auto">
            <a:xfrm>
              <a:off x="7777160" y="3948112"/>
              <a:ext cx="685800" cy="276999"/>
            </a:xfrm>
            <a:prstGeom prst="rect">
              <a:avLst/>
            </a:prstGeom>
            <a:noFill/>
            <a:ln w="9525">
              <a:noFill/>
              <a:miter lim="800000"/>
              <a:headEnd/>
              <a:tailEnd/>
            </a:ln>
          </p:spPr>
          <p:txBody>
            <a:bodyPr>
              <a:spAutoFit/>
            </a:bodyPr>
            <a:lstStyle/>
            <a:p>
              <a:r>
                <a:rPr lang="en-US" sz="1200"/>
                <a:t>g1p2</a:t>
              </a:r>
            </a:p>
          </p:txBody>
        </p:sp>
        <p:sp>
          <p:nvSpPr>
            <p:cNvPr id="18589" name="TextBox 204"/>
            <p:cNvSpPr txBox="1">
              <a:spLocks noChangeArrowheads="1"/>
            </p:cNvSpPr>
            <p:nvPr/>
          </p:nvSpPr>
          <p:spPr bwMode="auto">
            <a:xfrm>
              <a:off x="7816349" y="4282169"/>
              <a:ext cx="685800" cy="276999"/>
            </a:xfrm>
            <a:prstGeom prst="rect">
              <a:avLst/>
            </a:prstGeom>
            <a:noFill/>
            <a:ln w="9525">
              <a:noFill/>
              <a:miter lim="800000"/>
              <a:headEnd/>
              <a:tailEnd/>
            </a:ln>
          </p:spPr>
          <p:txBody>
            <a:bodyPr>
              <a:spAutoFit/>
            </a:bodyPr>
            <a:lstStyle/>
            <a:p>
              <a:r>
                <a:rPr lang="en-US" sz="1200"/>
                <a:t>g2p1</a:t>
              </a:r>
            </a:p>
          </p:txBody>
        </p:sp>
        <p:sp>
          <p:nvSpPr>
            <p:cNvPr id="18590" name="TextBox 205"/>
            <p:cNvSpPr txBox="1">
              <a:spLocks noChangeArrowheads="1"/>
            </p:cNvSpPr>
            <p:nvPr/>
          </p:nvSpPr>
          <p:spPr bwMode="auto">
            <a:xfrm>
              <a:off x="7790223" y="4560843"/>
              <a:ext cx="685800" cy="276999"/>
            </a:xfrm>
            <a:prstGeom prst="rect">
              <a:avLst/>
            </a:prstGeom>
            <a:noFill/>
            <a:ln w="9525">
              <a:noFill/>
              <a:miter lim="800000"/>
              <a:headEnd/>
              <a:tailEnd/>
            </a:ln>
          </p:spPr>
          <p:txBody>
            <a:bodyPr>
              <a:spAutoFit/>
            </a:bodyPr>
            <a:lstStyle/>
            <a:p>
              <a:r>
                <a:rPr lang="en-US" sz="1200"/>
                <a:t>g2p4</a:t>
              </a:r>
            </a:p>
          </p:txBody>
        </p:sp>
      </p:grpSp>
      <p:grpSp>
        <p:nvGrpSpPr>
          <p:cNvPr id="5" name="Group 187"/>
          <p:cNvGrpSpPr>
            <a:grpSpLocks/>
          </p:cNvGrpSpPr>
          <p:nvPr/>
        </p:nvGrpSpPr>
        <p:grpSpPr bwMode="auto">
          <a:xfrm>
            <a:off x="7834313" y="1171575"/>
            <a:ext cx="304800" cy="3600450"/>
            <a:chOff x="7834312" y="1171576"/>
            <a:chExt cx="304800" cy="3600448"/>
          </a:xfrm>
        </p:grpSpPr>
        <p:sp>
          <p:nvSpPr>
            <p:cNvPr id="210" name="Rectangle 209"/>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p:cNvSpPr/>
            <p:nvPr/>
          </p:nvSpPr>
          <p:spPr>
            <a:xfrm>
              <a:off x="7834312" y="1466851"/>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7"/>
            <p:cNvGrpSpPr>
              <a:grpSpLocks/>
            </p:cNvGrpSpPr>
            <p:nvPr/>
          </p:nvGrpSpPr>
          <p:grpSpPr bwMode="auto">
            <a:xfrm>
              <a:off x="7834312" y="1776416"/>
              <a:ext cx="304800" cy="2995608"/>
              <a:chOff x="7834312" y="1776416"/>
              <a:chExt cx="304800" cy="2995608"/>
            </a:xfrm>
          </p:grpSpPr>
          <p:sp>
            <p:nvSpPr>
              <p:cNvPr id="212" name="Rectangle 211"/>
              <p:cNvSpPr/>
              <p:nvPr/>
            </p:nvSpPr>
            <p:spPr>
              <a:xfrm>
                <a:off x="7834312" y="1776414"/>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ectangle 212"/>
              <p:cNvSpPr/>
              <p:nvPr/>
            </p:nvSpPr>
            <p:spPr>
              <a:xfrm>
                <a:off x="7834312" y="2071689"/>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Rectangle 217"/>
              <p:cNvSpPr/>
              <p:nvPr/>
            </p:nvSpPr>
            <p:spPr>
              <a:xfrm>
                <a:off x="7834312" y="2371726"/>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Rectangle 218"/>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Rectangle 219"/>
              <p:cNvSpPr/>
              <p:nvPr/>
            </p:nvSpPr>
            <p:spPr>
              <a:xfrm>
                <a:off x="7834312" y="3262313"/>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Rectangle 220"/>
              <p:cNvSpPr/>
              <p:nvPr/>
            </p:nvSpPr>
            <p:spPr>
              <a:xfrm>
                <a:off x="7834312" y="2976563"/>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Rectangle 221"/>
              <p:cNvSpPr/>
              <p:nvPr/>
            </p:nvSpPr>
            <p:spPr>
              <a:xfrm>
                <a:off x="7834312" y="3576638"/>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Rectangle 222"/>
              <p:cNvSpPr/>
              <p:nvPr/>
            </p:nvSpPr>
            <p:spPr>
              <a:xfrm>
                <a:off x="7834312" y="3871913"/>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Rectangle 223"/>
              <p:cNvSpPr/>
              <p:nvPr/>
            </p:nvSpPr>
            <p:spPr>
              <a:xfrm>
                <a:off x="7834312" y="4171949"/>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Rectangle 224"/>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7" name="Group 191"/>
          <p:cNvGrpSpPr>
            <a:grpSpLocks/>
          </p:cNvGrpSpPr>
          <p:nvPr/>
        </p:nvGrpSpPr>
        <p:grpSpPr bwMode="auto">
          <a:xfrm>
            <a:off x="6491288" y="1173163"/>
            <a:ext cx="304800" cy="3600450"/>
            <a:chOff x="7834312" y="1171576"/>
            <a:chExt cx="304800" cy="3600448"/>
          </a:xfrm>
        </p:grpSpPr>
        <p:sp>
          <p:nvSpPr>
            <p:cNvPr id="195" name="Rectangle 194"/>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Rectangle 195"/>
            <p:cNvSpPr/>
            <p:nvPr/>
          </p:nvSpPr>
          <p:spPr>
            <a:xfrm>
              <a:off x="7834312" y="1466851"/>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237"/>
            <p:cNvGrpSpPr>
              <a:grpSpLocks/>
            </p:cNvGrpSpPr>
            <p:nvPr/>
          </p:nvGrpSpPr>
          <p:grpSpPr bwMode="auto">
            <a:xfrm>
              <a:off x="7834312" y="1776416"/>
              <a:ext cx="304800" cy="2995608"/>
              <a:chOff x="7834312" y="1776416"/>
              <a:chExt cx="304800" cy="2995608"/>
            </a:xfrm>
          </p:grpSpPr>
          <p:sp>
            <p:nvSpPr>
              <p:cNvPr id="198" name="Rectangle 197"/>
              <p:cNvSpPr/>
              <p:nvPr/>
            </p:nvSpPr>
            <p:spPr>
              <a:xfrm>
                <a:off x="7834312" y="1776413"/>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Rectangle 198"/>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Rectangle 199"/>
              <p:cNvSpPr/>
              <p:nvPr/>
            </p:nvSpPr>
            <p:spPr>
              <a:xfrm>
                <a:off x="7834312" y="2371726"/>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ectangle 207"/>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ectangle 208"/>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ectangle 213"/>
              <p:cNvSpPr/>
              <p:nvPr/>
            </p:nvSpPr>
            <p:spPr>
              <a:xfrm>
                <a:off x="7834312" y="2976562"/>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Rectangle 214"/>
              <p:cNvSpPr/>
              <p:nvPr/>
            </p:nvSpPr>
            <p:spPr>
              <a:xfrm>
                <a:off x="7834312" y="3576637"/>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Rectangle 215"/>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Rectangle 216"/>
              <p:cNvSpPr/>
              <p:nvPr/>
            </p:nvSpPr>
            <p:spPr>
              <a:xfrm>
                <a:off x="7834312" y="4171949"/>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Rectangle 227"/>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9" name="Curved Up Arrow 228"/>
          <p:cNvSpPr/>
          <p:nvPr/>
        </p:nvSpPr>
        <p:spPr>
          <a:xfrm rot="10800000">
            <a:off x="6553200" y="2895600"/>
            <a:ext cx="1524000" cy="762000"/>
          </a:xfrm>
          <a:prstGeom prst="curvedUpArrow">
            <a:avLst>
              <a:gd name="adj1" fmla="val 25000"/>
              <a:gd name="adj2" fmla="val 30026"/>
              <a:gd name="adj3" fmla="val 443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7" name="Curved Up Arrow 236"/>
          <p:cNvSpPr/>
          <p:nvPr/>
        </p:nvSpPr>
        <p:spPr>
          <a:xfrm rot="10800000">
            <a:off x="6553200" y="2895600"/>
            <a:ext cx="1524000" cy="762000"/>
          </a:xfrm>
          <a:prstGeom prst="curvedUpArrow">
            <a:avLst>
              <a:gd name="adj1" fmla="val 25000"/>
              <a:gd name="adj2" fmla="val 30026"/>
              <a:gd name="adj3" fmla="val 44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9" name="Group 238"/>
          <p:cNvGrpSpPr>
            <a:grpSpLocks/>
          </p:cNvGrpSpPr>
          <p:nvPr/>
        </p:nvGrpSpPr>
        <p:grpSpPr bwMode="auto">
          <a:xfrm>
            <a:off x="4176713" y="1185863"/>
            <a:ext cx="304800" cy="3600450"/>
            <a:chOff x="7834312" y="1171576"/>
            <a:chExt cx="304800" cy="3600448"/>
          </a:xfrm>
        </p:grpSpPr>
        <p:sp>
          <p:nvSpPr>
            <p:cNvPr id="240" name="Rectangle 239"/>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Rectangle 240"/>
            <p:cNvSpPr/>
            <p:nvPr/>
          </p:nvSpPr>
          <p:spPr>
            <a:xfrm>
              <a:off x="7834312" y="1466851"/>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237"/>
            <p:cNvGrpSpPr>
              <a:grpSpLocks/>
            </p:cNvGrpSpPr>
            <p:nvPr/>
          </p:nvGrpSpPr>
          <p:grpSpPr bwMode="auto">
            <a:xfrm>
              <a:off x="7834312" y="1776416"/>
              <a:ext cx="304800" cy="2995608"/>
              <a:chOff x="7834312" y="1776416"/>
              <a:chExt cx="304800" cy="2995608"/>
            </a:xfrm>
          </p:grpSpPr>
          <p:sp>
            <p:nvSpPr>
              <p:cNvPr id="243" name="Rectangle 242"/>
              <p:cNvSpPr/>
              <p:nvPr/>
            </p:nvSpPr>
            <p:spPr>
              <a:xfrm>
                <a:off x="7834312" y="1776413"/>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Rectangle 243"/>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Rectangle 244"/>
              <p:cNvSpPr/>
              <p:nvPr/>
            </p:nvSpPr>
            <p:spPr>
              <a:xfrm>
                <a:off x="7834312" y="2371726"/>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Rectangle 245"/>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Rectangle 246"/>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Rectangle 247"/>
              <p:cNvSpPr/>
              <p:nvPr/>
            </p:nvSpPr>
            <p:spPr>
              <a:xfrm>
                <a:off x="7834312" y="2976562"/>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Rectangle 248"/>
              <p:cNvSpPr/>
              <p:nvPr/>
            </p:nvSpPr>
            <p:spPr>
              <a:xfrm>
                <a:off x="7834312" y="3576637"/>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Rectangle 249"/>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Rectangle 250"/>
              <p:cNvSpPr/>
              <p:nvPr/>
            </p:nvSpPr>
            <p:spPr>
              <a:xfrm>
                <a:off x="7834312" y="4171949"/>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Rectangle 251"/>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38" name="Curved Up Arrow 237"/>
          <p:cNvSpPr/>
          <p:nvPr/>
        </p:nvSpPr>
        <p:spPr>
          <a:xfrm rot="10800000">
            <a:off x="4191000" y="3048000"/>
            <a:ext cx="3886200" cy="762000"/>
          </a:xfrm>
          <a:prstGeom prst="curvedUpArrow">
            <a:avLst>
              <a:gd name="adj1" fmla="val 25000"/>
              <a:gd name="adj2" fmla="val 30026"/>
              <a:gd name="adj3" fmla="val 44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1" name="Group 253"/>
          <p:cNvGrpSpPr>
            <a:grpSpLocks/>
          </p:cNvGrpSpPr>
          <p:nvPr/>
        </p:nvGrpSpPr>
        <p:grpSpPr bwMode="auto">
          <a:xfrm>
            <a:off x="2286000" y="1189038"/>
            <a:ext cx="304800" cy="3600450"/>
            <a:chOff x="7834312" y="1171576"/>
            <a:chExt cx="304800" cy="3600448"/>
          </a:xfrm>
        </p:grpSpPr>
        <p:sp>
          <p:nvSpPr>
            <p:cNvPr id="255" name="Rectangle 254"/>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Rectangle 255"/>
            <p:cNvSpPr/>
            <p:nvPr/>
          </p:nvSpPr>
          <p:spPr>
            <a:xfrm>
              <a:off x="7834312" y="1466851"/>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 name="Group 237"/>
            <p:cNvGrpSpPr>
              <a:grpSpLocks/>
            </p:cNvGrpSpPr>
            <p:nvPr/>
          </p:nvGrpSpPr>
          <p:grpSpPr bwMode="auto">
            <a:xfrm>
              <a:off x="7834312" y="1776416"/>
              <a:ext cx="304800" cy="2995608"/>
              <a:chOff x="7834312" y="1776416"/>
              <a:chExt cx="304800" cy="2995608"/>
            </a:xfrm>
          </p:grpSpPr>
          <p:sp>
            <p:nvSpPr>
              <p:cNvPr id="258" name="Rectangle 257"/>
              <p:cNvSpPr/>
              <p:nvPr/>
            </p:nvSpPr>
            <p:spPr>
              <a:xfrm>
                <a:off x="7834312" y="1776413"/>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Rectangle 258"/>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Rectangle 259"/>
              <p:cNvSpPr/>
              <p:nvPr/>
            </p:nvSpPr>
            <p:spPr>
              <a:xfrm>
                <a:off x="7834312" y="2371726"/>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Rectangle 260"/>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Rectangle 261"/>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Rectangle 262"/>
              <p:cNvSpPr/>
              <p:nvPr/>
            </p:nvSpPr>
            <p:spPr>
              <a:xfrm>
                <a:off x="7834312" y="2976562"/>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Rectangle 263"/>
              <p:cNvSpPr/>
              <p:nvPr/>
            </p:nvSpPr>
            <p:spPr>
              <a:xfrm>
                <a:off x="7834312" y="3576637"/>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Rectangle 264"/>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Rectangle 265"/>
              <p:cNvSpPr/>
              <p:nvPr/>
            </p:nvSpPr>
            <p:spPr>
              <a:xfrm>
                <a:off x="7834312" y="4171949"/>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Rectangle 266"/>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53" name="Curved Up Arrow 252"/>
          <p:cNvSpPr/>
          <p:nvPr/>
        </p:nvSpPr>
        <p:spPr>
          <a:xfrm rot="10800000">
            <a:off x="2286000" y="2895600"/>
            <a:ext cx="5791200" cy="914400"/>
          </a:xfrm>
          <a:prstGeom prst="curvedUpArrow">
            <a:avLst>
              <a:gd name="adj1" fmla="val 25000"/>
              <a:gd name="adj2" fmla="val 30026"/>
              <a:gd name="adj3" fmla="val 44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wipe(right)">
                                      <p:cBhvr>
                                        <p:cTn id="7" dur="3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wipe(right)">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wipe(right)">
                                      <p:cBhvr>
                                        <p:cTn id="27" dur="500"/>
                                        <p:tgtEl>
                                          <p:spTgt spid="2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53"/>
                                        </p:tgtEl>
                                        <p:attrNameLst>
                                          <p:attrName>style.visibility</p:attrName>
                                        </p:attrNameLst>
                                      </p:cBhvr>
                                      <p:to>
                                        <p:strVal val="visible"/>
                                      </p:to>
                                    </p:set>
                                    <p:animEffect transition="in" filter="wipe(right)">
                                      <p:cBhvr>
                                        <p:cTn id="32" dur="500"/>
                                        <p:tgtEl>
                                          <p:spTgt spid="2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7" grpId="0" animBg="1"/>
      <p:bldP spid="238" grpId="0" animBg="1"/>
      <p:bldP spid="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Box 23"/>
          <p:cNvSpPr txBox="1">
            <a:spLocks noChangeArrowheads="1"/>
          </p:cNvSpPr>
          <p:nvPr/>
        </p:nvSpPr>
        <p:spPr bwMode="auto">
          <a:xfrm>
            <a:off x="1066800" y="685800"/>
            <a:ext cx="1219200" cy="369888"/>
          </a:xfrm>
          <a:prstGeom prst="rect">
            <a:avLst/>
          </a:prstGeom>
          <a:noFill/>
          <a:ln w="9525">
            <a:noFill/>
            <a:miter lim="800000"/>
            <a:headEnd/>
            <a:tailEnd/>
          </a:ln>
        </p:spPr>
        <p:txBody>
          <a:bodyPr>
            <a:spAutoFit/>
          </a:bodyPr>
          <a:lstStyle/>
          <a:p>
            <a:r>
              <a:rPr lang="en-US"/>
              <a:t>Sample 1</a:t>
            </a:r>
          </a:p>
        </p:txBody>
      </p:sp>
      <p:sp>
        <p:nvSpPr>
          <p:cNvPr id="19459" name="TextBox 24"/>
          <p:cNvSpPr txBox="1">
            <a:spLocks noChangeArrowheads="1"/>
          </p:cNvSpPr>
          <p:nvPr/>
        </p:nvSpPr>
        <p:spPr bwMode="auto">
          <a:xfrm>
            <a:off x="2895600" y="685800"/>
            <a:ext cx="1219200" cy="369888"/>
          </a:xfrm>
          <a:prstGeom prst="rect">
            <a:avLst/>
          </a:prstGeom>
          <a:noFill/>
          <a:ln w="9525">
            <a:noFill/>
            <a:miter lim="800000"/>
            <a:headEnd/>
            <a:tailEnd/>
          </a:ln>
        </p:spPr>
        <p:txBody>
          <a:bodyPr>
            <a:spAutoFit/>
          </a:bodyPr>
          <a:lstStyle/>
          <a:p>
            <a:r>
              <a:rPr lang="en-US"/>
              <a:t>Sample 2</a:t>
            </a:r>
          </a:p>
        </p:txBody>
      </p:sp>
      <p:sp>
        <p:nvSpPr>
          <p:cNvPr id="19460" name="TextBox 25"/>
          <p:cNvSpPr txBox="1">
            <a:spLocks noChangeArrowheads="1"/>
          </p:cNvSpPr>
          <p:nvPr/>
        </p:nvSpPr>
        <p:spPr bwMode="auto">
          <a:xfrm>
            <a:off x="4953000" y="685800"/>
            <a:ext cx="1219200" cy="369888"/>
          </a:xfrm>
          <a:prstGeom prst="rect">
            <a:avLst/>
          </a:prstGeom>
          <a:noFill/>
          <a:ln w="9525">
            <a:noFill/>
            <a:miter lim="800000"/>
            <a:headEnd/>
            <a:tailEnd/>
          </a:ln>
        </p:spPr>
        <p:txBody>
          <a:bodyPr>
            <a:spAutoFit/>
          </a:bodyPr>
          <a:lstStyle/>
          <a:p>
            <a:r>
              <a:rPr lang="en-US"/>
              <a:t>Sample 3</a:t>
            </a:r>
          </a:p>
        </p:txBody>
      </p:sp>
      <p:sp>
        <p:nvSpPr>
          <p:cNvPr id="19461" name="TextBox 26"/>
          <p:cNvSpPr txBox="1">
            <a:spLocks noChangeArrowheads="1"/>
          </p:cNvSpPr>
          <p:nvPr/>
        </p:nvSpPr>
        <p:spPr bwMode="auto">
          <a:xfrm>
            <a:off x="304800" y="1065213"/>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1</a:t>
            </a:r>
          </a:p>
        </p:txBody>
      </p:sp>
      <p:sp>
        <p:nvSpPr>
          <p:cNvPr id="19462" name="TextBox 27"/>
          <p:cNvSpPr txBox="1">
            <a:spLocks noChangeArrowheads="1"/>
          </p:cNvSpPr>
          <p:nvPr/>
        </p:nvSpPr>
        <p:spPr bwMode="auto">
          <a:xfrm>
            <a:off x="304800" y="2730500"/>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2</a:t>
            </a:r>
          </a:p>
        </p:txBody>
      </p:sp>
      <p:sp>
        <p:nvSpPr>
          <p:cNvPr id="19463" name="TextBox 28"/>
          <p:cNvSpPr txBox="1">
            <a:spLocks noChangeArrowheads="1"/>
          </p:cNvSpPr>
          <p:nvPr/>
        </p:nvSpPr>
        <p:spPr bwMode="auto">
          <a:xfrm>
            <a:off x="304800" y="4330700"/>
            <a:ext cx="304800" cy="1384300"/>
          </a:xfrm>
          <a:prstGeom prst="rect">
            <a:avLst/>
          </a:prstGeom>
          <a:noFill/>
          <a:ln w="9525">
            <a:solidFill>
              <a:schemeClr val="tx1"/>
            </a:solidFill>
            <a:miter lim="800000"/>
            <a:headEnd/>
            <a:tailEnd/>
          </a:ln>
        </p:spPr>
        <p:txBody>
          <a:bodyPr>
            <a:spAutoFit/>
          </a:bodyPr>
          <a:lstStyle/>
          <a:p>
            <a:r>
              <a:rPr lang="en-US" sz="1400"/>
              <a:t>Gene </a:t>
            </a:r>
            <a:br>
              <a:rPr lang="en-US" sz="1400"/>
            </a:br>
            <a:r>
              <a:rPr lang="en-US" sz="1400"/>
              <a:t> 3</a:t>
            </a:r>
          </a:p>
        </p:txBody>
      </p:sp>
      <p:sp>
        <p:nvSpPr>
          <p:cNvPr id="42" name="Rectangle 41"/>
          <p:cNvSpPr/>
          <p:nvPr/>
        </p:nvSpPr>
        <p:spPr>
          <a:xfrm>
            <a:off x="3352800" y="1157288"/>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352800" y="14620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3352800" y="176688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3352800" y="20716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3352800" y="2805113"/>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3352800" y="3109913"/>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3352800" y="3414713"/>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3352800" y="3719513"/>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3352800" y="440531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3352800" y="47101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3352800" y="5014913"/>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352800" y="5319713"/>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486400" y="1128713"/>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486400" y="14335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486400" y="1738313"/>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486400" y="2043113"/>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486400" y="27765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5486400" y="3081338"/>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486400" y="3386138"/>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5486400" y="36909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5486400" y="43767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5486400" y="4681538"/>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5486400" y="49863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5486400" y="529113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88" name="TextBox 65"/>
          <p:cNvSpPr txBox="1">
            <a:spLocks noChangeArrowheads="1"/>
          </p:cNvSpPr>
          <p:nvPr/>
        </p:nvSpPr>
        <p:spPr bwMode="auto">
          <a:xfrm>
            <a:off x="715963" y="1196975"/>
            <a:ext cx="685800" cy="276225"/>
          </a:xfrm>
          <a:prstGeom prst="rect">
            <a:avLst/>
          </a:prstGeom>
          <a:noFill/>
          <a:ln w="9525">
            <a:noFill/>
            <a:miter lim="800000"/>
            <a:headEnd/>
            <a:tailEnd/>
          </a:ln>
        </p:spPr>
        <p:txBody>
          <a:bodyPr>
            <a:spAutoFit/>
          </a:bodyPr>
          <a:lstStyle/>
          <a:p>
            <a:r>
              <a:rPr lang="en-US" sz="1200"/>
              <a:t>g1p1</a:t>
            </a:r>
          </a:p>
        </p:txBody>
      </p:sp>
      <p:sp>
        <p:nvSpPr>
          <p:cNvPr id="19489" name="TextBox 66"/>
          <p:cNvSpPr txBox="1">
            <a:spLocks noChangeArrowheads="1"/>
          </p:cNvSpPr>
          <p:nvPr/>
        </p:nvSpPr>
        <p:spPr bwMode="auto">
          <a:xfrm>
            <a:off x="690563" y="1476375"/>
            <a:ext cx="685800" cy="276225"/>
          </a:xfrm>
          <a:prstGeom prst="rect">
            <a:avLst/>
          </a:prstGeom>
          <a:noFill/>
          <a:ln w="9525">
            <a:noFill/>
            <a:miter lim="800000"/>
            <a:headEnd/>
            <a:tailEnd/>
          </a:ln>
        </p:spPr>
        <p:txBody>
          <a:bodyPr>
            <a:spAutoFit/>
          </a:bodyPr>
          <a:lstStyle/>
          <a:p>
            <a:r>
              <a:rPr lang="en-US" sz="1200"/>
              <a:t>g1p2</a:t>
            </a:r>
          </a:p>
        </p:txBody>
      </p:sp>
      <p:sp>
        <p:nvSpPr>
          <p:cNvPr id="19490" name="TextBox 67"/>
          <p:cNvSpPr txBox="1">
            <a:spLocks noChangeArrowheads="1"/>
          </p:cNvSpPr>
          <p:nvPr/>
        </p:nvSpPr>
        <p:spPr bwMode="auto">
          <a:xfrm>
            <a:off x="715963" y="1781175"/>
            <a:ext cx="685800" cy="276225"/>
          </a:xfrm>
          <a:prstGeom prst="rect">
            <a:avLst/>
          </a:prstGeom>
          <a:noFill/>
          <a:ln w="9525">
            <a:noFill/>
            <a:miter lim="800000"/>
            <a:headEnd/>
            <a:tailEnd/>
          </a:ln>
        </p:spPr>
        <p:txBody>
          <a:bodyPr>
            <a:spAutoFit/>
          </a:bodyPr>
          <a:lstStyle/>
          <a:p>
            <a:r>
              <a:rPr lang="en-US" sz="1200"/>
              <a:t>g1p3</a:t>
            </a:r>
          </a:p>
        </p:txBody>
      </p:sp>
      <p:sp>
        <p:nvSpPr>
          <p:cNvPr id="19491" name="TextBox 68"/>
          <p:cNvSpPr txBox="1">
            <a:spLocks noChangeArrowheads="1"/>
          </p:cNvSpPr>
          <p:nvPr/>
        </p:nvSpPr>
        <p:spPr bwMode="auto">
          <a:xfrm>
            <a:off x="690563" y="2085975"/>
            <a:ext cx="685800" cy="276225"/>
          </a:xfrm>
          <a:prstGeom prst="rect">
            <a:avLst/>
          </a:prstGeom>
          <a:noFill/>
          <a:ln w="9525">
            <a:noFill/>
            <a:miter lim="800000"/>
            <a:headEnd/>
            <a:tailEnd/>
          </a:ln>
        </p:spPr>
        <p:txBody>
          <a:bodyPr>
            <a:spAutoFit/>
          </a:bodyPr>
          <a:lstStyle/>
          <a:p>
            <a:r>
              <a:rPr lang="en-US" sz="1200"/>
              <a:t>g1p4</a:t>
            </a:r>
          </a:p>
        </p:txBody>
      </p:sp>
      <p:sp>
        <p:nvSpPr>
          <p:cNvPr id="19492" name="TextBox 69"/>
          <p:cNvSpPr txBox="1">
            <a:spLocks noChangeArrowheads="1"/>
          </p:cNvSpPr>
          <p:nvPr/>
        </p:nvSpPr>
        <p:spPr bwMode="auto">
          <a:xfrm>
            <a:off x="304800" y="5867400"/>
            <a:ext cx="304800" cy="307975"/>
          </a:xfrm>
          <a:prstGeom prst="rect">
            <a:avLst/>
          </a:prstGeom>
          <a:noFill/>
          <a:ln w="9525">
            <a:solidFill>
              <a:schemeClr val="tx1"/>
            </a:solidFill>
            <a:miter lim="800000"/>
            <a:headEnd/>
            <a:tailEnd/>
          </a:ln>
        </p:spPr>
        <p:txBody>
          <a:bodyPr>
            <a:spAutoFit/>
          </a:bodyPr>
          <a:lstStyle/>
          <a:p>
            <a:r>
              <a:rPr lang="en-US" sz="1400"/>
              <a:t>G</a:t>
            </a:r>
          </a:p>
        </p:txBody>
      </p:sp>
      <p:sp>
        <p:nvSpPr>
          <p:cNvPr id="19493" name="TextBox 70"/>
          <p:cNvSpPr txBox="1">
            <a:spLocks noChangeArrowheads="1"/>
          </p:cNvSpPr>
          <p:nvPr/>
        </p:nvSpPr>
        <p:spPr bwMode="auto">
          <a:xfrm>
            <a:off x="304800" y="6245225"/>
            <a:ext cx="304800" cy="307975"/>
          </a:xfrm>
          <a:prstGeom prst="rect">
            <a:avLst/>
          </a:prstGeom>
          <a:noFill/>
          <a:ln w="9525">
            <a:solidFill>
              <a:schemeClr val="tx1"/>
            </a:solidFill>
            <a:miter lim="800000"/>
            <a:headEnd/>
            <a:tailEnd/>
          </a:ln>
        </p:spPr>
        <p:txBody>
          <a:bodyPr>
            <a:spAutoFit/>
          </a:bodyPr>
          <a:lstStyle/>
          <a:p>
            <a:r>
              <a:rPr lang="en-US" sz="1400"/>
              <a:t>G</a:t>
            </a:r>
          </a:p>
        </p:txBody>
      </p:sp>
      <p:sp>
        <p:nvSpPr>
          <p:cNvPr id="72" name="Rectangle 71"/>
          <p:cNvSpPr/>
          <p:nvPr/>
        </p:nvSpPr>
        <p:spPr>
          <a:xfrm>
            <a:off x="304800" y="6629400"/>
            <a:ext cx="304800" cy="46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95" name="TextBox 72"/>
          <p:cNvSpPr txBox="1">
            <a:spLocks noChangeArrowheads="1"/>
          </p:cNvSpPr>
          <p:nvPr/>
        </p:nvSpPr>
        <p:spPr bwMode="auto">
          <a:xfrm>
            <a:off x="730250" y="2862263"/>
            <a:ext cx="685800" cy="277812"/>
          </a:xfrm>
          <a:prstGeom prst="rect">
            <a:avLst/>
          </a:prstGeom>
          <a:noFill/>
          <a:ln w="9525">
            <a:noFill/>
            <a:miter lim="800000"/>
            <a:headEnd/>
            <a:tailEnd/>
          </a:ln>
        </p:spPr>
        <p:txBody>
          <a:bodyPr>
            <a:spAutoFit/>
          </a:bodyPr>
          <a:lstStyle/>
          <a:p>
            <a:r>
              <a:rPr lang="en-US" sz="1200"/>
              <a:t>g2p1</a:t>
            </a:r>
          </a:p>
        </p:txBody>
      </p:sp>
      <p:sp>
        <p:nvSpPr>
          <p:cNvPr id="19496" name="TextBox 73"/>
          <p:cNvSpPr txBox="1">
            <a:spLocks noChangeArrowheads="1"/>
          </p:cNvSpPr>
          <p:nvPr/>
        </p:nvSpPr>
        <p:spPr bwMode="auto">
          <a:xfrm>
            <a:off x="703263" y="3141663"/>
            <a:ext cx="685800" cy="276225"/>
          </a:xfrm>
          <a:prstGeom prst="rect">
            <a:avLst/>
          </a:prstGeom>
          <a:noFill/>
          <a:ln w="9525">
            <a:noFill/>
            <a:miter lim="800000"/>
            <a:headEnd/>
            <a:tailEnd/>
          </a:ln>
        </p:spPr>
        <p:txBody>
          <a:bodyPr>
            <a:spAutoFit/>
          </a:bodyPr>
          <a:lstStyle/>
          <a:p>
            <a:r>
              <a:rPr lang="en-US" sz="1200"/>
              <a:t>g2p2</a:t>
            </a:r>
          </a:p>
        </p:txBody>
      </p:sp>
      <p:sp>
        <p:nvSpPr>
          <p:cNvPr id="19497" name="TextBox 74"/>
          <p:cNvSpPr txBox="1">
            <a:spLocks noChangeArrowheads="1"/>
          </p:cNvSpPr>
          <p:nvPr/>
        </p:nvSpPr>
        <p:spPr bwMode="auto">
          <a:xfrm>
            <a:off x="701675" y="3446463"/>
            <a:ext cx="685800" cy="276225"/>
          </a:xfrm>
          <a:prstGeom prst="rect">
            <a:avLst/>
          </a:prstGeom>
          <a:noFill/>
          <a:ln w="9525">
            <a:noFill/>
            <a:miter lim="800000"/>
            <a:headEnd/>
            <a:tailEnd/>
          </a:ln>
        </p:spPr>
        <p:txBody>
          <a:bodyPr>
            <a:spAutoFit/>
          </a:bodyPr>
          <a:lstStyle/>
          <a:p>
            <a:r>
              <a:rPr lang="en-US" sz="1200"/>
              <a:t>g2p3</a:t>
            </a:r>
          </a:p>
        </p:txBody>
      </p:sp>
      <p:sp>
        <p:nvSpPr>
          <p:cNvPr id="19498" name="TextBox 75"/>
          <p:cNvSpPr txBox="1">
            <a:spLocks noChangeArrowheads="1"/>
          </p:cNvSpPr>
          <p:nvPr/>
        </p:nvSpPr>
        <p:spPr bwMode="auto">
          <a:xfrm>
            <a:off x="703263" y="3751263"/>
            <a:ext cx="685800" cy="276225"/>
          </a:xfrm>
          <a:prstGeom prst="rect">
            <a:avLst/>
          </a:prstGeom>
          <a:noFill/>
          <a:ln w="9525">
            <a:noFill/>
            <a:miter lim="800000"/>
            <a:headEnd/>
            <a:tailEnd/>
          </a:ln>
        </p:spPr>
        <p:txBody>
          <a:bodyPr>
            <a:spAutoFit/>
          </a:bodyPr>
          <a:lstStyle/>
          <a:p>
            <a:r>
              <a:rPr lang="en-US" sz="1200"/>
              <a:t>g2p4</a:t>
            </a:r>
          </a:p>
        </p:txBody>
      </p:sp>
      <p:sp>
        <p:nvSpPr>
          <p:cNvPr id="19499" name="TextBox 76"/>
          <p:cNvSpPr txBox="1">
            <a:spLocks noChangeArrowheads="1"/>
          </p:cNvSpPr>
          <p:nvPr/>
        </p:nvSpPr>
        <p:spPr bwMode="auto">
          <a:xfrm>
            <a:off x="690563" y="4419600"/>
            <a:ext cx="685800" cy="276225"/>
          </a:xfrm>
          <a:prstGeom prst="rect">
            <a:avLst/>
          </a:prstGeom>
          <a:noFill/>
          <a:ln w="9525">
            <a:noFill/>
            <a:miter lim="800000"/>
            <a:headEnd/>
            <a:tailEnd/>
          </a:ln>
        </p:spPr>
        <p:txBody>
          <a:bodyPr>
            <a:spAutoFit/>
          </a:bodyPr>
          <a:lstStyle/>
          <a:p>
            <a:r>
              <a:rPr lang="en-US" sz="1200"/>
              <a:t>g3p1</a:t>
            </a:r>
          </a:p>
        </p:txBody>
      </p:sp>
      <p:sp>
        <p:nvSpPr>
          <p:cNvPr id="19500" name="TextBox 77"/>
          <p:cNvSpPr txBox="1">
            <a:spLocks noChangeArrowheads="1"/>
          </p:cNvSpPr>
          <p:nvPr/>
        </p:nvSpPr>
        <p:spPr bwMode="auto">
          <a:xfrm>
            <a:off x="703263" y="4738688"/>
            <a:ext cx="685800" cy="277812"/>
          </a:xfrm>
          <a:prstGeom prst="rect">
            <a:avLst/>
          </a:prstGeom>
          <a:noFill/>
          <a:ln w="9525">
            <a:noFill/>
            <a:miter lim="800000"/>
            <a:headEnd/>
            <a:tailEnd/>
          </a:ln>
        </p:spPr>
        <p:txBody>
          <a:bodyPr>
            <a:spAutoFit/>
          </a:bodyPr>
          <a:lstStyle/>
          <a:p>
            <a:r>
              <a:rPr lang="en-US" sz="1200"/>
              <a:t>g3p2</a:t>
            </a:r>
          </a:p>
        </p:txBody>
      </p:sp>
      <p:sp>
        <p:nvSpPr>
          <p:cNvPr id="19501" name="TextBox 78"/>
          <p:cNvSpPr txBox="1">
            <a:spLocks noChangeArrowheads="1"/>
          </p:cNvSpPr>
          <p:nvPr/>
        </p:nvSpPr>
        <p:spPr bwMode="auto">
          <a:xfrm>
            <a:off x="690563" y="5043488"/>
            <a:ext cx="685800" cy="277812"/>
          </a:xfrm>
          <a:prstGeom prst="rect">
            <a:avLst/>
          </a:prstGeom>
          <a:noFill/>
          <a:ln w="9525">
            <a:noFill/>
            <a:miter lim="800000"/>
            <a:headEnd/>
            <a:tailEnd/>
          </a:ln>
        </p:spPr>
        <p:txBody>
          <a:bodyPr>
            <a:spAutoFit/>
          </a:bodyPr>
          <a:lstStyle/>
          <a:p>
            <a:r>
              <a:rPr lang="en-US" sz="1200"/>
              <a:t>g3p3</a:t>
            </a:r>
          </a:p>
        </p:txBody>
      </p:sp>
      <p:sp>
        <p:nvSpPr>
          <p:cNvPr id="19502" name="TextBox 79"/>
          <p:cNvSpPr txBox="1">
            <a:spLocks noChangeArrowheads="1"/>
          </p:cNvSpPr>
          <p:nvPr/>
        </p:nvSpPr>
        <p:spPr bwMode="auto">
          <a:xfrm>
            <a:off x="703263" y="5348288"/>
            <a:ext cx="685800" cy="277812"/>
          </a:xfrm>
          <a:prstGeom prst="rect">
            <a:avLst/>
          </a:prstGeom>
          <a:noFill/>
          <a:ln w="9525">
            <a:noFill/>
            <a:miter lim="800000"/>
            <a:headEnd/>
            <a:tailEnd/>
          </a:ln>
        </p:spPr>
        <p:txBody>
          <a:bodyPr>
            <a:spAutoFit/>
          </a:bodyPr>
          <a:lstStyle/>
          <a:p>
            <a:r>
              <a:rPr lang="en-US" sz="1200"/>
              <a:t>g3p4</a:t>
            </a:r>
          </a:p>
        </p:txBody>
      </p:sp>
      <p:sp>
        <p:nvSpPr>
          <p:cNvPr id="19503" name="TextBox 80"/>
          <p:cNvSpPr txBox="1">
            <a:spLocks noChangeArrowheads="1"/>
          </p:cNvSpPr>
          <p:nvPr/>
        </p:nvSpPr>
        <p:spPr bwMode="auto">
          <a:xfrm>
            <a:off x="2740025" y="1143000"/>
            <a:ext cx="685800" cy="276225"/>
          </a:xfrm>
          <a:prstGeom prst="rect">
            <a:avLst/>
          </a:prstGeom>
          <a:noFill/>
          <a:ln w="9525">
            <a:noFill/>
            <a:miter lim="800000"/>
            <a:headEnd/>
            <a:tailEnd/>
          </a:ln>
        </p:spPr>
        <p:txBody>
          <a:bodyPr>
            <a:spAutoFit/>
          </a:bodyPr>
          <a:lstStyle/>
          <a:p>
            <a:r>
              <a:rPr lang="en-US" sz="1200"/>
              <a:t>g1p1</a:t>
            </a:r>
          </a:p>
        </p:txBody>
      </p:sp>
      <p:sp>
        <p:nvSpPr>
          <p:cNvPr id="19504" name="TextBox 81"/>
          <p:cNvSpPr txBox="1">
            <a:spLocks noChangeArrowheads="1"/>
          </p:cNvSpPr>
          <p:nvPr/>
        </p:nvSpPr>
        <p:spPr bwMode="auto">
          <a:xfrm>
            <a:off x="2713038" y="1422400"/>
            <a:ext cx="685800" cy="276225"/>
          </a:xfrm>
          <a:prstGeom prst="rect">
            <a:avLst/>
          </a:prstGeom>
          <a:noFill/>
          <a:ln w="9525">
            <a:noFill/>
            <a:miter lim="800000"/>
            <a:headEnd/>
            <a:tailEnd/>
          </a:ln>
        </p:spPr>
        <p:txBody>
          <a:bodyPr>
            <a:spAutoFit/>
          </a:bodyPr>
          <a:lstStyle/>
          <a:p>
            <a:r>
              <a:rPr lang="en-US" sz="1200"/>
              <a:t>g1p2</a:t>
            </a:r>
          </a:p>
        </p:txBody>
      </p:sp>
      <p:sp>
        <p:nvSpPr>
          <p:cNvPr id="19505" name="TextBox 82"/>
          <p:cNvSpPr txBox="1">
            <a:spLocks noChangeArrowheads="1"/>
          </p:cNvSpPr>
          <p:nvPr/>
        </p:nvSpPr>
        <p:spPr bwMode="auto">
          <a:xfrm>
            <a:off x="2740025" y="1727200"/>
            <a:ext cx="685800" cy="276225"/>
          </a:xfrm>
          <a:prstGeom prst="rect">
            <a:avLst/>
          </a:prstGeom>
          <a:noFill/>
          <a:ln w="9525">
            <a:noFill/>
            <a:miter lim="800000"/>
            <a:headEnd/>
            <a:tailEnd/>
          </a:ln>
        </p:spPr>
        <p:txBody>
          <a:bodyPr>
            <a:spAutoFit/>
          </a:bodyPr>
          <a:lstStyle/>
          <a:p>
            <a:r>
              <a:rPr lang="en-US" sz="1200"/>
              <a:t>g1p3</a:t>
            </a:r>
          </a:p>
        </p:txBody>
      </p:sp>
      <p:sp>
        <p:nvSpPr>
          <p:cNvPr id="19506" name="TextBox 83"/>
          <p:cNvSpPr txBox="1">
            <a:spLocks noChangeArrowheads="1"/>
          </p:cNvSpPr>
          <p:nvPr/>
        </p:nvSpPr>
        <p:spPr bwMode="auto">
          <a:xfrm>
            <a:off x="2713038" y="2032000"/>
            <a:ext cx="685800" cy="276225"/>
          </a:xfrm>
          <a:prstGeom prst="rect">
            <a:avLst/>
          </a:prstGeom>
          <a:noFill/>
          <a:ln w="9525">
            <a:noFill/>
            <a:miter lim="800000"/>
            <a:headEnd/>
            <a:tailEnd/>
          </a:ln>
        </p:spPr>
        <p:txBody>
          <a:bodyPr>
            <a:spAutoFit/>
          </a:bodyPr>
          <a:lstStyle/>
          <a:p>
            <a:r>
              <a:rPr lang="en-US" sz="1200"/>
              <a:t>g1p4</a:t>
            </a:r>
          </a:p>
        </p:txBody>
      </p:sp>
      <p:sp>
        <p:nvSpPr>
          <p:cNvPr id="19507" name="TextBox 84"/>
          <p:cNvSpPr txBox="1">
            <a:spLocks noChangeArrowheads="1"/>
          </p:cNvSpPr>
          <p:nvPr/>
        </p:nvSpPr>
        <p:spPr bwMode="auto">
          <a:xfrm>
            <a:off x="2752725" y="2808288"/>
            <a:ext cx="685800" cy="277812"/>
          </a:xfrm>
          <a:prstGeom prst="rect">
            <a:avLst/>
          </a:prstGeom>
          <a:noFill/>
          <a:ln w="9525">
            <a:noFill/>
            <a:miter lim="800000"/>
            <a:headEnd/>
            <a:tailEnd/>
          </a:ln>
        </p:spPr>
        <p:txBody>
          <a:bodyPr>
            <a:spAutoFit/>
          </a:bodyPr>
          <a:lstStyle/>
          <a:p>
            <a:r>
              <a:rPr lang="en-US" sz="1200"/>
              <a:t>g2p1</a:t>
            </a:r>
          </a:p>
        </p:txBody>
      </p:sp>
      <p:sp>
        <p:nvSpPr>
          <p:cNvPr id="19508" name="TextBox 85"/>
          <p:cNvSpPr txBox="1">
            <a:spLocks noChangeArrowheads="1"/>
          </p:cNvSpPr>
          <p:nvPr/>
        </p:nvSpPr>
        <p:spPr bwMode="auto">
          <a:xfrm>
            <a:off x="2727325" y="3087688"/>
            <a:ext cx="685800" cy="276225"/>
          </a:xfrm>
          <a:prstGeom prst="rect">
            <a:avLst/>
          </a:prstGeom>
          <a:noFill/>
          <a:ln w="9525">
            <a:noFill/>
            <a:miter lim="800000"/>
            <a:headEnd/>
            <a:tailEnd/>
          </a:ln>
        </p:spPr>
        <p:txBody>
          <a:bodyPr>
            <a:spAutoFit/>
          </a:bodyPr>
          <a:lstStyle/>
          <a:p>
            <a:r>
              <a:rPr lang="en-US" sz="1200"/>
              <a:t>g2p2</a:t>
            </a:r>
          </a:p>
        </p:txBody>
      </p:sp>
      <p:sp>
        <p:nvSpPr>
          <p:cNvPr id="19509" name="TextBox 86"/>
          <p:cNvSpPr txBox="1">
            <a:spLocks noChangeArrowheads="1"/>
          </p:cNvSpPr>
          <p:nvPr/>
        </p:nvSpPr>
        <p:spPr bwMode="auto">
          <a:xfrm>
            <a:off x="2752725" y="3392488"/>
            <a:ext cx="685800" cy="276225"/>
          </a:xfrm>
          <a:prstGeom prst="rect">
            <a:avLst/>
          </a:prstGeom>
          <a:noFill/>
          <a:ln w="9525">
            <a:noFill/>
            <a:miter lim="800000"/>
            <a:headEnd/>
            <a:tailEnd/>
          </a:ln>
        </p:spPr>
        <p:txBody>
          <a:bodyPr>
            <a:spAutoFit/>
          </a:bodyPr>
          <a:lstStyle/>
          <a:p>
            <a:r>
              <a:rPr lang="en-US" sz="1200"/>
              <a:t>g2p3</a:t>
            </a:r>
          </a:p>
        </p:txBody>
      </p:sp>
      <p:sp>
        <p:nvSpPr>
          <p:cNvPr id="19510" name="TextBox 87"/>
          <p:cNvSpPr txBox="1">
            <a:spLocks noChangeArrowheads="1"/>
          </p:cNvSpPr>
          <p:nvPr/>
        </p:nvSpPr>
        <p:spPr bwMode="auto">
          <a:xfrm>
            <a:off x="2727325" y="3697288"/>
            <a:ext cx="685800" cy="276225"/>
          </a:xfrm>
          <a:prstGeom prst="rect">
            <a:avLst/>
          </a:prstGeom>
          <a:noFill/>
          <a:ln w="9525">
            <a:noFill/>
            <a:miter lim="800000"/>
            <a:headEnd/>
            <a:tailEnd/>
          </a:ln>
        </p:spPr>
        <p:txBody>
          <a:bodyPr>
            <a:spAutoFit/>
          </a:bodyPr>
          <a:lstStyle/>
          <a:p>
            <a:r>
              <a:rPr lang="en-US" sz="1200"/>
              <a:t>g2p4</a:t>
            </a:r>
          </a:p>
        </p:txBody>
      </p:sp>
      <p:sp>
        <p:nvSpPr>
          <p:cNvPr id="19511" name="TextBox 88"/>
          <p:cNvSpPr txBox="1">
            <a:spLocks noChangeArrowheads="1"/>
          </p:cNvSpPr>
          <p:nvPr/>
        </p:nvSpPr>
        <p:spPr bwMode="auto">
          <a:xfrm>
            <a:off x="2752725" y="4406900"/>
            <a:ext cx="685800" cy="276225"/>
          </a:xfrm>
          <a:prstGeom prst="rect">
            <a:avLst/>
          </a:prstGeom>
          <a:noFill/>
          <a:ln w="9525">
            <a:noFill/>
            <a:miter lim="800000"/>
            <a:headEnd/>
            <a:tailEnd/>
          </a:ln>
        </p:spPr>
        <p:txBody>
          <a:bodyPr>
            <a:spAutoFit/>
          </a:bodyPr>
          <a:lstStyle/>
          <a:p>
            <a:r>
              <a:rPr lang="en-US" sz="1200"/>
              <a:t>g3p1</a:t>
            </a:r>
          </a:p>
        </p:txBody>
      </p:sp>
      <p:sp>
        <p:nvSpPr>
          <p:cNvPr id="19512" name="TextBox 89"/>
          <p:cNvSpPr txBox="1">
            <a:spLocks noChangeArrowheads="1"/>
          </p:cNvSpPr>
          <p:nvPr/>
        </p:nvSpPr>
        <p:spPr bwMode="auto">
          <a:xfrm>
            <a:off x="2727325" y="4684713"/>
            <a:ext cx="685800" cy="277812"/>
          </a:xfrm>
          <a:prstGeom prst="rect">
            <a:avLst/>
          </a:prstGeom>
          <a:noFill/>
          <a:ln w="9525">
            <a:noFill/>
            <a:miter lim="800000"/>
            <a:headEnd/>
            <a:tailEnd/>
          </a:ln>
        </p:spPr>
        <p:txBody>
          <a:bodyPr>
            <a:spAutoFit/>
          </a:bodyPr>
          <a:lstStyle/>
          <a:p>
            <a:r>
              <a:rPr lang="en-US" sz="1200"/>
              <a:t>g3p2</a:t>
            </a:r>
          </a:p>
        </p:txBody>
      </p:sp>
      <p:sp>
        <p:nvSpPr>
          <p:cNvPr id="19513" name="TextBox 90"/>
          <p:cNvSpPr txBox="1">
            <a:spLocks noChangeArrowheads="1"/>
          </p:cNvSpPr>
          <p:nvPr/>
        </p:nvSpPr>
        <p:spPr bwMode="auto">
          <a:xfrm>
            <a:off x="2752725" y="4989513"/>
            <a:ext cx="685800" cy="277812"/>
          </a:xfrm>
          <a:prstGeom prst="rect">
            <a:avLst/>
          </a:prstGeom>
          <a:noFill/>
          <a:ln w="9525">
            <a:noFill/>
            <a:miter lim="800000"/>
            <a:headEnd/>
            <a:tailEnd/>
          </a:ln>
        </p:spPr>
        <p:txBody>
          <a:bodyPr>
            <a:spAutoFit/>
          </a:bodyPr>
          <a:lstStyle/>
          <a:p>
            <a:r>
              <a:rPr lang="en-US" sz="1200"/>
              <a:t>g3p3</a:t>
            </a:r>
          </a:p>
        </p:txBody>
      </p:sp>
      <p:sp>
        <p:nvSpPr>
          <p:cNvPr id="19514" name="TextBox 91"/>
          <p:cNvSpPr txBox="1">
            <a:spLocks noChangeArrowheads="1"/>
          </p:cNvSpPr>
          <p:nvPr/>
        </p:nvSpPr>
        <p:spPr bwMode="auto">
          <a:xfrm>
            <a:off x="2727325" y="5294313"/>
            <a:ext cx="685800" cy="277812"/>
          </a:xfrm>
          <a:prstGeom prst="rect">
            <a:avLst/>
          </a:prstGeom>
          <a:noFill/>
          <a:ln w="9525">
            <a:noFill/>
            <a:miter lim="800000"/>
            <a:headEnd/>
            <a:tailEnd/>
          </a:ln>
        </p:spPr>
        <p:txBody>
          <a:bodyPr>
            <a:spAutoFit/>
          </a:bodyPr>
          <a:lstStyle/>
          <a:p>
            <a:r>
              <a:rPr lang="en-US" sz="1200"/>
              <a:t>g3p4</a:t>
            </a:r>
          </a:p>
        </p:txBody>
      </p:sp>
      <p:sp>
        <p:nvSpPr>
          <p:cNvPr id="19515" name="TextBox 92"/>
          <p:cNvSpPr txBox="1">
            <a:spLocks noChangeArrowheads="1"/>
          </p:cNvSpPr>
          <p:nvPr/>
        </p:nvSpPr>
        <p:spPr bwMode="auto">
          <a:xfrm>
            <a:off x="4859338" y="1168400"/>
            <a:ext cx="685800" cy="277813"/>
          </a:xfrm>
          <a:prstGeom prst="rect">
            <a:avLst/>
          </a:prstGeom>
          <a:noFill/>
          <a:ln w="9525">
            <a:noFill/>
            <a:miter lim="800000"/>
            <a:headEnd/>
            <a:tailEnd/>
          </a:ln>
        </p:spPr>
        <p:txBody>
          <a:bodyPr>
            <a:spAutoFit/>
          </a:bodyPr>
          <a:lstStyle/>
          <a:p>
            <a:r>
              <a:rPr lang="en-US" sz="1200"/>
              <a:t>g1p1</a:t>
            </a:r>
          </a:p>
        </p:txBody>
      </p:sp>
      <p:sp>
        <p:nvSpPr>
          <p:cNvPr id="19516" name="TextBox 93"/>
          <p:cNvSpPr txBox="1">
            <a:spLocks noChangeArrowheads="1"/>
          </p:cNvSpPr>
          <p:nvPr/>
        </p:nvSpPr>
        <p:spPr bwMode="auto">
          <a:xfrm>
            <a:off x="4832350" y="1447800"/>
            <a:ext cx="685800" cy="276225"/>
          </a:xfrm>
          <a:prstGeom prst="rect">
            <a:avLst/>
          </a:prstGeom>
          <a:noFill/>
          <a:ln w="9525">
            <a:noFill/>
            <a:miter lim="800000"/>
            <a:headEnd/>
            <a:tailEnd/>
          </a:ln>
        </p:spPr>
        <p:txBody>
          <a:bodyPr>
            <a:spAutoFit/>
          </a:bodyPr>
          <a:lstStyle/>
          <a:p>
            <a:r>
              <a:rPr lang="en-US" sz="1200"/>
              <a:t>g1p2</a:t>
            </a:r>
          </a:p>
        </p:txBody>
      </p:sp>
      <p:sp>
        <p:nvSpPr>
          <p:cNvPr id="19517" name="TextBox 94"/>
          <p:cNvSpPr txBox="1">
            <a:spLocks noChangeArrowheads="1"/>
          </p:cNvSpPr>
          <p:nvPr/>
        </p:nvSpPr>
        <p:spPr bwMode="auto">
          <a:xfrm>
            <a:off x="4859338" y="1752600"/>
            <a:ext cx="685800" cy="276225"/>
          </a:xfrm>
          <a:prstGeom prst="rect">
            <a:avLst/>
          </a:prstGeom>
          <a:noFill/>
          <a:ln w="9525">
            <a:noFill/>
            <a:miter lim="800000"/>
            <a:headEnd/>
            <a:tailEnd/>
          </a:ln>
        </p:spPr>
        <p:txBody>
          <a:bodyPr>
            <a:spAutoFit/>
          </a:bodyPr>
          <a:lstStyle/>
          <a:p>
            <a:r>
              <a:rPr lang="en-US" sz="1200"/>
              <a:t>g1p3</a:t>
            </a:r>
          </a:p>
        </p:txBody>
      </p:sp>
      <p:sp>
        <p:nvSpPr>
          <p:cNvPr id="19518" name="TextBox 95"/>
          <p:cNvSpPr txBox="1">
            <a:spLocks noChangeArrowheads="1"/>
          </p:cNvSpPr>
          <p:nvPr/>
        </p:nvSpPr>
        <p:spPr bwMode="auto">
          <a:xfrm>
            <a:off x="4832350" y="2057400"/>
            <a:ext cx="685800" cy="276225"/>
          </a:xfrm>
          <a:prstGeom prst="rect">
            <a:avLst/>
          </a:prstGeom>
          <a:noFill/>
          <a:ln w="9525">
            <a:noFill/>
            <a:miter lim="800000"/>
            <a:headEnd/>
            <a:tailEnd/>
          </a:ln>
        </p:spPr>
        <p:txBody>
          <a:bodyPr>
            <a:spAutoFit/>
          </a:bodyPr>
          <a:lstStyle/>
          <a:p>
            <a:r>
              <a:rPr lang="en-US" sz="1200"/>
              <a:t>g1p4</a:t>
            </a:r>
          </a:p>
        </p:txBody>
      </p:sp>
      <p:sp>
        <p:nvSpPr>
          <p:cNvPr id="19519" name="TextBox 96"/>
          <p:cNvSpPr txBox="1">
            <a:spLocks noChangeArrowheads="1"/>
          </p:cNvSpPr>
          <p:nvPr/>
        </p:nvSpPr>
        <p:spPr bwMode="auto">
          <a:xfrm>
            <a:off x="4872038" y="2835275"/>
            <a:ext cx="685800" cy="276225"/>
          </a:xfrm>
          <a:prstGeom prst="rect">
            <a:avLst/>
          </a:prstGeom>
          <a:noFill/>
          <a:ln w="9525">
            <a:noFill/>
            <a:miter lim="800000"/>
            <a:headEnd/>
            <a:tailEnd/>
          </a:ln>
        </p:spPr>
        <p:txBody>
          <a:bodyPr>
            <a:spAutoFit/>
          </a:bodyPr>
          <a:lstStyle/>
          <a:p>
            <a:r>
              <a:rPr lang="en-US" sz="1200"/>
              <a:t>g2p1</a:t>
            </a:r>
          </a:p>
        </p:txBody>
      </p:sp>
      <p:sp>
        <p:nvSpPr>
          <p:cNvPr id="19520" name="TextBox 97"/>
          <p:cNvSpPr txBox="1">
            <a:spLocks noChangeArrowheads="1"/>
          </p:cNvSpPr>
          <p:nvPr/>
        </p:nvSpPr>
        <p:spPr bwMode="auto">
          <a:xfrm>
            <a:off x="4845050" y="3113088"/>
            <a:ext cx="685800" cy="277812"/>
          </a:xfrm>
          <a:prstGeom prst="rect">
            <a:avLst/>
          </a:prstGeom>
          <a:noFill/>
          <a:ln w="9525">
            <a:noFill/>
            <a:miter lim="800000"/>
            <a:headEnd/>
            <a:tailEnd/>
          </a:ln>
        </p:spPr>
        <p:txBody>
          <a:bodyPr>
            <a:spAutoFit/>
          </a:bodyPr>
          <a:lstStyle/>
          <a:p>
            <a:r>
              <a:rPr lang="en-US" sz="1200"/>
              <a:t>g2p2</a:t>
            </a:r>
          </a:p>
        </p:txBody>
      </p:sp>
      <p:sp>
        <p:nvSpPr>
          <p:cNvPr id="19521" name="TextBox 98"/>
          <p:cNvSpPr txBox="1">
            <a:spLocks noChangeArrowheads="1"/>
          </p:cNvSpPr>
          <p:nvPr/>
        </p:nvSpPr>
        <p:spPr bwMode="auto">
          <a:xfrm>
            <a:off x="4872038" y="3417888"/>
            <a:ext cx="685800" cy="277812"/>
          </a:xfrm>
          <a:prstGeom prst="rect">
            <a:avLst/>
          </a:prstGeom>
          <a:noFill/>
          <a:ln w="9525">
            <a:noFill/>
            <a:miter lim="800000"/>
            <a:headEnd/>
            <a:tailEnd/>
          </a:ln>
        </p:spPr>
        <p:txBody>
          <a:bodyPr>
            <a:spAutoFit/>
          </a:bodyPr>
          <a:lstStyle/>
          <a:p>
            <a:r>
              <a:rPr lang="en-US" sz="1200"/>
              <a:t>g2p3</a:t>
            </a:r>
          </a:p>
        </p:txBody>
      </p:sp>
      <p:sp>
        <p:nvSpPr>
          <p:cNvPr id="19522" name="TextBox 99"/>
          <p:cNvSpPr txBox="1">
            <a:spLocks noChangeArrowheads="1"/>
          </p:cNvSpPr>
          <p:nvPr/>
        </p:nvSpPr>
        <p:spPr bwMode="auto">
          <a:xfrm>
            <a:off x="4845050" y="3722688"/>
            <a:ext cx="685800" cy="277812"/>
          </a:xfrm>
          <a:prstGeom prst="rect">
            <a:avLst/>
          </a:prstGeom>
          <a:noFill/>
          <a:ln w="9525">
            <a:noFill/>
            <a:miter lim="800000"/>
            <a:headEnd/>
            <a:tailEnd/>
          </a:ln>
        </p:spPr>
        <p:txBody>
          <a:bodyPr>
            <a:spAutoFit/>
          </a:bodyPr>
          <a:lstStyle/>
          <a:p>
            <a:r>
              <a:rPr lang="en-US" sz="1200"/>
              <a:t>g2p4</a:t>
            </a:r>
          </a:p>
        </p:txBody>
      </p:sp>
      <p:sp>
        <p:nvSpPr>
          <p:cNvPr id="19523" name="TextBox 100"/>
          <p:cNvSpPr txBox="1">
            <a:spLocks noChangeArrowheads="1"/>
          </p:cNvSpPr>
          <p:nvPr/>
        </p:nvSpPr>
        <p:spPr bwMode="auto">
          <a:xfrm>
            <a:off x="4872038" y="4432300"/>
            <a:ext cx="685800" cy="277813"/>
          </a:xfrm>
          <a:prstGeom prst="rect">
            <a:avLst/>
          </a:prstGeom>
          <a:noFill/>
          <a:ln w="9525">
            <a:noFill/>
            <a:miter lim="800000"/>
            <a:headEnd/>
            <a:tailEnd/>
          </a:ln>
        </p:spPr>
        <p:txBody>
          <a:bodyPr>
            <a:spAutoFit/>
          </a:bodyPr>
          <a:lstStyle/>
          <a:p>
            <a:r>
              <a:rPr lang="en-US" sz="1200"/>
              <a:t>g3p1</a:t>
            </a:r>
          </a:p>
        </p:txBody>
      </p:sp>
      <p:sp>
        <p:nvSpPr>
          <p:cNvPr id="19524" name="TextBox 101"/>
          <p:cNvSpPr txBox="1">
            <a:spLocks noChangeArrowheads="1"/>
          </p:cNvSpPr>
          <p:nvPr/>
        </p:nvSpPr>
        <p:spPr bwMode="auto">
          <a:xfrm>
            <a:off x="4845050" y="4711700"/>
            <a:ext cx="685800" cy="276225"/>
          </a:xfrm>
          <a:prstGeom prst="rect">
            <a:avLst/>
          </a:prstGeom>
          <a:noFill/>
          <a:ln w="9525">
            <a:noFill/>
            <a:miter lim="800000"/>
            <a:headEnd/>
            <a:tailEnd/>
          </a:ln>
        </p:spPr>
        <p:txBody>
          <a:bodyPr>
            <a:spAutoFit/>
          </a:bodyPr>
          <a:lstStyle/>
          <a:p>
            <a:r>
              <a:rPr lang="en-US" sz="1200"/>
              <a:t>g3p2</a:t>
            </a:r>
          </a:p>
        </p:txBody>
      </p:sp>
      <p:sp>
        <p:nvSpPr>
          <p:cNvPr id="19525" name="TextBox 102"/>
          <p:cNvSpPr txBox="1">
            <a:spLocks noChangeArrowheads="1"/>
          </p:cNvSpPr>
          <p:nvPr/>
        </p:nvSpPr>
        <p:spPr bwMode="auto">
          <a:xfrm>
            <a:off x="4872038" y="5016500"/>
            <a:ext cx="685800" cy="276225"/>
          </a:xfrm>
          <a:prstGeom prst="rect">
            <a:avLst/>
          </a:prstGeom>
          <a:noFill/>
          <a:ln w="9525">
            <a:noFill/>
            <a:miter lim="800000"/>
            <a:headEnd/>
            <a:tailEnd/>
          </a:ln>
        </p:spPr>
        <p:txBody>
          <a:bodyPr>
            <a:spAutoFit/>
          </a:bodyPr>
          <a:lstStyle/>
          <a:p>
            <a:r>
              <a:rPr lang="en-US" sz="1200"/>
              <a:t>g3p3</a:t>
            </a:r>
          </a:p>
        </p:txBody>
      </p:sp>
      <p:sp>
        <p:nvSpPr>
          <p:cNvPr id="19526" name="TextBox 103"/>
          <p:cNvSpPr txBox="1">
            <a:spLocks noChangeArrowheads="1"/>
          </p:cNvSpPr>
          <p:nvPr/>
        </p:nvSpPr>
        <p:spPr bwMode="auto">
          <a:xfrm>
            <a:off x="4845050" y="5321300"/>
            <a:ext cx="685800" cy="276225"/>
          </a:xfrm>
          <a:prstGeom prst="rect">
            <a:avLst/>
          </a:prstGeom>
          <a:noFill/>
          <a:ln w="9525">
            <a:noFill/>
            <a:miter lim="800000"/>
            <a:headEnd/>
            <a:tailEnd/>
          </a:ln>
        </p:spPr>
        <p:txBody>
          <a:bodyPr>
            <a:spAutoFit/>
          </a:bodyPr>
          <a:lstStyle/>
          <a:p>
            <a:r>
              <a:rPr lang="en-US" sz="1200"/>
              <a:t>g3p4</a:t>
            </a:r>
          </a:p>
        </p:txBody>
      </p:sp>
      <p:sp>
        <p:nvSpPr>
          <p:cNvPr id="133" name="Rectangle 132"/>
          <p:cNvSpPr/>
          <p:nvPr/>
        </p:nvSpPr>
        <p:spPr>
          <a:xfrm>
            <a:off x="1600200" y="1066800"/>
            <a:ext cx="1143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28" name="TextBox 118"/>
          <p:cNvSpPr txBox="1">
            <a:spLocks noChangeArrowheads="1"/>
          </p:cNvSpPr>
          <p:nvPr/>
        </p:nvSpPr>
        <p:spPr bwMode="auto">
          <a:xfrm>
            <a:off x="1681163" y="1154113"/>
            <a:ext cx="685800" cy="277812"/>
          </a:xfrm>
          <a:prstGeom prst="rect">
            <a:avLst/>
          </a:prstGeom>
          <a:noFill/>
          <a:ln w="9525">
            <a:noFill/>
            <a:miter lim="800000"/>
            <a:headEnd/>
            <a:tailEnd/>
          </a:ln>
        </p:spPr>
        <p:txBody>
          <a:bodyPr>
            <a:spAutoFit/>
          </a:bodyPr>
          <a:lstStyle/>
          <a:p>
            <a:r>
              <a:rPr lang="en-US" sz="1200"/>
              <a:t>g1p3</a:t>
            </a:r>
          </a:p>
        </p:txBody>
      </p:sp>
      <p:sp>
        <p:nvSpPr>
          <p:cNvPr id="19529" name="TextBox 119"/>
          <p:cNvSpPr txBox="1">
            <a:spLocks noChangeArrowheads="1"/>
          </p:cNvSpPr>
          <p:nvPr/>
        </p:nvSpPr>
        <p:spPr bwMode="auto">
          <a:xfrm>
            <a:off x="1681163" y="1476375"/>
            <a:ext cx="685800" cy="276225"/>
          </a:xfrm>
          <a:prstGeom prst="rect">
            <a:avLst/>
          </a:prstGeom>
          <a:noFill/>
          <a:ln w="9525">
            <a:noFill/>
            <a:miter lim="800000"/>
            <a:headEnd/>
            <a:tailEnd/>
          </a:ln>
        </p:spPr>
        <p:txBody>
          <a:bodyPr>
            <a:spAutoFit/>
          </a:bodyPr>
          <a:lstStyle/>
          <a:p>
            <a:r>
              <a:rPr lang="en-US" sz="1200"/>
              <a:t>g2p4</a:t>
            </a:r>
          </a:p>
        </p:txBody>
      </p:sp>
      <p:sp>
        <p:nvSpPr>
          <p:cNvPr id="19530" name="TextBox 120"/>
          <p:cNvSpPr txBox="1">
            <a:spLocks noChangeArrowheads="1"/>
          </p:cNvSpPr>
          <p:nvPr/>
        </p:nvSpPr>
        <p:spPr bwMode="auto">
          <a:xfrm>
            <a:off x="1676400" y="1790700"/>
            <a:ext cx="685800" cy="276225"/>
          </a:xfrm>
          <a:prstGeom prst="rect">
            <a:avLst/>
          </a:prstGeom>
          <a:noFill/>
          <a:ln w="9525">
            <a:noFill/>
            <a:miter lim="800000"/>
            <a:headEnd/>
            <a:tailEnd/>
          </a:ln>
        </p:spPr>
        <p:txBody>
          <a:bodyPr>
            <a:spAutoFit/>
          </a:bodyPr>
          <a:lstStyle/>
          <a:p>
            <a:r>
              <a:rPr lang="en-US" sz="1200"/>
              <a:t>g1p2</a:t>
            </a:r>
          </a:p>
        </p:txBody>
      </p:sp>
      <p:sp>
        <p:nvSpPr>
          <p:cNvPr id="19531" name="TextBox 121"/>
          <p:cNvSpPr txBox="1">
            <a:spLocks noChangeArrowheads="1"/>
          </p:cNvSpPr>
          <p:nvPr/>
        </p:nvSpPr>
        <p:spPr bwMode="auto">
          <a:xfrm>
            <a:off x="1681163" y="2362200"/>
            <a:ext cx="685800" cy="276225"/>
          </a:xfrm>
          <a:prstGeom prst="rect">
            <a:avLst/>
          </a:prstGeom>
          <a:noFill/>
          <a:ln w="9525">
            <a:noFill/>
            <a:miter lim="800000"/>
            <a:headEnd/>
            <a:tailEnd/>
          </a:ln>
        </p:spPr>
        <p:txBody>
          <a:bodyPr>
            <a:spAutoFit/>
          </a:bodyPr>
          <a:lstStyle/>
          <a:p>
            <a:r>
              <a:rPr lang="en-US" sz="1200"/>
              <a:t>g3p2</a:t>
            </a:r>
          </a:p>
        </p:txBody>
      </p:sp>
      <p:sp>
        <p:nvSpPr>
          <p:cNvPr id="19532" name="TextBox 122"/>
          <p:cNvSpPr txBox="1">
            <a:spLocks noChangeArrowheads="1"/>
          </p:cNvSpPr>
          <p:nvPr/>
        </p:nvSpPr>
        <p:spPr bwMode="auto">
          <a:xfrm>
            <a:off x="1681163" y="2662238"/>
            <a:ext cx="685800" cy="276225"/>
          </a:xfrm>
          <a:prstGeom prst="rect">
            <a:avLst/>
          </a:prstGeom>
          <a:noFill/>
          <a:ln w="9525">
            <a:noFill/>
            <a:miter lim="800000"/>
            <a:headEnd/>
            <a:tailEnd/>
          </a:ln>
        </p:spPr>
        <p:txBody>
          <a:bodyPr>
            <a:spAutoFit/>
          </a:bodyPr>
          <a:lstStyle/>
          <a:p>
            <a:r>
              <a:rPr lang="en-US" sz="1200"/>
              <a:t>g1p1</a:t>
            </a:r>
          </a:p>
        </p:txBody>
      </p:sp>
      <p:sp>
        <p:nvSpPr>
          <p:cNvPr id="19533" name="TextBox 123"/>
          <p:cNvSpPr txBox="1">
            <a:spLocks noChangeArrowheads="1"/>
          </p:cNvSpPr>
          <p:nvPr/>
        </p:nvSpPr>
        <p:spPr bwMode="auto">
          <a:xfrm>
            <a:off x="1681163" y="2085975"/>
            <a:ext cx="685800" cy="276225"/>
          </a:xfrm>
          <a:prstGeom prst="rect">
            <a:avLst/>
          </a:prstGeom>
          <a:noFill/>
          <a:ln w="9525">
            <a:noFill/>
            <a:miter lim="800000"/>
            <a:headEnd/>
            <a:tailEnd/>
          </a:ln>
        </p:spPr>
        <p:txBody>
          <a:bodyPr>
            <a:spAutoFit/>
          </a:bodyPr>
          <a:lstStyle/>
          <a:p>
            <a:r>
              <a:rPr lang="en-US" sz="1200"/>
              <a:t>g3p1</a:t>
            </a:r>
          </a:p>
        </p:txBody>
      </p:sp>
      <p:sp>
        <p:nvSpPr>
          <p:cNvPr id="19534" name="TextBox 124"/>
          <p:cNvSpPr txBox="1">
            <a:spLocks noChangeArrowheads="1"/>
          </p:cNvSpPr>
          <p:nvPr/>
        </p:nvSpPr>
        <p:spPr bwMode="auto">
          <a:xfrm>
            <a:off x="1681163" y="3305175"/>
            <a:ext cx="685800" cy="276225"/>
          </a:xfrm>
          <a:prstGeom prst="rect">
            <a:avLst/>
          </a:prstGeom>
          <a:noFill/>
          <a:ln w="9525">
            <a:noFill/>
            <a:miter lim="800000"/>
            <a:headEnd/>
            <a:tailEnd/>
          </a:ln>
        </p:spPr>
        <p:txBody>
          <a:bodyPr>
            <a:spAutoFit/>
          </a:bodyPr>
          <a:lstStyle/>
          <a:p>
            <a:r>
              <a:rPr lang="en-US" sz="1200"/>
              <a:t>g2p3</a:t>
            </a:r>
          </a:p>
        </p:txBody>
      </p:sp>
      <p:sp>
        <p:nvSpPr>
          <p:cNvPr id="19535" name="TextBox 125"/>
          <p:cNvSpPr txBox="1">
            <a:spLocks noChangeArrowheads="1"/>
          </p:cNvSpPr>
          <p:nvPr/>
        </p:nvSpPr>
        <p:spPr bwMode="auto">
          <a:xfrm>
            <a:off x="1681163" y="2971800"/>
            <a:ext cx="685800" cy="276225"/>
          </a:xfrm>
          <a:prstGeom prst="rect">
            <a:avLst/>
          </a:prstGeom>
          <a:noFill/>
          <a:ln w="9525">
            <a:noFill/>
            <a:miter lim="800000"/>
            <a:headEnd/>
            <a:tailEnd/>
          </a:ln>
        </p:spPr>
        <p:txBody>
          <a:bodyPr>
            <a:spAutoFit/>
          </a:bodyPr>
          <a:lstStyle/>
          <a:p>
            <a:r>
              <a:rPr lang="en-US" sz="1200"/>
              <a:t>g2p2</a:t>
            </a:r>
          </a:p>
        </p:txBody>
      </p:sp>
      <p:sp>
        <p:nvSpPr>
          <p:cNvPr id="19536" name="TextBox 126"/>
          <p:cNvSpPr txBox="1">
            <a:spLocks noChangeArrowheads="1"/>
          </p:cNvSpPr>
          <p:nvPr/>
        </p:nvSpPr>
        <p:spPr bwMode="auto">
          <a:xfrm>
            <a:off x="1681163" y="3579813"/>
            <a:ext cx="685800" cy="276225"/>
          </a:xfrm>
          <a:prstGeom prst="rect">
            <a:avLst/>
          </a:prstGeom>
          <a:noFill/>
          <a:ln w="9525">
            <a:noFill/>
            <a:miter lim="800000"/>
            <a:headEnd/>
            <a:tailEnd/>
          </a:ln>
        </p:spPr>
        <p:txBody>
          <a:bodyPr>
            <a:spAutoFit/>
          </a:bodyPr>
          <a:lstStyle/>
          <a:p>
            <a:r>
              <a:rPr lang="en-US" sz="1200"/>
              <a:t>g3p3</a:t>
            </a:r>
          </a:p>
        </p:txBody>
      </p:sp>
      <p:sp>
        <p:nvSpPr>
          <p:cNvPr id="19537" name="TextBox 127"/>
          <p:cNvSpPr txBox="1">
            <a:spLocks noChangeArrowheads="1"/>
          </p:cNvSpPr>
          <p:nvPr/>
        </p:nvSpPr>
        <p:spPr bwMode="auto">
          <a:xfrm>
            <a:off x="1681163" y="4191000"/>
            <a:ext cx="685800" cy="276225"/>
          </a:xfrm>
          <a:prstGeom prst="rect">
            <a:avLst/>
          </a:prstGeom>
          <a:noFill/>
          <a:ln w="9525">
            <a:noFill/>
            <a:miter lim="800000"/>
            <a:headEnd/>
            <a:tailEnd/>
          </a:ln>
        </p:spPr>
        <p:txBody>
          <a:bodyPr>
            <a:spAutoFit/>
          </a:bodyPr>
          <a:lstStyle/>
          <a:p>
            <a:r>
              <a:rPr lang="en-US" sz="1200"/>
              <a:t>g2p1</a:t>
            </a:r>
          </a:p>
        </p:txBody>
      </p:sp>
      <p:sp>
        <p:nvSpPr>
          <p:cNvPr id="19538" name="TextBox 128"/>
          <p:cNvSpPr txBox="1">
            <a:spLocks noChangeArrowheads="1"/>
          </p:cNvSpPr>
          <p:nvPr/>
        </p:nvSpPr>
        <p:spPr bwMode="auto">
          <a:xfrm>
            <a:off x="1681163" y="3884613"/>
            <a:ext cx="685800" cy="277812"/>
          </a:xfrm>
          <a:prstGeom prst="rect">
            <a:avLst/>
          </a:prstGeom>
          <a:noFill/>
          <a:ln w="9525">
            <a:noFill/>
            <a:miter lim="800000"/>
            <a:headEnd/>
            <a:tailEnd/>
          </a:ln>
        </p:spPr>
        <p:txBody>
          <a:bodyPr>
            <a:spAutoFit/>
          </a:bodyPr>
          <a:lstStyle/>
          <a:p>
            <a:r>
              <a:rPr lang="en-US" sz="1200"/>
              <a:t>g1p4</a:t>
            </a:r>
          </a:p>
        </p:txBody>
      </p:sp>
      <p:sp>
        <p:nvSpPr>
          <p:cNvPr id="19539" name="TextBox 130"/>
          <p:cNvSpPr txBox="1">
            <a:spLocks noChangeArrowheads="1"/>
          </p:cNvSpPr>
          <p:nvPr/>
        </p:nvSpPr>
        <p:spPr bwMode="auto">
          <a:xfrm>
            <a:off x="1681163" y="4495800"/>
            <a:ext cx="685800" cy="276225"/>
          </a:xfrm>
          <a:prstGeom prst="rect">
            <a:avLst/>
          </a:prstGeom>
          <a:noFill/>
          <a:ln w="9525">
            <a:noFill/>
            <a:miter lim="800000"/>
            <a:headEnd/>
            <a:tailEnd/>
          </a:ln>
        </p:spPr>
        <p:txBody>
          <a:bodyPr>
            <a:spAutoFit/>
          </a:bodyPr>
          <a:lstStyle/>
          <a:p>
            <a:r>
              <a:rPr lang="en-US" sz="1200"/>
              <a:t>g3p4</a:t>
            </a:r>
          </a:p>
        </p:txBody>
      </p:sp>
      <p:sp>
        <p:nvSpPr>
          <p:cNvPr id="172" name="Rectangle 171"/>
          <p:cNvSpPr/>
          <p:nvPr/>
        </p:nvSpPr>
        <p:spPr>
          <a:xfrm>
            <a:off x="3200400" y="1128713"/>
            <a:ext cx="13716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1" name="TextBox 138"/>
          <p:cNvSpPr txBox="1">
            <a:spLocks noChangeArrowheads="1"/>
          </p:cNvSpPr>
          <p:nvPr/>
        </p:nvSpPr>
        <p:spPr bwMode="auto">
          <a:xfrm>
            <a:off x="3603625" y="1160463"/>
            <a:ext cx="685800" cy="276225"/>
          </a:xfrm>
          <a:prstGeom prst="rect">
            <a:avLst/>
          </a:prstGeom>
          <a:noFill/>
          <a:ln w="9525">
            <a:noFill/>
            <a:miter lim="800000"/>
            <a:headEnd/>
            <a:tailEnd/>
          </a:ln>
        </p:spPr>
        <p:txBody>
          <a:bodyPr>
            <a:spAutoFit/>
          </a:bodyPr>
          <a:lstStyle/>
          <a:p>
            <a:r>
              <a:rPr lang="en-US" sz="1200"/>
              <a:t>g2p1</a:t>
            </a:r>
          </a:p>
        </p:txBody>
      </p:sp>
      <p:sp>
        <p:nvSpPr>
          <p:cNvPr id="19542" name="TextBox 140"/>
          <p:cNvSpPr txBox="1">
            <a:spLocks noChangeArrowheads="1"/>
          </p:cNvSpPr>
          <p:nvPr/>
        </p:nvSpPr>
        <p:spPr bwMode="auto">
          <a:xfrm>
            <a:off x="3606800" y="1447800"/>
            <a:ext cx="685800" cy="276225"/>
          </a:xfrm>
          <a:prstGeom prst="rect">
            <a:avLst/>
          </a:prstGeom>
          <a:noFill/>
          <a:ln w="9525">
            <a:noFill/>
            <a:miter lim="800000"/>
            <a:headEnd/>
            <a:tailEnd/>
          </a:ln>
        </p:spPr>
        <p:txBody>
          <a:bodyPr>
            <a:spAutoFit/>
          </a:bodyPr>
          <a:lstStyle/>
          <a:p>
            <a:r>
              <a:rPr lang="en-US" sz="1200"/>
              <a:t>g2p3</a:t>
            </a:r>
          </a:p>
        </p:txBody>
      </p:sp>
      <p:sp>
        <p:nvSpPr>
          <p:cNvPr id="19543" name="TextBox 143"/>
          <p:cNvSpPr txBox="1">
            <a:spLocks noChangeArrowheads="1"/>
          </p:cNvSpPr>
          <p:nvPr/>
        </p:nvSpPr>
        <p:spPr bwMode="auto">
          <a:xfrm>
            <a:off x="3578225" y="1757363"/>
            <a:ext cx="685800" cy="276225"/>
          </a:xfrm>
          <a:prstGeom prst="rect">
            <a:avLst/>
          </a:prstGeom>
          <a:noFill/>
          <a:ln w="9525">
            <a:noFill/>
            <a:miter lim="800000"/>
            <a:headEnd/>
            <a:tailEnd/>
          </a:ln>
        </p:spPr>
        <p:txBody>
          <a:bodyPr>
            <a:spAutoFit/>
          </a:bodyPr>
          <a:lstStyle/>
          <a:p>
            <a:r>
              <a:rPr lang="en-US" sz="1200"/>
              <a:t>g3p4</a:t>
            </a:r>
          </a:p>
        </p:txBody>
      </p:sp>
      <p:sp>
        <p:nvSpPr>
          <p:cNvPr id="19544" name="TextBox 145"/>
          <p:cNvSpPr txBox="1">
            <a:spLocks noChangeArrowheads="1"/>
          </p:cNvSpPr>
          <p:nvPr/>
        </p:nvSpPr>
        <p:spPr bwMode="auto">
          <a:xfrm>
            <a:off x="3606800" y="2076450"/>
            <a:ext cx="685800" cy="276225"/>
          </a:xfrm>
          <a:prstGeom prst="rect">
            <a:avLst/>
          </a:prstGeom>
          <a:noFill/>
          <a:ln w="9525">
            <a:noFill/>
            <a:miter lim="800000"/>
            <a:headEnd/>
            <a:tailEnd/>
          </a:ln>
        </p:spPr>
        <p:txBody>
          <a:bodyPr>
            <a:spAutoFit/>
          </a:bodyPr>
          <a:lstStyle/>
          <a:p>
            <a:r>
              <a:rPr lang="en-US" sz="1200"/>
              <a:t>g2p2</a:t>
            </a:r>
          </a:p>
        </p:txBody>
      </p:sp>
      <p:sp>
        <p:nvSpPr>
          <p:cNvPr id="19545" name="TextBox 147"/>
          <p:cNvSpPr txBox="1">
            <a:spLocks noChangeArrowheads="1"/>
          </p:cNvSpPr>
          <p:nvPr/>
        </p:nvSpPr>
        <p:spPr bwMode="auto">
          <a:xfrm>
            <a:off x="3606800" y="2390775"/>
            <a:ext cx="685800" cy="276225"/>
          </a:xfrm>
          <a:prstGeom prst="rect">
            <a:avLst/>
          </a:prstGeom>
          <a:noFill/>
          <a:ln w="9525">
            <a:noFill/>
            <a:miter lim="800000"/>
            <a:headEnd/>
            <a:tailEnd/>
          </a:ln>
        </p:spPr>
        <p:txBody>
          <a:bodyPr>
            <a:spAutoFit/>
          </a:bodyPr>
          <a:lstStyle/>
          <a:p>
            <a:r>
              <a:rPr lang="en-US" sz="1200"/>
              <a:t>g1p1</a:t>
            </a:r>
          </a:p>
        </p:txBody>
      </p:sp>
      <p:sp>
        <p:nvSpPr>
          <p:cNvPr id="19546" name="TextBox 149"/>
          <p:cNvSpPr txBox="1">
            <a:spLocks noChangeArrowheads="1"/>
          </p:cNvSpPr>
          <p:nvPr/>
        </p:nvSpPr>
        <p:spPr bwMode="auto">
          <a:xfrm>
            <a:off x="3597275" y="2687638"/>
            <a:ext cx="685800" cy="276225"/>
          </a:xfrm>
          <a:prstGeom prst="rect">
            <a:avLst/>
          </a:prstGeom>
          <a:noFill/>
          <a:ln w="9525">
            <a:noFill/>
            <a:miter lim="800000"/>
            <a:headEnd/>
            <a:tailEnd/>
          </a:ln>
        </p:spPr>
        <p:txBody>
          <a:bodyPr>
            <a:spAutoFit/>
          </a:bodyPr>
          <a:lstStyle/>
          <a:p>
            <a:r>
              <a:rPr lang="en-US" sz="1200"/>
              <a:t>g3p1</a:t>
            </a:r>
          </a:p>
        </p:txBody>
      </p:sp>
      <p:sp>
        <p:nvSpPr>
          <p:cNvPr id="19547" name="TextBox 151"/>
          <p:cNvSpPr txBox="1">
            <a:spLocks noChangeArrowheads="1"/>
          </p:cNvSpPr>
          <p:nvPr/>
        </p:nvSpPr>
        <p:spPr bwMode="auto">
          <a:xfrm>
            <a:off x="3606800" y="2986088"/>
            <a:ext cx="685800" cy="276225"/>
          </a:xfrm>
          <a:prstGeom prst="rect">
            <a:avLst/>
          </a:prstGeom>
          <a:noFill/>
          <a:ln w="9525">
            <a:noFill/>
            <a:miter lim="800000"/>
            <a:headEnd/>
            <a:tailEnd/>
          </a:ln>
        </p:spPr>
        <p:txBody>
          <a:bodyPr>
            <a:spAutoFit/>
          </a:bodyPr>
          <a:lstStyle/>
          <a:p>
            <a:r>
              <a:rPr lang="en-US" sz="1200"/>
              <a:t>g3p3</a:t>
            </a:r>
          </a:p>
        </p:txBody>
      </p:sp>
      <p:sp>
        <p:nvSpPr>
          <p:cNvPr id="19548" name="TextBox 153"/>
          <p:cNvSpPr txBox="1">
            <a:spLocks noChangeArrowheads="1"/>
          </p:cNvSpPr>
          <p:nvPr/>
        </p:nvSpPr>
        <p:spPr bwMode="auto">
          <a:xfrm>
            <a:off x="3592513" y="3297238"/>
            <a:ext cx="685800" cy="276225"/>
          </a:xfrm>
          <a:prstGeom prst="rect">
            <a:avLst/>
          </a:prstGeom>
          <a:noFill/>
          <a:ln w="9525">
            <a:noFill/>
            <a:miter lim="800000"/>
            <a:headEnd/>
            <a:tailEnd/>
          </a:ln>
        </p:spPr>
        <p:txBody>
          <a:bodyPr>
            <a:spAutoFit/>
          </a:bodyPr>
          <a:lstStyle/>
          <a:p>
            <a:r>
              <a:rPr lang="en-US" sz="1200"/>
              <a:t>g2p4</a:t>
            </a:r>
          </a:p>
        </p:txBody>
      </p:sp>
      <p:sp>
        <p:nvSpPr>
          <p:cNvPr id="19549" name="TextBox 165"/>
          <p:cNvSpPr txBox="1">
            <a:spLocks noChangeArrowheads="1"/>
          </p:cNvSpPr>
          <p:nvPr/>
        </p:nvSpPr>
        <p:spPr bwMode="auto">
          <a:xfrm>
            <a:off x="3563938" y="3879850"/>
            <a:ext cx="685800" cy="276225"/>
          </a:xfrm>
          <a:prstGeom prst="rect">
            <a:avLst/>
          </a:prstGeom>
          <a:noFill/>
          <a:ln w="9525">
            <a:noFill/>
            <a:miter lim="800000"/>
            <a:headEnd/>
            <a:tailEnd/>
          </a:ln>
        </p:spPr>
        <p:txBody>
          <a:bodyPr>
            <a:spAutoFit/>
          </a:bodyPr>
          <a:lstStyle/>
          <a:p>
            <a:r>
              <a:rPr lang="en-US" sz="1200"/>
              <a:t>g1p2</a:t>
            </a:r>
          </a:p>
        </p:txBody>
      </p:sp>
      <p:sp>
        <p:nvSpPr>
          <p:cNvPr id="19550" name="TextBox 166"/>
          <p:cNvSpPr txBox="1">
            <a:spLocks noChangeArrowheads="1"/>
          </p:cNvSpPr>
          <p:nvPr/>
        </p:nvSpPr>
        <p:spPr bwMode="auto">
          <a:xfrm>
            <a:off x="3590925" y="3567113"/>
            <a:ext cx="685800" cy="276225"/>
          </a:xfrm>
          <a:prstGeom prst="rect">
            <a:avLst/>
          </a:prstGeom>
          <a:noFill/>
          <a:ln w="9525">
            <a:noFill/>
            <a:miter lim="800000"/>
            <a:headEnd/>
            <a:tailEnd/>
          </a:ln>
        </p:spPr>
        <p:txBody>
          <a:bodyPr>
            <a:spAutoFit/>
          </a:bodyPr>
          <a:lstStyle/>
          <a:p>
            <a:r>
              <a:rPr lang="en-US" sz="1200"/>
              <a:t>g1p3</a:t>
            </a:r>
          </a:p>
        </p:txBody>
      </p:sp>
      <p:sp>
        <p:nvSpPr>
          <p:cNvPr id="19551" name="TextBox 167"/>
          <p:cNvSpPr txBox="1">
            <a:spLocks noChangeArrowheads="1"/>
          </p:cNvSpPr>
          <p:nvPr/>
        </p:nvSpPr>
        <p:spPr bwMode="auto">
          <a:xfrm>
            <a:off x="3563938" y="4195763"/>
            <a:ext cx="685800" cy="276225"/>
          </a:xfrm>
          <a:prstGeom prst="rect">
            <a:avLst/>
          </a:prstGeom>
          <a:noFill/>
          <a:ln w="9525">
            <a:noFill/>
            <a:miter lim="800000"/>
            <a:headEnd/>
            <a:tailEnd/>
          </a:ln>
        </p:spPr>
        <p:txBody>
          <a:bodyPr>
            <a:spAutoFit/>
          </a:bodyPr>
          <a:lstStyle/>
          <a:p>
            <a:r>
              <a:rPr lang="en-US" sz="1200"/>
              <a:t>g1p4</a:t>
            </a:r>
          </a:p>
        </p:txBody>
      </p:sp>
      <p:sp>
        <p:nvSpPr>
          <p:cNvPr id="19552" name="TextBox 169"/>
          <p:cNvSpPr txBox="1">
            <a:spLocks noChangeArrowheads="1"/>
          </p:cNvSpPr>
          <p:nvPr/>
        </p:nvSpPr>
        <p:spPr bwMode="auto">
          <a:xfrm>
            <a:off x="3578225" y="4495800"/>
            <a:ext cx="685800" cy="276225"/>
          </a:xfrm>
          <a:prstGeom prst="rect">
            <a:avLst/>
          </a:prstGeom>
          <a:noFill/>
          <a:ln w="9525">
            <a:noFill/>
            <a:miter lim="800000"/>
            <a:headEnd/>
            <a:tailEnd/>
          </a:ln>
        </p:spPr>
        <p:txBody>
          <a:bodyPr>
            <a:spAutoFit/>
          </a:bodyPr>
          <a:lstStyle/>
          <a:p>
            <a:r>
              <a:rPr lang="en-US" sz="1200"/>
              <a:t>g3p2</a:t>
            </a:r>
          </a:p>
        </p:txBody>
      </p:sp>
      <p:grpSp>
        <p:nvGrpSpPr>
          <p:cNvPr id="2" name="Group 208"/>
          <p:cNvGrpSpPr>
            <a:grpSpLocks/>
          </p:cNvGrpSpPr>
          <p:nvPr/>
        </p:nvGrpSpPr>
        <p:grpSpPr bwMode="auto">
          <a:xfrm>
            <a:off x="5467350" y="1085850"/>
            <a:ext cx="1371600" cy="4648200"/>
            <a:chOff x="7239000" y="1128712"/>
            <a:chExt cx="1371600" cy="4648200"/>
          </a:xfrm>
        </p:grpSpPr>
        <p:sp>
          <p:nvSpPr>
            <p:cNvPr id="207" name="Rectangle 206"/>
            <p:cNvSpPr/>
            <p:nvPr/>
          </p:nvSpPr>
          <p:spPr>
            <a:xfrm>
              <a:off x="7239000" y="1128712"/>
              <a:ext cx="1371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Rectangle 174"/>
            <p:cNvSpPr/>
            <p:nvPr/>
          </p:nvSpPr>
          <p:spPr>
            <a:xfrm>
              <a:off x="8258175" y="12049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50" name="TextBox 175"/>
            <p:cNvSpPr txBox="1">
              <a:spLocks noChangeArrowheads="1"/>
            </p:cNvSpPr>
            <p:nvPr/>
          </p:nvSpPr>
          <p:spPr bwMode="auto">
            <a:xfrm>
              <a:off x="7772400" y="1204912"/>
              <a:ext cx="685800" cy="276999"/>
            </a:xfrm>
            <a:prstGeom prst="rect">
              <a:avLst/>
            </a:prstGeom>
            <a:noFill/>
            <a:ln w="9525">
              <a:noFill/>
              <a:miter lim="800000"/>
              <a:headEnd/>
              <a:tailEnd/>
            </a:ln>
          </p:spPr>
          <p:txBody>
            <a:bodyPr>
              <a:spAutoFit/>
            </a:bodyPr>
            <a:lstStyle/>
            <a:p>
              <a:r>
                <a:rPr lang="en-US" sz="1200"/>
                <a:t>g1p4</a:t>
              </a:r>
            </a:p>
          </p:txBody>
        </p:sp>
        <p:sp>
          <p:nvSpPr>
            <p:cNvPr id="177" name="Rectangle 176"/>
            <p:cNvSpPr/>
            <p:nvPr/>
          </p:nvSpPr>
          <p:spPr>
            <a:xfrm>
              <a:off x="8258175" y="1514475"/>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52" name="TextBox 177"/>
            <p:cNvSpPr txBox="1">
              <a:spLocks noChangeArrowheads="1"/>
            </p:cNvSpPr>
            <p:nvPr/>
          </p:nvSpPr>
          <p:spPr bwMode="auto">
            <a:xfrm>
              <a:off x="7783013" y="1531891"/>
              <a:ext cx="685800" cy="276999"/>
            </a:xfrm>
            <a:prstGeom prst="rect">
              <a:avLst/>
            </a:prstGeom>
            <a:noFill/>
            <a:ln w="9525">
              <a:noFill/>
              <a:miter lim="800000"/>
              <a:headEnd/>
              <a:tailEnd/>
            </a:ln>
          </p:spPr>
          <p:txBody>
            <a:bodyPr>
              <a:spAutoFit/>
            </a:bodyPr>
            <a:lstStyle/>
            <a:p>
              <a:r>
                <a:rPr lang="en-US" sz="1200"/>
                <a:t>g2p3</a:t>
              </a:r>
            </a:p>
          </p:txBody>
        </p:sp>
        <p:sp>
          <p:nvSpPr>
            <p:cNvPr id="179" name="Rectangle 178"/>
            <p:cNvSpPr/>
            <p:nvPr/>
          </p:nvSpPr>
          <p:spPr>
            <a:xfrm>
              <a:off x="8258175" y="1800225"/>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54" name="TextBox 179"/>
            <p:cNvSpPr txBox="1">
              <a:spLocks noChangeArrowheads="1"/>
            </p:cNvSpPr>
            <p:nvPr/>
          </p:nvSpPr>
          <p:spPr bwMode="auto">
            <a:xfrm>
              <a:off x="7798526" y="1826350"/>
              <a:ext cx="685800" cy="276999"/>
            </a:xfrm>
            <a:prstGeom prst="rect">
              <a:avLst/>
            </a:prstGeom>
            <a:noFill/>
            <a:ln w="9525">
              <a:noFill/>
              <a:miter lim="800000"/>
              <a:headEnd/>
              <a:tailEnd/>
            </a:ln>
          </p:spPr>
          <p:txBody>
            <a:bodyPr>
              <a:spAutoFit/>
            </a:bodyPr>
            <a:lstStyle/>
            <a:p>
              <a:r>
                <a:rPr lang="en-US" sz="1200"/>
                <a:t>g1p1</a:t>
              </a:r>
            </a:p>
          </p:txBody>
        </p:sp>
        <p:sp>
          <p:nvSpPr>
            <p:cNvPr id="181" name="Rectangle 180"/>
            <p:cNvSpPr/>
            <p:nvPr/>
          </p:nvSpPr>
          <p:spPr>
            <a:xfrm>
              <a:off x="8258175" y="2105025"/>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56" name="TextBox 181"/>
            <p:cNvSpPr txBox="1">
              <a:spLocks noChangeArrowheads="1"/>
            </p:cNvSpPr>
            <p:nvPr/>
          </p:nvSpPr>
          <p:spPr bwMode="auto">
            <a:xfrm>
              <a:off x="7785463" y="2120265"/>
              <a:ext cx="685800" cy="276999"/>
            </a:xfrm>
            <a:prstGeom prst="rect">
              <a:avLst/>
            </a:prstGeom>
            <a:noFill/>
            <a:ln w="9525">
              <a:noFill/>
              <a:miter lim="800000"/>
              <a:headEnd/>
              <a:tailEnd/>
            </a:ln>
          </p:spPr>
          <p:txBody>
            <a:bodyPr>
              <a:spAutoFit/>
            </a:bodyPr>
            <a:lstStyle/>
            <a:p>
              <a:r>
                <a:rPr lang="en-US" sz="1200"/>
                <a:t>g3p2</a:t>
              </a:r>
            </a:p>
          </p:txBody>
        </p:sp>
        <p:sp>
          <p:nvSpPr>
            <p:cNvPr id="183" name="Rectangle 182"/>
            <p:cNvSpPr/>
            <p:nvPr/>
          </p:nvSpPr>
          <p:spPr>
            <a:xfrm>
              <a:off x="8258175" y="2414587"/>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58" name="TextBox 183"/>
            <p:cNvSpPr txBox="1">
              <a:spLocks noChangeArrowheads="1"/>
            </p:cNvSpPr>
            <p:nvPr/>
          </p:nvSpPr>
          <p:spPr bwMode="auto">
            <a:xfrm>
              <a:off x="7785463" y="2432003"/>
              <a:ext cx="685800" cy="276999"/>
            </a:xfrm>
            <a:prstGeom prst="rect">
              <a:avLst/>
            </a:prstGeom>
            <a:noFill/>
            <a:ln w="9525">
              <a:noFill/>
              <a:miter lim="800000"/>
              <a:headEnd/>
              <a:tailEnd/>
            </a:ln>
          </p:spPr>
          <p:txBody>
            <a:bodyPr>
              <a:spAutoFit/>
            </a:bodyPr>
            <a:lstStyle/>
            <a:p>
              <a:r>
                <a:rPr lang="en-US" sz="1200"/>
                <a:t>g2p2</a:t>
              </a:r>
            </a:p>
          </p:txBody>
        </p:sp>
        <p:sp>
          <p:nvSpPr>
            <p:cNvPr id="185" name="Rectangle 184"/>
            <p:cNvSpPr/>
            <p:nvPr/>
          </p:nvSpPr>
          <p:spPr>
            <a:xfrm>
              <a:off x="8266113" y="2719387"/>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60" name="TextBox 185"/>
            <p:cNvSpPr txBox="1">
              <a:spLocks noChangeArrowheads="1"/>
            </p:cNvSpPr>
            <p:nvPr/>
          </p:nvSpPr>
          <p:spPr bwMode="auto">
            <a:xfrm>
              <a:off x="7805736" y="2719384"/>
              <a:ext cx="685800" cy="276999"/>
            </a:xfrm>
            <a:prstGeom prst="rect">
              <a:avLst/>
            </a:prstGeom>
            <a:noFill/>
            <a:ln w="9525">
              <a:noFill/>
              <a:miter lim="800000"/>
              <a:headEnd/>
              <a:tailEnd/>
            </a:ln>
          </p:spPr>
          <p:txBody>
            <a:bodyPr>
              <a:spAutoFit/>
            </a:bodyPr>
            <a:lstStyle/>
            <a:p>
              <a:r>
                <a:rPr lang="en-US" sz="1200"/>
                <a:t>g1p3</a:t>
              </a:r>
            </a:p>
          </p:txBody>
        </p:sp>
        <p:sp>
          <p:nvSpPr>
            <p:cNvPr id="187" name="Rectangle 186"/>
            <p:cNvSpPr/>
            <p:nvPr/>
          </p:nvSpPr>
          <p:spPr>
            <a:xfrm>
              <a:off x="8258175" y="3033712"/>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Rectangle 188"/>
            <p:cNvSpPr/>
            <p:nvPr/>
          </p:nvSpPr>
          <p:spPr>
            <a:xfrm>
              <a:off x="8258175" y="3343275"/>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Rectangle 189"/>
            <p:cNvSpPr/>
            <p:nvPr/>
          </p:nvSpPr>
          <p:spPr>
            <a:xfrm>
              <a:off x="8258175" y="3648075"/>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64" name="TextBox 190"/>
            <p:cNvSpPr txBox="1">
              <a:spLocks noChangeArrowheads="1"/>
            </p:cNvSpPr>
            <p:nvPr/>
          </p:nvSpPr>
          <p:spPr bwMode="auto">
            <a:xfrm>
              <a:off x="7811589" y="3075079"/>
              <a:ext cx="685800" cy="276999"/>
            </a:xfrm>
            <a:prstGeom prst="rect">
              <a:avLst/>
            </a:prstGeom>
            <a:noFill/>
            <a:ln w="9525">
              <a:noFill/>
              <a:miter lim="800000"/>
              <a:headEnd/>
              <a:tailEnd/>
            </a:ln>
          </p:spPr>
          <p:txBody>
            <a:bodyPr>
              <a:spAutoFit/>
            </a:bodyPr>
            <a:lstStyle/>
            <a:p>
              <a:r>
                <a:rPr lang="en-US" sz="1200"/>
                <a:t>g3p1</a:t>
              </a:r>
            </a:p>
          </p:txBody>
        </p:sp>
        <p:sp>
          <p:nvSpPr>
            <p:cNvPr id="19665" name="TextBox 192"/>
            <p:cNvSpPr txBox="1">
              <a:spLocks noChangeArrowheads="1"/>
            </p:cNvSpPr>
            <p:nvPr/>
          </p:nvSpPr>
          <p:spPr bwMode="auto">
            <a:xfrm>
              <a:off x="7811589" y="3358505"/>
              <a:ext cx="685800" cy="276999"/>
            </a:xfrm>
            <a:prstGeom prst="rect">
              <a:avLst/>
            </a:prstGeom>
            <a:noFill/>
            <a:ln w="9525">
              <a:noFill/>
              <a:miter lim="800000"/>
              <a:headEnd/>
              <a:tailEnd/>
            </a:ln>
          </p:spPr>
          <p:txBody>
            <a:bodyPr>
              <a:spAutoFit/>
            </a:bodyPr>
            <a:lstStyle/>
            <a:p>
              <a:r>
                <a:rPr lang="en-US" sz="1200"/>
                <a:t>g3p3</a:t>
              </a:r>
            </a:p>
          </p:txBody>
        </p:sp>
        <p:sp>
          <p:nvSpPr>
            <p:cNvPr id="19666" name="TextBox 193"/>
            <p:cNvSpPr txBox="1">
              <a:spLocks noChangeArrowheads="1"/>
            </p:cNvSpPr>
            <p:nvPr/>
          </p:nvSpPr>
          <p:spPr bwMode="auto">
            <a:xfrm>
              <a:off x="7785463" y="3663305"/>
              <a:ext cx="685800" cy="276999"/>
            </a:xfrm>
            <a:prstGeom prst="rect">
              <a:avLst/>
            </a:prstGeom>
            <a:noFill/>
            <a:ln w="9525">
              <a:noFill/>
              <a:miter lim="800000"/>
              <a:headEnd/>
              <a:tailEnd/>
            </a:ln>
          </p:spPr>
          <p:txBody>
            <a:bodyPr>
              <a:spAutoFit/>
            </a:bodyPr>
            <a:lstStyle/>
            <a:p>
              <a:r>
                <a:rPr lang="en-US" sz="1200"/>
                <a:t>g3p4</a:t>
              </a:r>
            </a:p>
          </p:txBody>
        </p:sp>
        <p:sp>
          <p:nvSpPr>
            <p:cNvPr id="201" name="Rectangle 200"/>
            <p:cNvSpPr/>
            <p:nvPr/>
          </p:nvSpPr>
          <p:spPr>
            <a:xfrm>
              <a:off x="8262938" y="39481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ectangle 201"/>
            <p:cNvSpPr/>
            <p:nvPr/>
          </p:nvSpPr>
          <p:spPr>
            <a:xfrm>
              <a:off x="8262938" y="42386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Rectangle 202"/>
            <p:cNvSpPr/>
            <p:nvPr/>
          </p:nvSpPr>
          <p:spPr>
            <a:xfrm>
              <a:off x="8262938" y="45434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70" name="TextBox 203"/>
            <p:cNvSpPr txBox="1">
              <a:spLocks noChangeArrowheads="1"/>
            </p:cNvSpPr>
            <p:nvPr/>
          </p:nvSpPr>
          <p:spPr bwMode="auto">
            <a:xfrm>
              <a:off x="7777160" y="3948112"/>
              <a:ext cx="685800" cy="276999"/>
            </a:xfrm>
            <a:prstGeom prst="rect">
              <a:avLst/>
            </a:prstGeom>
            <a:noFill/>
            <a:ln w="9525">
              <a:noFill/>
              <a:miter lim="800000"/>
              <a:headEnd/>
              <a:tailEnd/>
            </a:ln>
          </p:spPr>
          <p:txBody>
            <a:bodyPr>
              <a:spAutoFit/>
            </a:bodyPr>
            <a:lstStyle/>
            <a:p>
              <a:r>
                <a:rPr lang="en-US" sz="1200"/>
                <a:t>g1p2</a:t>
              </a:r>
            </a:p>
          </p:txBody>
        </p:sp>
        <p:sp>
          <p:nvSpPr>
            <p:cNvPr id="19671" name="TextBox 204"/>
            <p:cNvSpPr txBox="1">
              <a:spLocks noChangeArrowheads="1"/>
            </p:cNvSpPr>
            <p:nvPr/>
          </p:nvSpPr>
          <p:spPr bwMode="auto">
            <a:xfrm>
              <a:off x="7816349" y="4282169"/>
              <a:ext cx="685800" cy="276999"/>
            </a:xfrm>
            <a:prstGeom prst="rect">
              <a:avLst/>
            </a:prstGeom>
            <a:noFill/>
            <a:ln w="9525">
              <a:noFill/>
              <a:miter lim="800000"/>
              <a:headEnd/>
              <a:tailEnd/>
            </a:ln>
          </p:spPr>
          <p:txBody>
            <a:bodyPr>
              <a:spAutoFit/>
            </a:bodyPr>
            <a:lstStyle/>
            <a:p>
              <a:r>
                <a:rPr lang="en-US" sz="1200"/>
                <a:t>g2p1</a:t>
              </a:r>
            </a:p>
          </p:txBody>
        </p:sp>
        <p:sp>
          <p:nvSpPr>
            <p:cNvPr id="19672" name="TextBox 205"/>
            <p:cNvSpPr txBox="1">
              <a:spLocks noChangeArrowheads="1"/>
            </p:cNvSpPr>
            <p:nvPr/>
          </p:nvSpPr>
          <p:spPr bwMode="auto">
            <a:xfrm>
              <a:off x="7790223" y="4560843"/>
              <a:ext cx="685800" cy="276999"/>
            </a:xfrm>
            <a:prstGeom prst="rect">
              <a:avLst/>
            </a:prstGeom>
            <a:noFill/>
            <a:ln w="9525">
              <a:noFill/>
              <a:miter lim="800000"/>
              <a:headEnd/>
              <a:tailEnd/>
            </a:ln>
          </p:spPr>
          <p:txBody>
            <a:bodyPr>
              <a:spAutoFit/>
            </a:bodyPr>
            <a:lstStyle/>
            <a:p>
              <a:r>
                <a:rPr lang="en-US" sz="1200"/>
                <a:t>g2p4</a:t>
              </a:r>
            </a:p>
          </p:txBody>
        </p:sp>
      </p:grpSp>
      <p:sp>
        <p:nvSpPr>
          <p:cNvPr id="195" name="Rectangle 194"/>
          <p:cNvSpPr/>
          <p:nvPr/>
        </p:nvSpPr>
        <p:spPr>
          <a:xfrm>
            <a:off x="6491288" y="1173163"/>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Rectangle 195"/>
          <p:cNvSpPr/>
          <p:nvPr/>
        </p:nvSpPr>
        <p:spPr>
          <a:xfrm>
            <a:off x="6491288" y="146843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Rectangle 197"/>
          <p:cNvSpPr/>
          <p:nvPr/>
        </p:nvSpPr>
        <p:spPr>
          <a:xfrm>
            <a:off x="6491288" y="1778000"/>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Rectangle 198"/>
          <p:cNvSpPr/>
          <p:nvPr/>
        </p:nvSpPr>
        <p:spPr>
          <a:xfrm>
            <a:off x="6491288" y="2073275"/>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Rectangle 199"/>
          <p:cNvSpPr/>
          <p:nvPr/>
        </p:nvSpPr>
        <p:spPr>
          <a:xfrm>
            <a:off x="6491288" y="2373313"/>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ectangle 207"/>
          <p:cNvSpPr/>
          <p:nvPr/>
        </p:nvSpPr>
        <p:spPr>
          <a:xfrm>
            <a:off x="6491288" y="2668588"/>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ectangle 208"/>
          <p:cNvSpPr/>
          <p:nvPr/>
        </p:nvSpPr>
        <p:spPr>
          <a:xfrm>
            <a:off x="6491288" y="3263900"/>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ectangle 213"/>
          <p:cNvSpPr/>
          <p:nvPr/>
        </p:nvSpPr>
        <p:spPr>
          <a:xfrm>
            <a:off x="6491288" y="297815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Rectangle 214"/>
          <p:cNvSpPr/>
          <p:nvPr/>
        </p:nvSpPr>
        <p:spPr>
          <a:xfrm>
            <a:off x="6491288" y="3578225"/>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Rectangle 215"/>
          <p:cNvSpPr/>
          <p:nvPr/>
        </p:nvSpPr>
        <p:spPr>
          <a:xfrm>
            <a:off x="6491288" y="3873500"/>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Rectangle 216"/>
          <p:cNvSpPr/>
          <p:nvPr/>
        </p:nvSpPr>
        <p:spPr>
          <a:xfrm>
            <a:off x="6491288" y="41735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Rectangle 227"/>
          <p:cNvSpPr/>
          <p:nvPr/>
        </p:nvSpPr>
        <p:spPr>
          <a:xfrm>
            <a:off x="6491288" y="44688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Rectangle 239"/>
          <p:cNvSpPr/>
          <p:nvPr/>
        </p:nvSpPr>
        <p:spPr>
          <a:xfrm>
            <a:off x="4038600" y="1185863"/>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Rectangle 240"/>
          <p:cNvSpPr/>
          <p:nvPr/>
        </p:nvSpPr>
        <p:spPr>
          <a:xfrm>
            <a:off x="4038600" y="148113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Rectangle 242"/>
          <p:cNvSpPr/>
          <p:nvPr/>
        </p:nvSpPr>
        <p:spPr>
          <a:xfrm>
            <a:off x="4038600" y="1790700"/>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Rectangle 243"/>
          <p:cNvSpPr/>
          <p:nvPr/>
        </p:nvSpPr>
        <p:spPr>
          <a:xfrm>
            <a:off x="4038600" y="2085975"/>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Rectangle 244"/>
          <p:cNvSpPr/>
          <p:nvPr/>
        </p:nvSpPr>
        <p:spPr>
          <a:xfrm>
            <a:off x="4038600" y="2386013"/>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Rectangle 245"/>
          <p:cNvSpPr/>
          <p:nvPr/>
        </p:nvSpPr>
        <p:spPr>
          <a:xfrm>
            <a:off x="4038600" y="2681288"/>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Rectangle 246"/>
          <p:cNvSpPr/>
          <p:nvPr/>
        </p:nvSpPr>
        <p:spPr>
          <a:xfrm>
            <a:off x="4038600" y="3276600"/>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Rectangle 247"/>
          <p:cNvSpPr/>
          <p:nvPr/>
        </p:nvSpPr>
        <p:spPr>
          <a:xfrm>
            <a:off x="4038600" y="299085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Rectangle 248"/>
          <p:cNvSpPr/>
          <p:nvPr/>
        </p:nvSpPr>
        <p:spPr>
          <a:xfrm>
            <a:off x="4038600" y="3590925"/>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Rectangle 249"/>
          <p:cNvSpPr/>
          <p:nvPr/>
        </p:nvSpPr>
        <p:spPr>
          <a:xfrm>
            <a:off x="4038600" y="3886200"/>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Rectangle 250"/>
          <p:cNvSpPr/>
          <p:nvPr/>
        </p:nvSpPr>
        <p:spPr>
          <a:xfrm>
            <a:off x="4038600" y="418623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Rectangle 251"/>
          <p:cNvSpPr/>
          <p:nvPr/>
        </p:nvSpPr>
        <p:spPr>
          <a:xfrm>
            <a:off x="4038600" y="448151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Rectangle 254"/>
          <p:cNvSpPr/>
          <p:nvPr/>
        </p:nvSpPr>
        <p:spPr>
          <a:xfrm>
            <a:off x="2124075" y="1174750"/>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Rectangle 255"/>
          <p:cNvSpPr/>
          <p:nvPr/>
        </p:nvSpPr>
        <p:spPr>
          <a:xfrm>
            <a:off x="2124075" y="1470025"/>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Rectangle 257"/>
          <p:cNvSpPr/>
          <p:nvPr/>
        </p:nvSpPr>
        <p:spPr>
          <a:xfrm>
            <a:off x="2124075" y="1779588"/>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Rectangle 258"/>
          <p:cNvSpPr/>
          <p:nvPr/>
        </p:nvSpPr>
        <p:spPr>
          <a:xfrm>
            <a:off x="2124075" y="2074863"/>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Rectangle 259"/>
          <p:cNvSpPr/>
          <p:nvPr/>
        </p:nvSpPr>
        <p:spPr>
          <a:xfrm>
            <a:off x="2124075" y="23749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Rectangle 260"/>
          <p:cNvSpPr/>
          <p:nvPr/>
        </p:nvSpPr>
        <p:spPr>
          <a:xfrm>
            <a:off x="2124075" y="2670175"/>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Rectangle 261"/>
          <p:cNvSpPr/>
          <p:nvPr/>
        </p:nvSpPr>
        <p:spPr>
          <a:xfrm>
            <a:off x="2124075" y="3265488"/>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Rectangle 262"/>
          <p:cNvSpPr/>
          <p:nvPr/>
        </p:nvSpPr>
        <p:spPr>
          <a:xfrm>
            <a:off x="2124075" y="2979738"/>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Rectangle 263"/>
          <p:cNvSpPr/>
          <p:nvPr/>
        </p:nvSpPr>
        <p:spPr>
          <a:xfrm>
            <a:off x="2124075" y="3579813"/>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Rectangle 264"/>
          <p:cNvSpPr/>
          <p:nvPr/>
        </p:nvSpPr>
        <p:spPr>
          <a:xfrm>
            <a:off x="2124075" y="3875088"/>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Rectangle 265"/>
          <p:cNvSpPr/>
          <p:nvPr/>
        </p:nvSpPr>
        <p:spPr>
          <a:xfrm>
            <a:off x="2124075" y="41751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Rectangle 266"/>
          <p:cNvSpPr/>
          <p:nvPr/>
        </p:nvSpPr>
        <p:spPr>
          <a:xfrm>
            <a:off x="2124075" y="447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68"/>
          <p:cNvGrpSpPr>
            <a:grpSpLocks/>
          </p:cNvGrpSpPr>
          <p:nvPr/>
        </p:nvGrpSpPr>
        <p:grpSpPr bwMode="auto">
          <a:xfrm>
            <a:off x="3155950" y="1096963"/>
            <a:ext cx="1371600" cy="5257800"/>
            <a:chOff x="7543800" y="914400"/>
            <a:chExt cx="1371600" cy="5257800"/>
          </a:xfrm>
        </p:grpSpPr>
        <p:sp>
          <p:nvSpPr>
            <p:cNvPr id="268" name="Rectangle 267"/>
            <p:cNvSpPr/>
            <p:nvPr/>
          </p:nvSpPr>
          <p:spPr>
            <a:xfrm>
              <a:off x="7543800" y="914400"/>
              <a:ext cx="13716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256"/>
            <p:cNvGrpSpPr>
              <a:grpSpLocks/>
            </p:cNvGrpSpPr>
            <p:nvPr/>
          </p:nvGrpSpPr>
          <p:grpSpPr bwMode="auto">
            <a:xfrm>
              <a:off x="7620000" y="990600"/>
              <a:ext cx="319548" cy="4481052"/>
              <a:chOff x="3200400" y="1143000"/>
              <a:chExt cx="319548" cy="4481052"/>
            </a:xfrm>
          </p:grpSpPr>
          <p:sp>
            <p:nvSpPr>
              <p:cNvPr id="226" name="Rectangle 225"/>
              <p:cNvSpPr/>
              <p:nvPr/>
            </p:nvSpPr>
            <p:spPr>
              <a:xfrm>
                <a:off x="3200400" y="2790825"/>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Rectangle 226"/>
              <p:cNvSpPr/>
              <p:nvPr/>
            </p:nvSpPr>
            <p:spPr>
              <a:xfrm>
                <a:off x="3200400" y="3411537"/>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Rectangle 229"/>
              <p:cNvSpPr/>
              <p:nvPr/>
            </p:nvSpPr>
            <p:spPr>
              <a:xfrm>
                <a:off x="3200400" y="5319712"/>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Rectangle 230"/>
              <p:cNvSpPr/>
              <p:nvPr/>
            </p:nvSpPr>
            <p:spPr>
              <a:xfrm>
                <a:off x="3200400" y="3109912"/>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Rectangle 231"/>
              <p:cNvSpPr/>
              <p:nvPr/>
            </p:nvSpPr>
            <p:spPr>
              <a:xfrm>
                <a:off x="3200400" y="1143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Rectangle 232"/>
              <p:cNvSpPr/>
              <p:nvPr/>
            </p:nvSpPr>
            <p:spPr>
              <a:xfrm>
                <a:off x="3214688" y="4391025"/>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Rectangle 233"/>
              <p:cNvSpPr/>
              <p:nvPr/>
            </p:nvSpPr>
            <p:spPr>
              <a:xfrm>
                <a:off x="3200400" y="5014912"/>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Rectangle 234"/>
              <p:cNvSpPr/>
              <p:nvPr/>
            </p:nvSpPr>
            <p:spPr>
              <a:xfrm>
                <a:off x="3200400" y="3736975"/>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Rectangle 235"/>
              <p:cNvSpPr/>
              <p:nvPr/>
            </p:nvSpPr>
            <p:spPr>
              <a:xfrm>
                <a:off x="3200400" y="1706562"/>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Rectangle 238"/>
              <p:cNvSpPr/>
              <p:nvPr/>
            </p:nvSpPr>
            <p:spPr>
              <a:xfrm>
                <a:off x="3200400" y="1450975"/>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Rectangle 241"/>
              <p:cNvSpPr/>
              <p:nvPr/>
            </p:nvSpPr>
            <p:spPr>
              <a:xfrm>
                <a:off x="3200400" y="199866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Rectangle 253"/>
              <p:cNvSpPr/>
              <p:nvPr/>
            </p:nvSpPr>
            <p:spPr>
              <a:xfrm>
                <a:off x="3214688" y="469582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 name="Group 283"/>
          <p:cNvGrpSpPr>
            <a:grpSpLocks/>
          </p:cNvGrpSpPr>
          <p:nvPr/>
        </p:nvGrpSpPr>
        <p:grpSpPr bwMode="auto">
          <a:xfrm>
            <a:off x="5287963" y="1069975"/>
            <a:ext cx="1752600" cy="5562600"/>
            <a:chOff x="7239000" y="1066800"/>
            <a:chExt cx="1752600" cy="5562600"/>
          </a:xfrm>
        </p:grpSpPr>
        <p:sp>
          <p:nvSpPr>
            <p:cNvPr id="283" name="Rectangle 282"/>
            <p:cNvSpPr/>
            <p:nvPr/>
          </p:nvSpPr>
          <p:spPr>
            <a:xfrm>
              <a:off x="7239000" y="1066800"/>
              <a:ext cx="1752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81"/>
            <p:cNvGrpSpPr>
              <a:grpSpLocks/>
            </p:cNvGrpSpPr>
            <p:nvPr/>
          </p:nvGrpSpPr>
          <p:grpSpPr bwMode="auto">
            <a:xfrm>
              <a:off x="7315200" y="1143000"/>
              <a:ext cx="304800" cy="4495800"/>
              <a:chOff x="5410200" y="1143000"/>
              <a:chExt cx="304800" cy="4495800"/>
            </a:xfrm>
          </p:grpSpPr>
          <p:sp>
            <p:nvSpPr>
              <p:cNvPr id="270" name="Rectangle 269"/>
              <p:cNvSpPr/>
              <p:nvPr/>
            </p:nvSpPr>
            <p:spPr>
              <a:xfrm>
                <a:off x="5410200" y="2057400"/>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Rectangle 270"/>
              <p:cNvSpPr/>
              <p:nvPr/>
            </p:nvSpPr>
            <p:spPr>
              <a:xfrm>
                <a:off x="5410200" y="3429000"/>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Rectangle 271"/>
              <p:cNvSpPr/>
              <p:nvPr/>
            </p:nvSpPr>
            <p:spPr>
              <a:xfrm>
                <a:off x="5410200" y="1143000"/>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Rectangle 272"/>
              <p:cNvSpPr/>
              <p:nvPr/>
            </p:nvSpPr>
            <p:spPr>
              <a:xfrm>
                <a:off x="5410200" y="4737100"/>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Rectangle 273"/>
              <p:cNvSpPr/>
              <p:nvPr/>
            </p:nvSpPr>
            <p:spPr>
              <a:xfrm>
                <a:off x="5410200" y="31242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Rectangle 274"/>
              <p:cNvSpPr/>
              <p:nvPr/>
            </p:nvSpPr>
            <p:spPr>
              <a:xfrm>
                <a:off x="5410200" y="1766888"/>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Rectangle 275"/>
              <p:cNvSpPr/>
              <p:nvPr/>
            </p:nvSpPr>
            <p:spPr>
              <a:xfrm>
                <a:off x="5410200" y="443230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Rectangle 276"/>
              <p:cNvSpPr/>
              <p:nvPr/>
            </p:nvSpPr>
            <p:spPr>
              <a:xfrm>
                <a:off x="5410200" y="5029200"/>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Rectangle 277"/>
              <p:cNvSpPr/>
              <p:nvPr/>
            </p:nvSpPr>
            <p:spPr>
              <a:xfrm>
                <a:off x="5410200" y="533400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Rectangle 278"/>
              <p:cNvSpPr/>
              <p:nvPr/>
            </p:nvSpPr>
            <p:spPr>
              <a:xfrm>
                <a:off x="5410200" y="1465263"/>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Rectangle 279"/>
              <p:cNvSpPr/>
              <p:nvPr/>
            </p:nvSpPr>
            <p:spPr>
              <a:xfrm>
                <a:off x="5410200" y="2819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Rectangle 280"/>
              <p:cNvSpPr/>
              <p:nvPr/>
            </p:nvSpPr>
            <p:spPr>
              <a:xfrm>
                <a:off x="5410200" y="3733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85" name="Rectangle 284"/>
          <p:cNvSpPr/>
          <p:nvPr/>
        </p:nvSpPr>
        <p:spPr>
          <a:xfrm>
            <a:off x="1524000" y="1143000"/>
            <a:ext cx="12192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289"/>
          <p:cNvGrpSpPr>
            <a:grpSpLocks/>
          </p:cNvGrpSpPr>
          <p:nvPr/>
        </p:nvGrpSpPr>
        <p:grpSpPr bwMode="auto">
          <a:xfrm>
            <a:off x="762000" y="1143000"/>
            <a:ext cx="1905000" cy="1447800"/>
            <a:chOff x="7391400" y="2133600"/>
            <a:chExt cx="1600200" cy="1447800"/>
          </a:xfrm>
        </p:grpSpPr>
        <p:sp>
          <p:nvSpPr>
            <p:cNvPr id="288" name="Rectangle 287"/>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9" name="TextBox 286"/>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216</a:t>
              </a:r>
            </a:p>
          </p:txBody>
        </p:sp>
      </p:grpSp>
      <p:grpSp>
        <p:nvGrpSpPr>
          <p:cNvPr id="8" name="Group 290"/>
          <p:cNvGrpSpPr>
            <a:grpSpLocks/>
          </p:cNvGrpSpPr>
          <p:nvPr/>
        </p:nvGrpSpPr>
        <p:grpSpPr bwMode="auto">
          <a:xfrm>
            <a:off x="2667000" y="1143000"/>
            <a:ext cx="1600200" cy="1447800"/>
            <a:chOff x="7391400" y="2133600"/>
            <a:chExt cx="1600200" cy="1447800"/>
          </a:xfrm>
        </p:grpSpPr>
        <p:sp>
          <p:nvSpPr>
            <p:cNvPr id="292" name="Rectangle 291"/>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7" name="TextBox 292"/>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50</a:t>
              </a:r>
            </a:p>
          </p:txBody>
        </p:sp>
      </p:grpSp>
      <p:grpSp>
        <p:nvGrpSpPr>
          <p:cNvPr id="9" name="Group 293"/>
          <p:cNvGrpSpPr>
            <a:grpSpLocks/>
          </p:cNvGrpSpPr>
          <p:nvPr/>
        </p:nvGrpSpPr>
        <p:grpSpPr bwMode="auto">
          <a:xfrm>
            <a:off x="4918075" y="1096963"/>
            <a:ext cx="1600200" cy="1447800"/>
            <a:chOff x="7391400" y="2133600"/>
            <a:chExt cx="1600200" cy="1447800"/>
          </a:xfrm>
        </p:grpSpPr>
        <p:sp>
          <p:nvSpPr>
            <p:cNvPr id="295" name="Rectangle 294"/>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5" name="TextBox 295"/>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150</a:t>
              </a:r>
            </a:p>
          </p:txBody>
        </p:sp>
      </p:grpSp>
      <p:grpSp>
        <p:nvGrpSpPr>
          <p:cNvPr id="10" name="Group 296"/>
          <p:cNvGrpSpPr>
            <a:grpSpLocks/>
          </p:cNvGrpSpPr>
          <p:nvPr/>
        </p:nvGrpSpPr>
        <p:grpSpPr bwMode="auto">
          <a:xfrm>
            <a:off x="762000" y="2743200"/>
            <a:ext cx="1905000" cy="1447800"/>
            <a:chOff x="7391400" y="2133600"/>
            <a:chExt cx="1600200" cy="1447800"/>
          </a:xfrm>
        </p:grpSpPr>
        <p:sp>
          <p:nvSpPr>
            <p:cNvPr id="298" name="Rectangle 297"/>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3" name="TextBox 298"/>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150</a:t>
              </a:r>
            </a:p>
          </p:txBody>
        </p:sp>
      </p:grpSp>
      <p:grpSp>
        <p:nvGrpSpPr>
          <p:cNvPr id="11" name="Group 299"/>
          <p:cNvGrpSpPr>
            <a:grpSpLocks/>
          </p:cNvGrpSpPr>
          <p:nvPr/>
        </p:nvGrpSpPr>
        <p:grpSpPr bwMode="auto">
          <a:xfrm>
            <a:off x="2667000" y="2760663"/>
            <a:ext cx="1600200" cy="1447800"/>
            <a:chOff x="7391400" y="2133600"/>
            <a:chExt cx="1600200" cy="1447800"/>
          </a:xfrm>
        </p:grpSpPr>
        <p:sp>
          <p:nvSpPr>
            <p:cNvPr id="301" name="Rectangle 300"/>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1" name="TextBox 301"/>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300</a:t>
              </a:r>
            </a:p>
          </p:txBody>
        </p:sp>
      </p:grpSp>
      <p:grpSp>
        <p:nvGrpSpPr>
          <p:cNvPr id="12" name="Group 302"/>
          <p:cNvGrpSpPr>
            <a:grpSpLocks/>
          </p:cNvGrpSpPr>
          <p:nvPr/>
        </p:nvGrpSpPr>
        <p:grpSpPr bwMode="auto">
          <a:xfrm>
            <a:off x="4876800" y="2697163"/>
            <a:ext cx="1600200" cy="1447800"/>
            <a:chOff x="7391400" y="2133600"/>
            <a:chExt cx="1600200" cy="1447800"/>
          </a:xfrm>
        </p:grpSpPr>
        <p:sp>
          <p:nvSpPr>
            <p:cNvPr id="304" name="Rectangle 303"/>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9" name="TextBox 304"/>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120</a:t>
              </a:r>
            </a:p>
          </p:txBody>
        </p:sp>
      </p:grpSp>
      <p:grpSp>
        <p:nvGrpSpPr>
          <p:cNvPr id="13" name="Group 305"/>
          <p:cNvGrpSpPr>
            <a:grpSpLocks/>
          </p:cNvGrpSpPr>
          <p:nvPr/>
        </p:nvGrpSpPr>
        <p:grpSpPr bwMode="auto">
          <a:xfrm>
            <a:off x="762000" y="4267200"/>
            <a:ext cx="1828800" cy="1447800"/>
            <a:chOff x="7391400" y="2133600"/>
            <a:chExt cx="1600200" cy="1447800"/>
          </a:xfrm>
        </p:grpSpPr>
        <p:sp>
          <p:nvSpPr>
            <p:cNvPr id="307" name="Rectangle 306"/>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7" name="TextBox 307"/>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95</a:t>
              </a:r>
            </a:p>
          </p:txBody>
        </p:sp>
      </p:grpSp>
      <p:grpSp>
        <p:nvGrpSpPr>
          <p:cNvPr id="14" name="Group 308"/>
          <p:cNvGrpSpPr>
            <a:grpSpLocks/>
          </p:cNvGrpSpPr>
          <p:nvPr/>
        </p:nvGrpSpPr>
        <p:grpSpPr bwMode="auto">
          <a:xfrm>
            <a:off x="2743200" y="4343400"/>
            <a:ext cx="1600200" cy="1447800"/>
            <a:chOff x="7391400" y="2133600"/>
            <a:chExt cx="1600200" cy="1447800"/>
          </a:xfrm>
        </p:grpSpPr>
        <p:sp>
          <p:nvSpPr>
            <p:cNvPr id="310" name="Rectangle 309"/>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5" name="TextBox 310"/>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112</a:t>
              </a:r>
            </a:p>
          </p:txBody>
        </p:sp>
      </p:grpSp>
      <p:grpSp>
        <p:nvGrpSpPr>
          <p:cNvPr id="15" name="Group 311"/>
          <p:cNvGrpSpPr>
            <a:grpSpLocks/>
          </p:cNvGrpSpPr>
          <p:nvPr/>
        </p:nvGrpSpPr>
        <p:grpSpPr bwMode="auto">
          <a:xfrm>
            <a:off x="4876800" y="4343400"/>
            <a:ext cx="1600200" cy="1447800"/>
            <a:chOff x="7391400" y="2133600"/>
            <a:chExt cx="1600200" cy="1447800"/>
          </a:xfrm>
        </p:grpSpPr>
        <p:sp>
          <p:nvSpPr>
            <p:cNvPr id="313" name="Rectangle 312"/>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3" name="TextBox 313"/>
            <p:cNvSpPr txBox="1">
              <a:spLocks noChangeArrowheads="1"/>
            </p:cNvSpPr>
            <p:nvPr/>
          </p:nvSpPr>
          <p:spPr bwMode="auto">
            <a:xfrm>
              <a:off x="7895304" y="2652252"/>
              <a:ext cx="685800" cy="369332"/>
            </a:xfrm>
            <a:prstGeom prst="rect">
              <a:avLst/>
            </a:prstGeom>
            <a:noFill/>
            <a:ln w="9525">
              <a:noFill/>
              <a:miter lim="800000"/>
              <a:headEnd/>
              <a:tailEnd/>
            </a:ln>
          </p:spPr>
          <p:txBody>
            <a:bodyPr>
              <a:spAutoFit/>
            </a:bodyPr>
            <a:lstStyle/>
            <a:p>
              <a:r>
                <a:rPr lang="en-US"/>
                <a:t>110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3.33333E-6 C -0.01232 0.0007 -0.02465 0.0007 -0.03698 0.00232 C -0.03802 0.00255 -0.05555 0.01042 -0.05642 0.01088 C -0.05798 0.01158 -0.06128 0.01296 -0.06128 0.01296 C -0.06285 0.01435 -0.06423 0.01621 -0.06597 0.01736 C -0.06753 0.01829 -0.06944 0.01806 -0.07083 0.01945 C -0.08142 0.03056 -0.06684 0.02269 -0.07899 0.02801 C -0.08194 0.03403 -0.08993 0.0463 -0.09184 0.05394 C -0.09323 0.05949 -0.09323 0.06227 -0.0967 0.06667 C -0.09809 0.06852 -0.1 0.06968 -0.10156 0.07107 C -0.10521 0.08588 -0.10226 0.08102 -0.10798 0.0882 " pathEditMode="relative" ptsTypes="ffffffffffA">
                                      <p:cBhvr>
                                        <p:cTn id="6" dur="2000" fill="hold"/>
                                        <p:tgtEl>
                                          <p:spTgt spid="2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4.07407E-6 C -0.01285 0.00209 -0.02379 0.00487 -0.03681 0.00649 C -0.04254 0.00949 -0.04844 0.00996 -0.05417 0.01297 C -0.06111 0.02014 -0.06476 0.02385 -0.06927 0.03449 C -0.07153 0.04514 -0.07379 0.05602 -0.07604 0.06667 C -0.07639 0.15116 -0.07552 0.23588 -0.07726 0.32037 C -0.07726 0.32269 -0.08004 0.32176 -0.08143 0.32269 C -0.09202 0.33102 -0.07813 0.32315 -0.0908 0.32917 C -0.09358 0.33056 -0.09896 0.33334 -0.09896 0.33357 " pathEditMode="relative" rAng="0" ptsTypes="ffffffffA">
                                      <p:cBhvr>
                                        <p:cTn id="10" dur="2000" fill="hold"/>
                                        <p:tgtEl>
                                          <p:spTgt spid="256"/>
                                        </p:tgtEl>
                                        <p:attrNameLst>
                                          <p:attrName>ppt_x</p:attrName>
                                          <p:attrName>ppt_y</p:attrName>
                                        </p:attrNameLst>
                                      </p:cBhvr>
                                      <p:rCtr x="-49" y="16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2.96296E-6 C -0.03177 -0.00069 -0.06337 -0.00069 -0.09514 -0.00208 C -0.10052 -0.00231 -0.10642 -0.01713 -0.10642 -0.01713 C -0.10937 -0.02893 -0.10798 -0.02129 -0.10798 -0.04074 " pathEditMode="relative" ptsTypes="fffA">
                                      <p:cBhvr>
                                        <p:cTn id="14" dur="2000" fill="hold"/>
                                        <p:tgtEl>
                                          <p:spTgt spid="25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77778E-7 -4.81481E-6 C -0.00868 0.0007 -0.01736 0.00047 -0.02587 0.00209 C -0.02934 0.00278 -0.03559 0.00648 -0.03559 0.00648 C -0.04288 0.01621 -0.03889 0.01181 -0.05 0.02153 C -0.05156 0.02292 -0.05486 0.0257 -0.05486 0.0257 C -0.0559 0.02778 -0.05677 0.03033 -0.05816 0.03218 C -0.05955 0.03403 -0.06198 0.03426 -0.06302 0.03658 C -0.06406 0.03889 -0.06702 0.05394 -0.06788 0.05811 C -0.0684 0.07662 -0.06823 0.09537 -0.06945 0.11389 C -0.06962 0.11713 -0.07309 0.12848 -0.07431 0.13334 C -0.07535 0.13773 -0.07743 0.1463 -0.07743 0.1463 C -0.08004 0.19213 -0.07743 0.23889 -0.08559 0.2838 C -0.08611 0.29607 -0.08629 0.30811 -0.08715 0.32037 C -0.08733 0.32408 -0.09011 0.33519 -0.09045 0.33542 C -0.09497 0.33727 -0.1 0.33542 -0.10486 0.33542 " pathEditMode="relative" ptsTypes="ffffffffffffffA">
                                      <p:cBhvr>
                                        <p:cTn id="18" dur="2000" fill="hold"/>
                                        <p:tgtEl>
                                          <p:spTgt spid="25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05556E-6 2.96296E-6 C -0.00069 0.00023 -0.01302 0.00138 -0.01597 0.00416 C -0.01788 0.00578 -0.0191 0.00879 -0.02083 0.01064 C -0.02691 0.01689 -0.03385 0.02222 -0.04028 0.02777 C -0.04514 0.03194 -0.05 0.03634 -0.05469 0.04074 C -0.05625 0.04213 -0.05955 0.04513 -0.05955 0.04513 C -0.06771 0.06134 -0.07135 0.07754 -0.07413 0.09675 C -0.07535 0.15463 -0.07864 0.20601 -0.08542 0.26226 C -0.08628 0.26967 -0.08819 0.2905 -0.08871 0.29675 C -0.08993 0.3125 -0.09184 0.34398 -0.09184 0.34398 C -0.0934 0.34328 -0.0967 0.34189 -0.0967 0.34189 " pathEditMode="relative" ptsTypes="ffffffffffA">
                                      <p:cBhvr>
                                        <p:cTn id="22" dur="2000" fill="hold"/>
                                        <p:tgtEl>
                                          <p:spTgt spid="26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8.33333E-7 7.77778E-6 C -0.02691 -0.00092 -0.06077 0.00417 -0.08559 -0.01712 C -0.08768 -0.02152 -0.08993 -0.02569 -0.09202 -0.03009 C -0.09306 -0.03217 -0.09514 -0.03657 -0.09514 -0.03657 C -0.09584 -0.07013 -0.09462 -0.11203 -0.09844 -0.14837 C -0.09983 -0.16087 -0.10347 -0.17291 -0.10643 -0.18495 C -0.10834 -0.19305 -0.10643 -0.20208 -0.10643 -0.21064 " pathEditMode="relative" ptsTypes="ffffffA">
                                      <p:cBhvr>
                                        <p:cTn id="26" dur="2000" fill="hold"/>
                                        <p:tgtEl>
                                          <p:spTgt spid="26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66667E-6 1.11111E-6 C -0.03073 0.0007 -0.06806 -0.02153 -0.09201 0.00417 C -0.10295 0.01574 -0.08733 0.00695 -0.1 0.01296 C -0.10399 0.0206 -0.10243 0.0169 -0.10486 0.02361 " pathEditMode="relative" ptsTypes="fffA">
                                      <p:cBhvr>
                                        <p:cTn id="30" dur="2000" fill="hold"/>
                                        <p:tgtEl>
                                          <p:spTgt spid="26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16667E-6 -2.96296E-6 C -0.0243 0.0007 -0.0651 -0.01389 -0.09028 0.0088 C -0.09548 0.01852 -0.09635 0.0301 -0.10798 0.0301 " pathEditMode="relative" ptsTypes="ffA">
                                      <p:cBhvr>
                                        <p:cTn id="34" dur="2000" fill="hold"/>
                                        <p:tgtEl>
                                          <p:spTgt spid="262"/>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0052 -0.00023 C -0.01684 0.0007 -0.04236 -0.00139 -0.06024 0.00625 C -0.06406 0.0213 -0.0625 0.01482 -0.06511 0.0257 C -0.06702 0.07037 -0.06493 0.05023 -0.06997 0.08588 C -0.07205 0.10139 -0.07761 0.11551 -0.07969 0.13102 C -0.08021 0.15047 -0.07934 0.16991 -0.08125 0.18912 C -0.0816 0.19167 -0.08472 0.19167 -0.08611 0.19352 C -0.0875 0.19537 -0.08785 0.19815 -0.08924 0.19977 C -0.10191 0.21459 -0.0967 0.20232 -0.10052 0.21273 " pathEditMode="relative" ptsTypes="ffffffffA">
                                      <p:cBhvr>
                                        <p:cTn id="38" dur="2000" fill="hold"/>
                                        <p:tgtEl>
                                          <p:spTgt spid="264"/>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66667E-6 8.67362E-19 C -0.01719 -0.0007 -0.03455 0.00092 -0.05156 -0.00208 C -0.05833 -0.00324 -0.07413 -0.02408 -0.08073 -0.03009 C -0.08385 -0.03658 -0.08698 -0.04306 -0.09028 -0.04954 C -0.09132 -0.05162 -0.09358 -0.05579 -0.09358 -0.05579 C -0.09462 -0.06019 -0.09566 -0.06435 -0.0967 -0.06875 C -0.09722 -0.07083 -0.09844 -0.07523 -0.09844 -0.07523 C -0.10035 -0.09676 -0.10139 -0.1081 -0.10486 -0.12685 C -0.10538 -0.1706 -0.10538 -0.21435 -0.10642 -0.2581 C -0.1066 -0.26528 -0.11024 -0.26458 -0.10642 -0.26458 " pathEditMode="relative" ptsTypes="fffffffffA">
                                      <p:cBhvr>
                                        <p:cTn id="42" dur="2000" fill="hold"/>
                                        <p:tgtEl>
                                          <p:spTgt spid="265"/>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3.05556E-6 2.59259E-6 C -0.01875 -0.0007 -0.03767 -0.0007 -0.05642 -0.00209 C -0.05746 -0.00209 -0.06493 -0.00602 -0.06597 -0.00649 C -0.06927 -0.00787 -0.07569 -0.01065 -0.07569 -0.01065 C -0.08212 -0.01644 -0.08107 -0.01945 -0.08542 -0.02778 C -0.08715 -0.03496 -0.0901 -0.04005 -0.09184 -0.04723 C -0.09253 -0.08172 -0.08889 -0.13056 -0.10469 -0.16343 C -0.10521 -0.1676 -0.10555 -0.17199 -0.10642 -0.17616 C -0.10729 -0.18056 -0.10955 -0.18912 -0.10955 -0.18912 C -0.10798 -0.18982 -0.10469 -0.19121 -0.10469 -0.19121 " pathEditMode="relative" ptsTypes="fffffffffA">
                                      <p:cBhvr>
                                        <p:cTn id="46" dur="2000" fill="hold"/>
                                        <p:tgtEl>
                                          <p:spTgt spid="266"/>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1.66667E-6 2.59259E-6 C -0.02413 0.00185 -0.0408 0.00556 -0.06285 0.01505 C -0.06441 0.01713 -0.06597 0.01968 -0.06771 0.02153 C -0.06927 0.02315 -0.07118 0.02431 -0.07257 0.02593 C -0.07778 0.03195 -0.08142 0.04005 -0.08715 0.04514 C -0.09028 0.04792 -0.09358 0.05093 -0.0967 0.05371 C -0.09826 0.05509 -0.10156 0.0581 -0.10156 0.0581 C -0.1066 0.07708 -0.10469 0.12685 -0.10799 0.12685 " pathEditMode="relative" ptsTypes="fffffffA">
                                      <p:cBhvr>
                                        <p:cTn id="50" dur="2000" fill="hold"/>
                                        <p:tgtEl>
                                          <p:spTgt spid="267"/>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638" y="384175"/>
            <a:ext cx="8361362" cy="6291263"/>
            <a:chOff x="173" y="242"/>
            <a:chExt cx="5267" cy="3963"/>
          </a:xfrm>
        </p:grpSpPr>
        <p:pic>
          <p:nvPicPr>
            <p:cNvPr id="20483" name="Picture 3"/>
            <p:cNvPicPr>
              <a:picLocks noChangeAspect="1" noChangeArrowheads="1"/>
            </p:cNvPicPr>
            <p:nvPr/>
          </p:nvPicPr>
          <p:blipFill>
            <a:blip r:embed="rId3" cstate="print"/>
            <a:srcRect r="53557" b="32674"/>
            <a:stretch>
              <a:fillRect/>
            </a:stretch>
          </p:blipFill>
          <p:spPr bwMode="auto">
            <a:xfrm>
              <a:off x="256" y="3132"/>
              <a:ext cx="1489" cy="1026"/>
            </a:xfrm>
            <a:prstGeom prst="rect">
              <a:avLst/>
            </a:prstGeom>
            <a:noFill/>
            <a:ln w="9525">
              <a:noFill/>
              <a:miter lim="800000"/>
              <a:headEnd/>
              <a:tailEnd/>
            </a:ln>
          </p:spPr>
        </p:pic>
        <p:pic>
          <p:nvPicPr>
            <p:cNvPr id="20484" name="Picture 4" descr="Figure1"/>
            <p:cNvPicPr>
              <a:picLocks noChangeAspect="1" noChangeArrowheads="1"/>
            </p:cNvPicPr>
            <p:nvPr/>
          </p:nvPicPr>
          <p:blipFill>
            <a:blip r:embed="rId4" cstate="print"/>
            <a:srcRect/>
            <a:stretch>
              <a:fillRect/>
            </a:stretch>
          </p:blipFill>
          <p:spPr bwMode="auto">
            <a:xfrm>
              <a:off x="1920" y="3096"/>
              <a:ext cx="1536" cy="1109"/>
            </a:xfrm>
            <a:prstGeom prst="rect">
              <a:avLst/>
            </a:prstGeom>
            <a:noFill/>
            <a:ln w="9525">
              <a:noFill/>
              <a:miter lim="800000"/>
              <a:headEnd/>
              <a:tailEnd/>
            </a:ln>
          </p:spPr>
        </p:pic>
        <p:grpSp>
          <p:nvGrpSpPr>
            <p:cNvPr id="3" name="Group 5"/>
            <p:cNvGrpSpPr>
              <a:grpSpLocks/>
            </p:cNvGrpSpPr>
            <p:nvPr/>
          </p:nvGrpSpPr>
          <p:grpSpPr bwMode="auto">
            <a:xfrm>
              <a:off x="3712" y="3168"/>
              <a:ext cx="1728" cy="900"/>
              <a:chOff x="2448" y="1920"/>
              <a:chExt cx="1296" cy="1200"/>
            </a:xfrm>
          </p:grpSpPr>
          <p:sp>
            <p:nvSpPr>
              <p:cNvPr id="20722" name="Rectangle 6"/>
              <p:cNvSpPr>
                <a:spLocks noChangeArrowheads="1"/>
              </p:cNvSpPr>
              <p:nvPr/>
            </p:nvSpPr>
            <p:spPr bwMode="auto">
              <a:xfrm>
                <a:off x="2448" y="1920"/>
                <a:ext cx="1296" cy="1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0723" name="Rectangle 7"/>
              <p:cNvSpPr>
                <a:spLocks noChangeArrowheads="1"/>
              </p:cNvSpPr>
              <p:nvPr/>
            </p:nvSpPr>
            <p:spPr bwMode="auto">
              <a:xfrm>
                <a:off x="2496"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24" name="Rectangle 8"/>
              <p:cNvSpPr>
                <a:spLocks noChangeArrowheads="1"/>
              </p:cNvSpPr>
              <p:nvPr/>
            </p:nvSpPr>
            <p:spPr bwMode="auto">
              <a:xfrm>
                <a:off x="2688"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25" name="Rectangle 9"/>
              <p:cNvSpPr>
                <a:spLocks noChangeArrowheads="1"/>
              </p:cNvSpPr>
              <p:nvPr/>
            </p:nvSpPr>
            <p:spPr bwMode="auto">
              <a:xfrm>
                <a:off x="2880"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26" name="Rectangle 10"/>
              <p:cNvSpPr>
                <a:spLocks noChangeArrowheads="1"/>
              </p:cNvSpPr>
              <p:nvPr/>
            </p:nvSpPr>
            <p:spPr bwMode="auto">
              <a:xfrm>
                <a:off x="3072"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27" name="Rectangle 11"/>
              <p:cNvSpPr>
                <a:spLocks noChangeArrowheads="1"/>
              </p:cNvSpPr>
              <p:nvPr/>
            </p:nvSpPr>
            <p:spPr bwMode="auto">
              <a:xfrm>
                <a:off x="3264"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28" name="Rectangle 12"/>
              <p:cNvSpPr>
                <a:spLocks noChangeArrowheads="1"/>
              </p:cNvSpPr>
              <p:nvPr/>
            </p:nvSpPr>
            <p:spPr bwMode="auto">
              <a:xfrm>
                <a:off x="3456"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29" name="Rectangle 13"/>
              <p:cNvSpPr>
                <a:spLocks noChangeArrowheads="1"/>
              </p:cNvSpPr>
              <p:nvPr/>
            </p:nvSpPr>
            <p:spPr bwMode="auto">
              <a:xfrm>
                <a:off x="3648" y="1920"/>
                <a:ext cx="96" cy="1200"/>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20730" name="Rectangle 14"/>
              <p:cNvSpPr>
                <a:spLocks noChangeArrowheads="1"/>
              </p:cNvSpPr>
              <p:nvPr/>
            </p:nvSpPr>
            <p:spPr bwMode="auto">
              <a:xfrm>
                <a:off x="2448"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1" name="Rectangle 15"/>
              <p:cNvSpPr>
                <a:spLocks noChangeArrowheads="1"/>
              </p:cNvSpPr>
              <p:nvPr/>
            </p:nvSpPr>
            <p:spPr bwMode="auto">
              <a:xfrm>
                <a:off x="2640"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2" name="Rectangle 16"/>
              <p:cNvSpPr>
                <a:spLocks noChangeArrowheads="1"/>
              </p:cNvSpPr>
              <p:nvPr/>
            </p:nvSpPr>
            <p:spPr bwMode="auto">
              <a:xfrm>
                <a:off x="2832"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3" name="Rectangle 17"/>
              <p:cNvSpPr>
                <a:spLocks noChangeArrowheads="1"/>
              </p:cNvSpPr>
              <p:nvPr/>
            </p:nvSpPr>
            <p:spPr bwMode="auto">
              <a:xfrm>
                <a:off x="3024"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4" name="Rectangle 18"/>
              <p:cNvSpPr>
                <a:spLocks noChangeArrowheads="1"/>
              </p:cNvSpPr>
              <p:nvPr/>
            </p:nvSpPr>
            <p:spPr bwMode="auto">
              <a:xfrm>
                <a:off x="3216"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5" name="Rectangle 19"/>
              <p:cNvSpPr>
                <a:spLocks noChangeArrowheads="1"/>
              </p:cNvSpPr>
              <p:nvPr/>
            </p:nvSpPr>
            <p:spPr bwMode="auto">
              <a:xfrm>
                <a:off x="3408"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6" name="Rectangle 20"/>
              <p:cNvSpPr>
                <a:spLocks noChangeArrowheads="1"/>
              </p:cNvSpPr>
              <p:nvPr/>
            </p:nvSpPr>
            <p:spPr bwMode="auto">
              <a:xfrm>
                <a:off x="3600" y="1920"/>
                <a:ext cx="96" cy="12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0737" name="Rectangle 21"/>
              <p:cNvSpPr>
                <a:spLocks noChangeArrowheads="1"/>
              </p:cNvSpPr>
              <p:nvPr/>
            </p:nvSpPr>
            <p:spPr bwMode="auto">
              <a:xfrm>
                <a:off x="2448" y="2016"/>
                <a:ext cx="1296" cy="96"/>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0738" name="Rectangle 22"/>
              <p:cNvSpPr>
                <a:spLocks noChangeArrowheads="1"/>
              </p:cNvSpPr>
              <p:nvPr/>
            </p:nvSpPr>
            <p:spPr bwMode="auto">
              <a:xfrm>
                <a:off x="2448" y="2400"/>
                <a:ext cx="1296" cy="96"/>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0739" name="Rectangle 23"/>
              <p:cNvSpPr>
                <a:spLocks noChangeArrowheads="1"/>
              </p:cNvSpPr>
              <p:nvPr/>
            </p:nvSpPr>
            <p:spPr bwMode="auto">
              <a:xfrm>
                <a:off x="2448" y="2592"/>
                <a:ext cx="1296" cy="96"/>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0740" name="Rectangle 24"/>
              <p:cNvSpPr>
                <a:spLocks noChangeArrowheads="1"/>
              </p:cNvSpPr>
              <p:nvPr/>
            </p:nvSpPr>
            <p:spPr bwMode="auto">
              <a:xfrm>
                <a:off x="2448" y="2784"/>
                <a:ext cx="1296" cy="96"/>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0741" name="Rectangle 25"/>
              <p:cNvSpPr>
                <a:spLocks noChangeArrowheads="1"/>
              </p:cNvSpPr>
              <p:nvPr/>
            </p:nvSpPr>
            <p:spPr bwMode="auto">
              <a:xfrm>
                <a:off x="2448" y="2976"/>
                <a:ext cx="1296" cy="96"/>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0742" name="Rectangle 26"/>
              <p:cNvSpPr>
                <a:spLocks noChangeArrowheads="1"/>
              </p:cNvSpPr>
              <p:nvPr/>
            </p:nvSpPr>
            <p:spPr bwMode="auto">
              <a:xfrm>
                <a:off x="2448" y="2208"/>
                <a:ext cx="1296" cy="96"/>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grpSp>
        <p:sp>
          <p:nvSpPr>
            <p:cNvPr id="20486" name="Text Box 27"/>
            <p:cNvSpPr txBox="1">
              <a:spLocks noChangeArrowheads="1"/>
            </p:cNvSpPr>
            <p:nvPr/>
          </p:nvSpPr>
          <p:spPr bwMode="auto">
            <a:xfrm>
              <a:off x="768" y="2700"/>
              <a:ext cx="960" cy="21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SOMs</a:t>
              </a:r>
            </a:p>
          </p:txBody>
        </p:sp>
        <p:sp>
          <p:nvSpPr>
            <p:cNvPr id="20487" name="Text Box 28"/>
            <p:cNvSpPr txBox="1">
              <a:spLocks noChangeArrowheads="1"/>
            </p:cNvSpPr>
            <p:nvPr/>
          </p:nvSpPr>
          <p:spPr bwMode="auto">
            <a:xfrm>
              <a:off x="2240" y="2664"/>
              <a:ext cx="1152" cy="366"/>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Hierarchical clustering</a:t>
              </a:r>
            </a:p>
          </p:txBody>
        </p:sp>
        <p:sp>
          <p:nvSpPr>
            <p:cNvPr id="20488" name="Text Box 29"/>
            <p:cNvSpPr txBox="1">
              <a:spLocks noChangeArrowheads="1"/>
            </p:cNvSpPr>
            <p:nvPr/>
          </p:nvSpPr>
          <p:spPr bwMode="auto">
            <a:xfrm>
              <a:off x="4032" y="2664"/>
              <a:ext cx="1152"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Plaid clustering</a:t>
              </a:r>
            </a:p>
          </p:txBody>
        </p:sp>
        <p:sp>
          <p:nvSpPr>
            <p:cNvPr id="20489" name="Rectangle 30"/>
            <p:cNvSpPr>
              <a:spLocks noChangeArrowheads="1"/>
            </p:cNvSpPr>
            <p:nvPr/>
          </p:nvSpPr>
          <p:spPr bwMode="auto">
            <a:xfrm>
              <a:off x="4544" y="267"/>
              <a:ext cx="640"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490" name="Rectangle 31"/>
            <p:cNvSpPr>
              <a:spLocks noChangeArrowheads="1"/>
            </p:cNvSpPr>
            <p:nvPr/>
          </p:nvSpPr>
          <p:spPr bwMode="auto">
            <a:xfrm>
              <a:off x="4224" y="267"/>
              <a:ext cx="320"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491" name="Rectangle 32"/>
            <p:cNvSpPr>
              <a:spLocks noChangeArrowheads="1"/>
            </p:cNvSpPr>
            <p:nvPr/>
          </p:nvSpPr>
          <p:spPr bwMode="auto">
            <a:xfrm>
              <a:off x="4544" y="447"/>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492" name="Rectangle 33"/>
            <p:cNvSpPr>
              <a:spLocks noChangeArrowheads="1"/>
            </p:cNvSpPr>
            <p:nvPr/>
          </p:nvSpPr>
          <p:spPr bwMode="auto">
            <a:xfrm>
              <a:off x="4224" y="447"/>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493" name="Rectangle 34"/>
            <p:cNvSpPr>
              <a:spLocks noChangeArrowheads="1"/>
            </p:cNvSpPr>
            <p:nvPr/>
          </p:nvSpPr>
          <p:spPr bwMode="auto">
            <a:xfrm>
              <a:off x="4544" y="627"/>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494" name="Rectangle 35"/>
            <p:cNvSpPr>
              <a:spLocks noChangeArrowheads="1"/>
            </p:cNvSpPr>
            <p:nvPr/>
          </p:nvSpPr>
          <p:spPr bwMode="auto">
            <a:xfrm>
              <a:off x="4224" y="627"/>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495" name="Rectangle 36"/>
            <p:cNvSpPr>
              <a:spLocks noChangeArrowheads="1"/>
            </p:cNvSpPr>
            <p:nvPr/>
          </p:nvSpPr>
          <p:spPr bwMode="auto">
            <a:xfrm>
              <a:off x="4544" y="807"/>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496" name="Rectangle 37"/>
            <p:cNvSpPr>
              <a:spLocks noChangeArrowheads="1"/>
            </p:cNvSpPr>
            <p:nvPr/>
          </p:nvSpPr>
          <p:spPr bwMode="auto">
            <a:xfrm>
              <a:off x="4224" y="807"/>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4" name="Group 38"/>
            <p:cNvGrpSpPr>
              <a:grpSpLocks/>
            </p:cNvGrpSpPr>
            <p:nvPr/>
          </p:nvGrpSpPr>
          <p:grpSpPr bwMode="auto">
            <a:xfrm flipH="1" flipV="1">
              <a:off x="4096" y="267"/>
              <a:ext cx="128" cy="180"/>
              <a:chOff x="2784" y="3312"/>
              <a:chExt cx="96" cy="240"/>
            </a:xfrm>
          </p:grpSpPr>
          <p:sp>
            <p:nvSpPr>
              <p:cNvPr id="20715" name="Line 39"/>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716" name="Line 40"/>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717" name="Line 41"/>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718" name="Line 42"/>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719" name="Line 43"/>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720" name="Line 44"/>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721" name="Line 45"/>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5" name="Group 46"/>
            <p:cNvGrpSpPr>
              <a:grpSpLocks/>
            </p:cNvGrpSpPr>
            <p:nvPr/>
          </p:nvGrpSpPr>
          <p:grpSpPr bwMode="auto">
            <a:xfrm flipH="1" flipV="1">
              <a:off x="4096" y="447"/>
              <a:ext cx="128" cy="180"/>
              <a:chOff x="2784" y="3312"/>
              <a:chExt cx="96" cy="240"/>
            </a:xfrm>
          </p:grpSpPr>
          <p:sp>
            <p:nvSpPr>
              <p:cNvPr id="20708" name="Line 47"/>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709" name="Line 48"/>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710" name="Line 49"/>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711" name="Line 50"/>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712" name="Line 51"/>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713" name="Line 52"/>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714" name="Line 53"/>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6" name="Group 54"/>
            <p:cNvGrpSpPr>
              <a:grpSpLocks/>
            </p:cNvGrpSpPr>
            <p:nvPr/>
          </p:nvGrpSpPr>
          <p:grpSpPr bwMode="auto">
            <a:xfrm flipH="1" flipV="1">
              <a:off x="4096" y="627"/>
              <a:ext cx="128" cy="180"/>
              <a:chOff x="2784" y="3312"/>
              <a:chExt cx="96" cy="240"/>
            </a:xfrm>
          </p:grpSpPr>
          <p:sp>
            <p:nvSpPr>
              <p:cNvPr id="20701" name="Line 55"/>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702" name="Line 56"/>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703" name="Line 57"/>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704" name="Line 58"/>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705" name="Line 59"/>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706" name="Line 60"/>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707" name="Line 61"/>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7" name="Group 62"/>
            <p:cNvGrpSpPr>
              <a:grpSpLocks/>
            </p:cNvGrpSpPr>
            <p:nvPr/>
          </p:nvGrpSpPr>
          <p:grpSpPr bwMode="auto">
            <a:xfrm flipH="1" flipV="1">
              <a:off x="4096" y="807"/>
              <a:ext cx="128" cy="180"/>
              <a:chOff x="2784" y="3312"/>
              <a:chExt cx="96" cy="240"/>
            </a:xfrm>
          </p:grpSpPr>
          <p:sp>
            <p:nvSpPr>
              <p:cNvPr id="20694" name="Line 63"/>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95" name="Line 64"/>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96" name="Line 65"/>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97" name="Line 66"/>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98" name="Line 67"/>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99" name="Line 68"/>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700" name="Line 69"/>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01" name="Text Box 70"/>
            <p:cNvSpPr txBox="1">
              <a:spLocks noChangeArrowheads="1"/>
            </p:cNvSpPr>
            <p:nvPr/>
          </p:nvSpPr>
          <p:spPr bwMode="auto">
            <a:xfrm>
              <a:off x="4203" y="249"/>
              <a:ext cx="832" cy="230"/>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Diff </a:t>
              </a:r>
              <a:br>
                <a:rPr lang="en-US" sz="900">
                  <a:latin typeface="Calibri" pitchFamily="34" charset="0"/>
                </a:rPr>
              </a:br>
              <a:r>
                <a:rPr lang="en-US" sz="900">
                  <a:latin typeface="Calibri" pitchFamily="34" charset="0"/>
                </a:rPr>
                <a:t>Call</a:t>
              </a:r>
            </a:p>
          </p:txBody>
        </p:sp>
        <p:sp>
          <p:nvSpPr>
            <p:cNvPr id="20502" name="Rectangle 71"/>
            <p:cNvSpPr>
              <a:spLocks noChangeArrowheads="1"/>
            </p:cNvSpPr>
            <p:nvPr/>
          </p:nvSpPr>
          <p:spPr bwMode="auto">
            <a:xfrm>
              <a:off x="4224" y="987"/>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03" name="Rectangle 72"/>
            <p:cNvSpPr>
              <a:spLocks noChangeArrowheads="1"/>
            </p:cNvSpPr>
            <p:nvPr/>
          </p:nvSpPr>
          <p:spPr bwMode="auto">
            <a:xfrm>
              <a:off x="4224" y="1167"/>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8" name="Group 73"/>
            <p:cNvGrpSpPr>
              <a:grpSpLocks/>
            </p:cNvGrpSpPr>
            <p:nvPr/>
          </p:nvGrpSpPr>
          <p:grpSpPr bwMode="auto">
            <a:xfrm flipH="1" flipV="1">
              <a:off x="4096" y="987"/>
              <a:ext cx="128" cy="180"/>
              <a:chOff x="2784" y="3312"/>
              <a:chExt cx="96" cy="240"/>
            </a:xfrm>
          </p:grpSpPr>
          <p:sp>
            <p:nvSpPr>
              <p:cNvPr id="20687" name="Line 74"/>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88" name="Line 75"/>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89" name="Line 76"/>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90" name="Line 77"/>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91" name="Line 78"/>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92" name="Line 79"/>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93" name="Line 80"/>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9" name="Group 81"/>
            <p:cNvGrpSpPr>
              <a:grpSpLocks/>
            </p:cNvGrpSpPr>
            <p:nvPr/>
          </p:nvGrpSpPr>
          <p:grpSpPr bwMode="auto">
            <a:xfrm flipH="1" flipV="1">
              <a:off x="4096" y="1167"/>
              <a:ext cx="128" cy="180"/>
              <a:chOff x="2784" y="3312"/>
              <a:chExt cx="96" cy="240"/>
            </a:xfrm>
          </p:grpSpPr>
          <p:sp>
            <p:nvSpPr>
              <p:cNvPr id="20680" name="Line 82"/>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81" name="Line 83"/>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82" name="Line 84"/>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83" name="Line 85"/>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84" name="Line 86"/>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85" name="Line 87"/>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86" name="Line 88"/>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06" name="Rectangle 89"/>
            <p:cNvSpPr>
              <a:spLocks noChangeArrowheads="1"/>
            </p:cNvSpPr>
            <p:nvPr/>
          </p:nvSpPr>
          <p:spPr bwMode="auto">
            <a:xfrm>
              <a:off x="4544" y="987"/>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07" name="Rectangle 90"/>
            <p:cNvSpPr>
              <a:spLocks noChangeArrowheads="1"/>
            </p:cNvSpPr>
            <p:nvPr/>
          </p:nvSpPr>
          <p:spPr bwMode="auto">
            <a:xfrm>
              <a:off x="4544" y="1167"/>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08" name="Text Box 91"/>
            <p:cNvSpPr txBox="1">
              <a:spLocks noChangeArrowheads="1"/>
            </p:cNvSpPr>
            <p:nvPr/>
          </p:nvSpPr>
          <p:spPr bwMode="auto">
            <a:xfrm>
              <a:off x="4181" y="483"/>
              <a:ext cx="374"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NC</a:t>
              </a:r>
            </a:p>
          </p:txBody>
        </p:sp>
        <p:sp>
          <p:nvSpPr>
            <p:cNvPr id="20509" name="Text Box 92"/>
            <p:cNvSpPr txBox="1">
              <a:spLocks noChangeArrowheads="1"/>
            </p:cNvSpPr>
            <p:nvPr/>
          </p:nvSpPr>
          <p:spPr bwMode="auto">
            <a:xfrm>
              <a:off x="4235" y="642"/>
              <a:ext cx="309"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I</a:t>
              </a:r>
            </a:p>
          </p:txBody>
        </p:sp>
        <p:sp>
          <p:nvSpPr>
            <p:cNvPr id="20510" name="Text Box 93"/>
            <p:cNvSpPr txBox="1">
              <a:spLocks noChangeArrowheads="1"/>
            </p:cNvSpPr>
            <p:nvPr/>
          </p:nvSpPr>
          <p:spPr bwMode="auto">
            <a:xfrm>
              <a:off x="4203" y="821"/>
              <a:ext cx="384"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MI</a:t>
              </a:r>
            </a:p>
          </p:txBody>
        </p:sp>
        <p:sp>
          <p:nvSpPr>
            <p:cNvPr id="20511" name="Text Box 94"/>
            <p:cNvSpPr txBox="1">
              <a:spLocks noChangeArrowheads="1"/>
            </p:cNvSpPr>
            <p:nvPr/>
          </p:nvSpPr>
          <p:spPr bwMode="auto">
            <a:xfrm>
              <a:off x="4192" y="1001"/>
              <a:ext cx="384"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MD</a:t>
              </a:r>
            </a:p>
          </p:txBody>
        </p:sp>
        <p:sp>
          <p:nvSpPr>
            <p:cNvPr id="20512" name="Text Box 95"/>
            <p:cNvSpPr txBox="1">
              <a:spLocks noChangeArrowheads="1"/>
            </p:cNvSpPr>
            <p:nvPr/>
          </p:nvSpPr>
          <p:spPr bwMode="auto">
            <a:xfrm>
              <a:off x="4245" y="1181"/>
              <a:ext cx="384"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D</a:t>
              </a:r>
            </a:p>
          </p:txBody>
        </p:sp>
        <p:sp>
          <p:nvSpPr>
            <p:cNvPr id="20513" name="Text Box 96"/>
            <p:cNvSpPr txBox="1">
              <a:spLocks noChangeArrowheads="1"/>
            </p:cNvSpPr>
            <p:nvPr/>
          </p:nvSpPr>
          <p:spPr bwMode="auto">
            <a:xfrm>
              <a:off x="4584" y="245"/>
              <a:ext cx="664" cy="230"/>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Fold</a:t>
              </a:r>
              <a:br>
                <a:rPr lang="en-US" sz="900">
                  <a:latin typeface="Calibri" pitchFamily="34" charset="0"/>
                </a:rPr>
              </a:br>
              <a:r>
                <a:rPr lang="en-US" sz="900">
                  <a:latin typeface="Calibri" pitchFamily="34" charset="0"/>
                </a:rPr>
                <a:t>Change</a:t>
              </a:r>
            </a:p>
          </p:txBody>
        </p:sp>
        <p:sp>
          <p:nvSpPr>
            <p:cNvPr id="20514" name="Text Box 97"/>
            <p:cNvSpPr txBox="1">
              <a:spLocks noChangeArrowheads="1"/>
            </p:cNvSpPr>
            <p:nvPr/>
          </p:nvSpPr>
          <p:spPr bwMode="auto">
            <a:xfrm>
              <a:off x="4648" y="455"/>
              <a:ext cx="664" cy="21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10.5</a:t>
              </a:r>
            </a:p>
          </p:txBody>
        </p:sp>
        <p:sp>
          <p:nvSpPr>
            <p:cNvPr id="20515" name="Text Box 98"/>
            <p:cNvSpPr txBox="1">
              <a:spLocks noChangeArrowheads="1"/>
            </p:cNvSpPr>
            <p:nvPr/>
          </p:nvSpPr>
          <p:spPr bwMode="auto">
            <a:xfrm>
              <a:off x="4598" y="626"/>
              <a:ext cx="665" cy="21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4.9</a:t>
              </a:r>
            </a:p>
          </p:txBody>
        </p:sp>
        <p:sp>
          <p:nvSpPr>
            <p:cNvPr id="20516" name="Text Box 99"/>
            <p:cNvSpPr txBox="1">
              <a:spLocks noChangeArrowheads="1"/>
            </p:cNvSpPr>
            <p:nvPr/>
          </p:nvSpPr>
          <p:spPr bwMode="auto">
            <a:xfrm>
              <a:off x="4621" y="786"/>
              <a:ext cx="665" cy="21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15</a:t>
              </a:r>
            </a:p>
          </p:txBody>
        </p:sp>
        <p:sp>
          <p:nvSpPr>
            <p:cNvPr id="20517" name="Text Box 100"/>
            <p:cNvSpPr txBox="1">
              <a:spLocks noChangeArrowheads="1"/>
            </p:cNvSpPr>
            <p:nvPr/>
          </p:nvSpPr>
          <p:spPr bwMode="auto">
            <a:xfrm>
              <a:off x="4556" y="973"/>
              <a:ext cx="664" cy="21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-11.8</a:t>
              </a:r>
            </a:p>
          </p:txBody>
        </p:sp>
        <p:sp>
          <p:nvSpPr>
            <p:cNvPr id="20518" name="Text Box 101"/>
            <p:cNvSpPr txBox="1">
              <a:spLocks noChangeArrowheads="1"/>
            </p:cNvSpPr>
            <p:nvPr/>
          </p:nvSpPr>
          <p:spPr bwMode="auto">
            <a:xfrm>
              <a:off x="4602" y="1152"/>
              <a:ext cx="664" cy="21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-3.7</a:t>
              </a:r>
            </a:p>
          </p:txBody>
        </p:sp>
        <p:sp>
          <p:nvSpPr>
            <p:cNvPr id="20519" name="Freeform 102"/>
            <p:cNvSpPr>
              <a:spLocks/>
            </p:cNvSpPr>
            <p:nvPr/>
          </p:nvSpPr>
          <p:spPr bwMode="auto">
            <a:xfrm>
              <a:off x="4581" y="528"/>
              <a:ext cx="75" cy="48"/>
            </a:xfrm>
            <a:custGeom>
              <a:avLst/>
              <a:gdLst>
                <a:gd name="T0" fmla="*/ 0 w 192"/>
                <a:gd name="T1" fmla="*/ 3 h 96"/>
                <a:gd name="T2" fmla="*/ 0 w 192"/>
                <a:gd name="T3" fmla="*/ 0 h 96"/>
                <a:gd name="T4" fmla="*/ 2 w 192"/>
                <a:gd name="T5" fmla="*/ 3 h 96"/>
                <a:gd name="T6" fmla="*/ 2 w 192"/>
                <a:gd name="T7" fmla="*/ 0 h 96"/>
                <a:gd name="T8" fmla="*/ 0 60000 65536"/>
                <a:gd name="T9" fmla="*/ 0 60000 65536"/>
                <a:gd name="T10" fmla="*/ 0 60000 65536"/>
                <a:gd name="T11" fmla="*/ 0 60000 65536"/>
                <a:gd name="T12" fmla="*/ 0 w 192"/>
                <a:gd name="T13" fmla="*/ 0 h 96"/>
                <a:gd name="T14" fmla="*/ 192 w 192"/>
                <a:gd name="T15" fmla="*/ 96 h 96"/>
              </a:gdLst>
              <a:ahLst/>
              <a:cxnLst>
                <a:cxn ang="T8">
                  <a:pos x="T0" y="T1"/>
                </a:cxn>
                <a:cxn ang="T9">
                  <a:pos x="T2" y="T3"/>
                </a:cxn>
                <a:cxn ang="T10">
                  <a:pos x="T4" y="T5"/>
                </a:cxn>
                <a:cxn ang="T11">
                  <a:pos x="T6" y="T7"/>
                </a:cxn>
              </a:cxnLst>
              <a:rect l="T12" t="T13" r="T14" b="T15"/>
              <a:pathLst>
                <a:path w="192" h="96">
                  <a:moveTo>
                    <a:pt x="0" y="96"/>
                  </a:moveTo>
                  <a:cubicBezTo>
                    <a:pt x="12" y="48"/>
                    <a:pt x="24" y="0"/>
                    <a:pt x="48" y="0"/>
                  </a:cubicBezTo>
                  <a:cubicBezTo>
                    <a:pt x="72" y="0"/>
                    <a:pt x="120" y="96"/>
                    <a:pt x="144" y="96"/>
                  </a:cubicBezTo>
                  <a:cubicBezTo>
                    <a:pt x="168" y="96"/>
                    <a:pt x="184" y="16"/>
                    <a:pt x="192" y="0"/>
                  </a:cubicBezTo>
                </a:path>
              </a:pathLst>
            </a:custGeom>
            <a:noFill/>
            <a:ln w="28575">
              <a:solidFill>
                <a:schemeClr val="tx1"/>
              </a:solidFill>
              <a:round/>
              <a:headEnd/>
              <a:tailEnd/>
            </a:ln>
          </p:spPr>
          <p:txBody>
            <a:bodyPr wrap="none" anchor="ctr"/>
            <a:lstStyle/>
            <a:p>
              <a:endParaRPr lang="en-US"/>
            </a:p>
          </p:txBody>
        </p:sp>
        <p:sp>
          <p:nvSpPr>
            <p:cNvPr id="20520" name="Rectangle 103"/>
            <p:cNvSpPr>
              <a:spLocks noChangeArrowheads="1"/>
            </p:cNvSpPr>
            <p:nvPr/>
          </p:nvSpPr>
          <p:spPr bwMode="auto">
            <a:xfrm>
              <a:off x="216" y="264"/>
              <a:ext cx="640"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1" name="Rectangle 104"/>
            <p:cNvSpPr>
              <a:spLocks noChangeArrowheads="1"/>
            </p:cNvSpPr>
            <p:nvPr/>
          </p:nvSpPr>
          <p:spPr bwMode="auto">
            <a:xfrm>
              <a:off x="858" y="264"/>
              <a:ext cx="318"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2" name="Rectangle 105"/>
            <p:cNvSpPr>
              <a:spLocks noChangeArrowheads="1"/>
            </p:cNvSpPr>
            <p:nvPr/>
          </p:nvSpPr>
          <p:spPr bwMode="auto">
            <a:xfrm>
              <a:off x="1176" y="264"/>
              <a:ext cx="320"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3" name="Rectangle 106"/>
            <p:cNvSpPr>
              <a:spLocks noChangeArrowheads="1"/>
            </p:cNvSpPr>
            <p:nvPr/>
          </p:nvSpPr>
          <p:spPr bwMode="auto">
            <a:xfrm>
              <a:off x="1496" y="264"/>
              <a:ext cx="384"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4" name="Rectangle 107"/>
            <p:cNvSpPr>
              <a:spLocks noChangeArrowheads="1"/>
            </p:cNvSpPr>
            <p:nvPr/>
          </p:nvSpPr>
          <p:spPr bwMode="auto">
            <a:xfrm>
              <a:off x="1880" y="264"/>
              <a:ext cx="384"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5" name="Rectangle 108"/>
            <p:cNvSpPr>
              <a:spLocks noChangeArrowheads="1"/>
            </p:cNvSpPr>
            <p:nvPr/>
          </p:nvSpPr>
          <p:spPr bwMode="auto">
            <a:xfrm>
              <a:off x="3320" y="264"/>
              <a:ext cx="416"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6" name="Rectangle 109"/>
            <p:cNvSpPr>
              <a:spLocks noChangeArrowheads="1"/>
            </p:cNvSpPr>
            <p:nvPr/>
          </p:nvSpPr>
          <p:spPr bwMode="auto">
            <a:xfrm>
              <a:off x="2648" y="264"/>
              <a:ext cx="672" cy="180"/>
            </a:xfrm>
            <a:prstGeom prst="rect">
              <a:avLst/>
            </a:prstGeom>
            <a:solidFill>
              <a:srgbClr val="C0C0C0"/>
            </a:solidFill>
            <a:ln w="28575">
              <a:solidFill>
                <a:schemeClr val="tx1"/>
              </a:solidFill>
              <a:miter lim="800000"/>
              <a:headEnd/>
              <a:tailEnd/>
            </a:ln>
          </p:spPr>
          <p:txBody>
            <a:bodyPr wrap="none" anchor="ctr"/>
            <a:lstStyle/>
            <a:p>
              <a:endParaRPr lang="en-US">
                <a:latin typeface="Calibri" pitchFamily="34" charset="0"/>
              </a:endParaRPr>
            </a:p>
          </p:txBody>
        </p:sp>
        <p:sp>
          <p:nvSpPr>
            <p:cNvPr id="20527" name="Text Box 110"/>
            <p:cNvSpPr txBox="1">
              <a:spLocks noChangeArrowheads="1"/>
            </p:cNvSpPr>
            <p:nvPr/>
          </p:nvSpPr>
          <p:spPr bwMode="auto">
            <a:xfrm>
              <a:off x="288" y="276"/>
              <a:ext cx="960" cy="144"/>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Probe set</a:t>
              </a:r>
            </a:p>
          </p:txBody>
        </p:sp>
        <p:sp>
          <p:nvSpPr>
            <p:cNvPr id="20528" name="Text Box 111"/>
            <p:cNvSpPr txBox="1">
              <a:spLocks noChangeArrowheads="1"/>
            </p:cNvSpPr>
            <p:nvPr/>
          </p:nvSpPr>
          <p:spPr bwMode="auto">
            <a:xfrm>
              <a:off x="802" y="282"/>
              <a:ext cx="640" cy="144"/>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Pairs</a:t>
              </a:r>
            </a:p>
          </p:txBody>
        </p:sp>
        <p:sp>
          <p:nvSpPr>
            <p:cNvPr id="20529" name="Text Box 112"/>
            <p:cNvSpPr txBox="1">
              <a:spLocks noChangeArrowheads="1"/>
            </p:cNvSpPr>
            <p:nvPr/>
          </p:nvSpPr>
          <p:spPr bwMode="auto">
            <a:xfrm>
              <a:off x="1192" y="242"/>
              <a:ext cx="576" cy="230"/>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Pairs </a:t>
              </a:r>
              <a:br>
                <a:rPr lang="en-US" sz="900">
                  <a:latin typeface="Calibri" pitchFamily="34" charset="0"/>
                </a:rPr>
              </a:br>
              <a:r>
                <a:rPr lang="en-US" sz="900">
                  <a:latin typeface="Calibri" pitchFamily="34" charset="0"/>
                </a:rPr>
                <a:t>used</a:t>
              </a:r>
            </a:p>
          </p:txBody>
        </p:sp>
        <p:sp>
          <p:nvSpPr>
            <p:cNvPr id="20530" name="Text Box 113"/>
            <p:cNvSpPr txBox="1">
              <a:spLocks noChangeArrowheads="1"/>
            </p:cNvSpPr>
            <p:nvPr/>
          </p:nvSpPr>
          <p:spPr bwMode="auto">
            <a:xfrm>
              <a:off x="1552" y="276"/>
              <a:ext cx="512" cy="144"/>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Pos</a:t>
              </a:r>
            </a:p>
          </p:txBody>
        </p:sp>
        <p:sp>
          <p:nvSpPr>
            <p:cNvPr id="20531" name="Text Box 114"/>
            <p:cNvSpPr txBox="1">
              <a:spLocks noChangeArrowheads="1"/>
            </p:cNvSpPr>
            <p:nvPr/>
          </p:nvSpPr>
          <p:spPr bwMode="auto">
            <a:xfrm>
              <a:off x="1919" y="276"/>
              <a:ext cx="449" cy="144"/>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Neg</a:t>
              </a:r>
            </a:p>
          </p:txBody>
        </p:sp>
        <p:sp>
          <p:nvSpPr>
            <p:cNvPr id="20532" name="Text Box 115"/>
            <p:cNvSpPr txBox="1">
              <a:spLocks noChangeArrowheads="1"/>
            </p:cNvSpPr>
            <p:nvPr/>
          </p:nvSpPr>
          <p:spPr bwMode="auto">
            <a:xfrm>
              <a:off x="2720" y="276"/>
              <a:ext cx="832" cy="144"/>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Ave Diff</a:t>
              </a:r>
            </a:p>
          </p:txBody>
        </p:sp>
        <p:grpSp>
          <p:nvGrpSpPr>
            <p:cNvPr id="10" name="Group 116"/>
            <p:cNvGrpSpPr>
              <a:grpSpLocks/>
            </p:cNvGrpSpPr>
            <p:nvPr/>
          </p:nvGrpSpPr>
          <p:grpSpPr bwMode="auto">
            <a:xfrm>
              <a:off x="2264" y="264"/>
              <a:ext cx="128" cy="180"/>
              <a:chOff x="2784" y="3312"/>
              <a:chExt cx="96" cy="240"/>
            </a:xfrm>
          </p:grpSpPr>
          <p:sp>
            <p:nvSpPr>
              <p:cNvPr id="20673" name="Line 117"/>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74" name="Line 118"/>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75" name="Line 119"/>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76" name="Line 120"/>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77" name="Line 121"/>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78" name="Line 122"/>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79" name="Line 123"/>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11" name="Group 124"/>
            <p:cNvGrpSpPr>
              <a:grpSpLocks/>
            </p:cNvGrpSpPr>
            <p:nvPr/>
          </p:nvGrpSpPr>
          <p:grpSpPr bwMode="auto">
            <a:xfrm flipH="1" flipV="1">
              <a:off x="2520" y="264"/>
              <a:ext cx="128" cy="180"/>
              <a:chOff x="2784" y="3312"/>
              <a:chExt cx="96" cy="240"/>
            </a:xfrm>
          </p:grpSpPr>
          <p:sp>
            <p:nvSpPr>
              <p:cNvPr id="20666" name="Line 125"/>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67" name="Line 126"/>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68" name="Line 127"/>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69" name="Line 128"/>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70" name="Line 129"/>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71" name="Line 130"/>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72" name="Line 131"/>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35" name="Text Box 132"/>
            <p:cNvSpPr txBox="1">
              <a:spLocks noChangeArrowheads="1"/>
            </p:cNvSpPr>
            <p:nvPr/>
          </p:nvSpPr>
          <p:spPr bwMode="auto">
            <a:xfrm>
              <a:off x="173" y="444"/>
              <a:ext cx="96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YDL200C</a:t>
              </a:r>
            </a:p>
          </p:txBody>
        </p:sp>
        <p:sp>
          <p:nvSpPr>
            <p:cNvPr id="20536" name="Text Box 133"/>
            <p:cNvSpPr txBox="1">
              <a:spLocks noChangeArrowheads="1"/>
            </p:cNvSpPr>
            <p:nvPr/>
          </p:nvSpPr>
          <p:spPr bwMode="auto">
            <a:xfrm>
              <a:off x="802" y="462"/>
              <a:ext cx="64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20</a:t>
              </a:r>
            </a:p>
          </p:txBody>
        </p:sp>
        <p:sp>
          <p:nvSpPr>
            <p:cNvPr id="20537" name="Text Box 134"/>
            <p:cNvSpPr txBox="1">
              <a:spLocks noChangeArrowheads="1"/>
            </p:cNvSpPr>
            <p:nvPr/>
          </p:nvSpPr>
          <p:spPr bwMode="auto">
            <a:xfrm>
              <a:off x="1176" y="462"/>
              <a:ext cx="32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18</a:t>
              </a:r>
            </a:p>
          </p:txBody>
        </p:sp>
        <p:sp>
          <p:nvSpPr>
            <p:cNvPr id="20538" name="Text Box 135"/>
            <p:cNvSpPr txBox="1">
              <a:spLocks noChangeArrowheads="1"/>
            </p:cNvSpPr>
            <p:nvPr/>
          </p:nvSpPr>
          <p:spPr bwMode="auto">
            <a:xfrm>
              <a:off x="1485" y="444"/>
              <a:ext cx="51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16</a:t>
              </a:r>
            </a:p>
          </p:txBody>
        </p:sp>
        <p:sp>
          <p:nvSpPr>
            <p:cNvPr id="20539" name="Text Box 136"/>
            <p:cNvSpPr txBox="1">
              <a:spLocks noChangeArrowheads="1"/>
            </p:cNvSpPr>
            <p:nvPr/>
          </p:nvSpPr>
          <p:spPr bwMode="auto">
            <a:xfrm>
              <a:off x="1880" y="444"/>
              <a:ext cx="448"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  2</a:t>
              </a:r>
            </a:p>
          </p:txBody>
        </p:sp>
        <p:sp>
          <p:nvSpPr>
            <p:cNvPr id="20540" name="Text Box 137"/>
            <p:cNvSpPr txBox="1">
              <a:spLocks noChangeArrowheads="1"/>
            </p:cNvSpPr>
            <p:nvPr/>
          </p:nvSpPr>
          <p:spPr bwMode="auto">
            <a:xfrm>
              <a:off x="2605" y="444"/>
              <a:ext cx="83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2378</a:t>
              </a:r>
            </a:p>
          </p:txBody>
        </p:sp>
        <p:sp>
          <p:nvSpPr>
            <p:cNvPr id="20541" name="Text Box 138"/>
            <p:cNvSpPr txBox="1">
              <a:spLocks noChangeArrowheads="1"/>
            </p:cNvSpPr>
            <p:nvPr/>
          </p:nvSpPr>
          <p:spPr bwMode="auto">
            <a:xfrm>
              <a:off x="3388" y="468"/>
              <a:ext cx="288"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P</a:t>
              </a:r>
            </a:p>
          </p:txBody>
        </p:sp>
        <p:sp>
          <p:nvSpPr>
            <p:cNvPr id="20542" name="Rectangle 139"/>
            <p:cNvSpPr>
              <a:spLocks noChangeArrowheads="1"/>
            </p:cNvSpPr>
            <p:nvPr/>
          </p:nvSpPr>
          <p:spPr bwMode="auto">
            <a:xfrm>
              <a:off x="216" y="444"/>
              <a:ext cx="640"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43" name="Rectangle 140"/>
            <p:cNvSpPr>
              <a:spLocks noChangeArrowheads="1"/>
            </p:cNvSpPr>
            <p:nvPr/>
          </p:nvSpPr>
          <p:spPr bwMode="auto">
            <a:xfrm>
              <a:off x="858" y="444"/>
              <a:ext cx="318"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44" name="Rectangle 141"/>
            <p:cNvSpPr>
              <a:spLocks noChangeArrowheads="1"/>
            </p:cNvSpPr>
            <p:nvPr/>
          </p:nvSpPr>
          <p:spPr bwMode="auto">
            <a:xfrm>
              <a:off x="1176" y="444"/>
              <a:ext cx="320"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45" name="Rectangle 142"/>
            <p:cNvSpPr>
              <a:spLocks noChangeArrowheads="1"/>
            </p:cNvSpPr>
            <p:nvPr/>
          </p:nvSpPr>
          <p:spPr bwMode="auto">
            <a:xfrm>
              <a:off x="1496" y="444"/>
              <a:ext cx="384"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46" name="Rectangle 143"/>
            <p:cNvSpPr>
              <a:spLocks noChangeArrowheads="1"/>
            </p:cNvSpPr>
            <p:nvPr/>
          </p:nvSpPr>
          <p:spPr bwMode="auto">
            <a:xfrm>
              <a:off x="1880" y="444"/>
              <a:ext cx="384"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47" name="Rectangle 144"/>
            <p:cNvSpPr>
              <a:spLocks noChangeArrowheads="1"/>
            </p:cNvSpPr>
            <p:nvPr/>
          </p:nvSpPr>
          <p:spPr bwMode="auto">
            <a:xfrm>
              <a:off x="3320" y="444"/>
              <a:ext cx="416"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12" name="Group 145"/>
            <p:cNvGrpSpPr>
              <a:grpSpLocks/>
            </p:cNvGrpSpPr>
            <p:nvPr/>
          </p:nvGrpSpPr>
          <p:grpSpPr bwMode="auto">
            <a:xfrm>
              <a:off x="2264" y="444"/>
              <a:ext cx="128" cy="179"/>
              <a:chOff x="2784" y="3312"/>
              <a:chExt cx="96" cy="240"/>
            </a:xfrm>
          </p:grpSpPr>
          <p:sp>
            <p:nvSpPr>
              <p:cNvPr id="20659" name="Line 146"/>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60" name="Line 147"/>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61" name="Line 148"/>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62" name="Line 149"/>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63" name="Line 150"/>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64" name="Line 151"/>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65" name="Line 152"/>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49" name="Rectangle 153"/>
            <p:cNvSpPr>
              <a:spLocks noChangeArrowheads="1"/>
            </p:cNvSpPr>
            <p:nvPr/>
          </p:nvSpPr>
          <p:spPr bwMode="auto">
            <a:xfrm>
              <a:off x="2648" y="444"/>
              <a:ext cx="672" cy="179"/>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13" name="Group 154"/>
            <p:cNvGrpSpPr>
              <a:grpSpLocks/>
            </p:cNvGrpSpPr>
            <p:nvPr/>
          </p:nvGrpSpPr>
          <p:grpSpPr bwMode="auto">
            <a:xfrm flipH="1" flipV="1">
              <a:off x="2520" y="444"/>
              <a:ext cx="128" cy="179"/>
              <a:chOff x="2784" y="3312"/>
              <a:chExt cx="96" cy="240"/>
            </a:xfrm>
          </p:grpSpPr>
          <p:sp>
            <p:nvSpPr>
              <p:cNvPr id="20652" name="Line 155"/>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53" name="Line 156"/>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54" name="Line 157"/>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55" name="Line 158"/>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56" name="Line 159"/>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57" name="Line 160"/>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58" name="Line 161"/>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51" name="Text Box 162"/>
            <p:cNvSpPr txBox="1">
              <a:spLocks noChangeArrowheads="1"/>
            </p:cNvSpPr>
            <p:nvPr/>
          </p:nvSpPr>
          <p:spPr bwMode="auto">
            <a:xfrm>
              <a:off x="173" y="623"/>
              <a:ext cx="96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YDL200D</a:t>
              </a:r>
            </a:p>
          </p:txBody>
        </p:sp>
        <p:sp>
          <p:nvSpPr>
            <p:cNvPr id="20552" name="Text Box 163"/>
            <p:cNvSpPr txBox="1">
              <a:spLocks noChangeArrowheads="1"/>
            </p:cNvSpPr>
            <p:nvPr/>
          </p:nvSpPr>
          <p:spPr bwMode="auto">
            <a:xfrm>
              <a:off x="802" y="641"/>
              <a:ext cx="64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20</a:t>
              </a:r>
            </a:p>
          </p:txBody>
        </p:sp>
        <p:sp>
          <p:nvSpPr>
            <p:cNvPr id="20553" name="Text Box 164"/>
            <p:cNvSpPr txBox="1">
              <a:spLocks noChangeArrowheads="1"/>
            </p:cNvSpPr>
            <p:nvPr/>
          </p:nvSpPr>
          <p:spPr bwMode="auto">
            <a:xfrm>
              <a:off x="1112" y="641"/>
              <a:ext cx="51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19</a:t>
              </a:r>
            </a:p>
          </p:txBody>
        </p:sp>
        <p:sp>
          <p:nvSpPr>
            <p:cNvPr id="20554" name="Text Box 165"/>
            <p:cNvSpPr txBox="1">
              <a:spLocks noChangeArrowheads="1"/>
            </p:cNvSpPr>
            <p:nvPr/>
          </p:nvSpPr>
          <p:spPr bwMode="auto">
            <a:xfrm>
              <a:off x="1485" y="623"/>
              <a:ext cx="51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16</a:t>
              </a:r>
            </a:p>
          </p:txBody>
        </p:sp>
        <p:sp>
          <p:nvSpPr>
            <p:cNvPr id="20555" name="Text Box 166"/>
            <p:cNvSpPr txBox="1">
              <a:spLocks noChangeArrowheads="1"/>
            </p:cNvSpPr>
            <p:nvPr/>
          </p:nvSpPr>
          <p:spPr bwMode="auto">
            <a:xfrm>
              <a:off x="1880" y="623"/>
              <a:ext cx="448"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  3</a:t>
              </a:r>
            </a:p>
          </p:txBody>
        </p:sp>
        <p:sp>
          <p:nvSpPr>
            <p:cNvPr id="20556" name="Text Box 167"/>
            <p:cNvSpPr txBox="1">
              <a:spLocks noChangeArrowheads="1"/>
            </p:cNvSpPr>
            <p:nvPr/>
          </p:nvSpPr>
          <p:spPr bwMode="auto">
            <a:xfrm>
              <a:off x="2605" y="623"/>
              <a:ext cx="83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237</a:t>
              </a:r>
            </a:p>
          </p:txBody>
        </p:sp>
        <p:sp>
          <p:nvSpPr>
            <p:cNvPr id="20557" name="Rectangle 168"/>
            <p:cNvSpPr>
              <a:spLocks noChangeArrowheads="1"/>
            </p:cNvSpPr>
            <p:nvPr/>
          </p:nvSpPr>
          <p:spPr bwMode="auto">
            <a:xfrm>
              <a:off x="216" y="623"/>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58" name="Rectangle 169"/>
            <p:cNvSpPr>
              <a:spLocks noChangeArrowheads="1"/>
            </p:cNvSpPr>
            <p:nvPr/>
          </p:nvSpPr>
          <p:spPr bwMode="auto">
            <a:xfrm>
              <a:off x="858" y="623"/>
              <a:ext cx="318"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59" name="Rectangle 170"/>
            <p:cNvSpPr>
              <a:spLocks noChangeArrowheads="1"/>
            </p:cNvSpPr>
            <p:nvPr/>
          </p:nvSpPr>
          <p:spPr bwMode="auto">
            <a:xfrm>
              <a:off x="1176" y="623"/>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60" name="Rectangle 171"/>
            <p:cNvSpPr>
              <a:spLocks noChangeArrowheads="1"/>
            </p:cNvSpPr>
            <p:nvPr/>
          </p:nvSpPr>
          <p:spPr bwMode="auto">
            <a:xfrm>
              <a:off x="1496" y="623"/>
              <a:ext cx="384"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61" name="Rectangle 172"/>
            <p:cNvSpPr>
              <a:spLocks noChangeArrowheads="1"/>
            </p:cNvSpPr>
            <p:nvPr/>
          </p:nvSpPr>
          <p:spPr bwMode="auto">
            <a:xfrm>
              <a:off x="1880" y="623"/>
              <a:ext cx="384"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62" name="Rectangle 173"/>
            <p:cNvSpPr>
              <a:spLocks noChangeArrowheads="1"/>
            </p:cNvSpPr>
            <p:nvPr/>
          </p:nvSpPr>
          <p:spPr bwMode="auto">
            <a:xfrm>
              <a:off x="3320" y="623"/>
              <a:ext cx="416"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14" name="Group 174"/>
            <p:cNvGrpSpPr>
              <a:grpSpLocks/>
            </p:cNvGrpSpPr>
            <p:nvPr/>
          </p:nvGrpSpPr>
          <p:grpSpPr bwMode="auto">
            <a:xfrm>
              <a:off x="2264" y="623"/>
              <a:ext cx="128" cy="180"/>
              <a:chOff x="2784" y="3312"/>
              <a:chExt cx="96" cy="240"/>
            </a:xfrm>
          </p:grpSpPr>
          <p:sp>
            <p:nvSpPr>
              <p:cNvPr id="20645" name="Line 175"/>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46" name="Line 176"/>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47" name="Line 177"/>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48" name="Line 178"/>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49" name="Line 179"/>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50" name="Line 180"/>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51" name="Line 181"/>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64" name="Rectangle 182"/>
            <p:cNvSpPr>
              <a:spLocks noChangeArrowheads="1"/>
            </p:cNvSpPr>
            <p:nvPr/>
          </p:nvSpPr>
          <p:spPr bwMode="auto">
            <a:xfrm>
              <a:off x="2648" y="623"/>
              <a:ext cx="672"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15" name="Group 183"/>
            <p:cNvGrpSpPr>
              <a:grpSpLocks/>
            </p:cNvGrpSpPr>
            <p:nvPr/>
          </p:nvGrpSpPr>
          <p:grpSpPr bwMode="auto">
            <a:xfrm flipH="1" flipV="1">
              <a:off x="2520" y="623"/>
              <a:ext cx="128" cy="180"/>
              <a:chOff x="2784" y="3312"/>
              <a:chExt cx="96" cy="240"/>
            </a:xfrm>
          </p:grpSpPr>
          <p:sp>
            <p:nvSpPr>
              <p:cNvPr id="20638" name="Line 184"/>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39" name="Line 185"/>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40" name="Line 186"/>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41" name="Line 187"/>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42" name="Line 188"/>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43" name="Line 189"/>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44" name="Line 190"/>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66" name="Text Box 191"/>
            <p:cNvSpPr txBox="1">
              <a:spLocks noChangeArrowheads="1"/>
            </p:cNvSpPr>
            <p:nvPr/>
          </p:nvSpPr>
          <p:spPr bwMode="auto">
            <a:xfrm>
              <a:off x="173" y="803"/>
              <a:ext cx="96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YDM167A</a:t>
              </a:r>
            </a:p>
          </p:txBody>
        </p:sp>
        <p:sp>
          <p:nvSpPr>
            <p:cNvPr id="20567" name="Text Box 192"/>
            <p:cNvSpPr txBox="1">
              <a:spLocks noChangeArrowheads="1"/>
            </p:cNvSpPr>
            <p:nvPr/>
          </p:nvSpPr>
          <p:spPr bwMode="auto">
            <a:xfrm>
              <a:off x="802" y="821"/>
              <a:ext cx="64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20</a:t>
              </a:r>
            </a:p>
          </p:txBody>
        </p:sp>
        <p:sp>
          <p:nvSpPr>
            <p:cNvPr id="20568" name="Text Box 193"/>
            <p:cNvSpPr txBox="1">
              <a:spLocks noChangeArrowheads="1"/>
            </p:cNvSpPr>
            <p:nvPr/>
          </p:nvSpPr>
          <p:spPr bwMode="auto">
            <a:xfrm>
              <a:off x="1176" y="821"/>
              <a:ext cx="384"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14</a:t>
              </a:r>
            </a:p>
          </p:txBody>
        </p:sp>
        <p:sp>
          <p:nvSpPr>
            <p:cNvPr id="20569" name="Text Box 194"/>
            <p:cNvSpPr txBox="1">
              <a:spLocks noChangeArrowheads="1"/>
            </p:cNvSpPr>
            <p:nvPr/>
          </p:nvSpPr>
          <p:spPr bwMode="auto">
            <a:xfrm>
              <a:off x="1485" y="803"/>
              <a:ext cx="51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7</a:t>
              </a:r>
            </a:p>
          </p:txBody>
        </p:sp>
        <p:sp>
          <p:nvSpPr>
            <p:cNvPr id="20570" name="Text Box 195"/>
            <p:cNvSpPr txBox="1">
              <a:spLocks noChangeArrowheads="1"/>
            </p:cNvSpPr>
            <p:nvPr/>
          </p:nvSpPr>
          <p:spPr bwMode="auto">
            <a:xfrm>
              <a:off x="1880" y="803"/>
              <a:ext cx="448"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  7</a:t>
              </a:r>
            </a:p>
          </p:txBody>
        </p:sp>
        <p:sp>
          <p:nvSpPr>
            <p:cNvPr id="20571" name="Text Box 196"/>
            <p:cNvSpPr txBox="1">
              <a:spLocks noChangeArrowheads="1"/>
            </p:cNvSpPr>
            <p:nvPr/>
          </p:nvSpPr>
          <p:spPr bwMode="auto">
            <a:xfrm>
              <a:off x="2605" y="803"/>
              <a:ext cx="83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5003</a:t>
              </a:r>
            </a:p>
          </p:txBody>
        </p:sp>
        <p:sp>
          <p:nvSpPr>
            <p:cNvPr id="20572" name="Rectangle 197"/>
            <p:cNvSpPr>
              <a:spLocks noChangeArrowheads="1"/>
            </p:cNvSpPr>
            <p:nvPr/>
          </p:nvSpPr>
          <p:spPr bwMode="auto">
            <a:xfrm>
              <a:off x="216" y="803"/>
              <a:ext cx="64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73" name="Rectangle 198"/>
            <p:cNvSpPr>
              <a:spLocks noChangeArrowheads="1"/>
            </p:cNvSpPr>
            <p:nvPr/>
          </p:nvSpPr>
          <p:spPr bwMode="auto">
            <a:xfrm>
              <a:off x="858" y="803"/>
              <a:ext cx="318"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74" name="Rectangle 199"/>
            <p:cNvSpPr>
              <a:spLocks noChangeArrowheads="1"/>
            </p:cNvSpPr>
            <p:nvPr/>
          </p:nvSpPr>
          <p:spPr bwMode="auto">
            <a:xfrm>
              <a:off x="1176" y="803"/>
              <a:ext cx="320"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75" name="Rectangle 200"/>
            <p:cNvSpPr>
              <a:spLocks noChangeArrowheads="1"/>
            </p:cNvSpPr>
            <p:nvPr/>
          </p:nvSpPr>
          <p:spPr bwMode="auto">
            <a:xfrm>
              <a:off x="1496" y="803"/>
              <a:ext cx="384"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76" name="Rectangle 201"/>
            <p:cNvSpPr>
              <a:spLocks noChangeArrowheads="1"/>
            </p:cNvSpPr>
            <p:nvPr/>
          </p:nvSpPr>
          <p:spPr bwMode="auto">
            <a:xfrm>
              <a:off x="1880" y="803"/>
              <a:ext cx="384"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77" name="Rectangle 202"/>
            <p:cNvSpPr>
              <a:spLocks noChangeArrowheads="1"/>
            </p:cNvSpPr>
            <p:nvPr/>
          </p:nvSpPr>
          <p:spPr bwMode="auto">
            <a:xfrm>
              <a:off x="3320" y="803"/>
              <a:ext cx="416"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16" name="Group 203"/>
            <p:cNvGrpSpPr>
              <a:grpSpLocks/>
            </p:cNvGrpSpPr>
            <p:nvPr/>
          </p:nvGrpSpPr>
          <p:grpSpPr bwMode="auto">
            <a:xfrm>
              <a:off x="2264" y="803"/>
              <a:ext cx="128" cy="180"/>
              <a:chOff x="2784" y="3312"/>
              <a:chExt cx="96" cy="240"/>
            </a:xfrm>
          </p:grpSpPr>
          <p:sp>
            <p:nvSpPr>
              <p:cNvPr id="20631" name="Line 204"/>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32" name="Line 205"/>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33" name="Line 206"/>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34" name="Line 207"/>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35" name="Line 208"/>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36" name="Line 209"/>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37" name="Line 210"/>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79" name="Rectangle 211"/>
            <p:cNvSpPr>
              <a:spLocks noChangeArrowheads="1"/>
            </p:cNvSpPr>
            <p:nvPr/>
          </p:nvSpPr>
          <p:spPr bwMode="auto">
            <a:xfrm>
              <a:off x="2648" y="803"/>
              <a:ext cx="672" cy="18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grpSp>
          <p:nvGrpSpPr>
            <p:cNvPr id="17" name="Group 212"/>
            <p:cNvGrpSpPr>
              <a:grpSpLocks/>
            </p:cNvGrpSpPr>
            <p:nvPr/>
          </p:nvGrpSpPr>
          <p:grpSpPr bwMode="auto">
            <a:xfrm flipH="1" flipV="1">
              <a:off x="2520" y="803"/>
              <a:ext cx="128" cy="180"/>
              <a:chOff x="2784" y="3312"/>
              <a:chExt cx="96" cy="240"/>
            </a:xfrm>
          </p:grpSpPr>
          <p:sp>
            <p:nvSpPr>
              <p:cNvPr id="20624" name="Line 213"/>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25" name="Line 214"/>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26" name="Line 215"/>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27" name="Line 216"/>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28" name="Line 217"/>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29" name="Line 218"/>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30" name="Line 219"/>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18" name="Group 220"/>
            <p:cNvGrpSpPr>
              <a:grpSpLocks/>
            </p:cNvGrpSpPr>
            <p:nvPr/>
          </p:nvGrpSpPr>
          <p:grpSpPr bwMode="auto">
            <a:xfrm>
              <a:off x="3736" y="264"/>
              <a:ext cx="128" cy="180"/>
              <a:chOff x="2784" y="3312"/>
              <a:chExt cx="96" cy="240"/>
            </a:xfrm>
          </p:grpSpPr>
          <p:sp>
            <p:nvSpPr>
              <p:cNvPr id="20617" name="Line 221"/>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18" name="Line 222"/>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19" name="Line 223"/>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20" name="Line 224"/>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21" name="Line 225"/>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22" name="Line 226"/>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23" name="Line 227"/>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19" name="Group 228"/>
            <p:cNvGrpSpPr>
              <a:grpSpLocks/>
            </p:cNvGrpSpPr>
            <p:nvPr/>
          </p:nvGrpSpPr>
          <p:grpSpPr bwMode="auto">
            <a:xfrm>
              <a:off x="3736" y="444"/>
              <a:ext cx="128" cy="179"/>
              <a:chOff x="2784" y="3312"/>
              <a:chExt cx="96" cy="240"/>
            </a:xfrm>
          </p:grpSpPr>
          <p:sp>
            <p:nvSpPr>
              <p:cNvPr id="20610" name="Line 229"/>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11" name="Line 230"/>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12" name="Line 231"/>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13" name="Line 232"/>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14" name="Line 233"/>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15" name="Line 234"/>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16" name="Line 235"/>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20" name="Group 236"/>
            <p:cNvGrpSpPr>
              <a:grpSpLocks/>
            </p:cNvGrpSpPr>
            <p:nvPr/>
          </p:nvGrpSpPr>
          <p:grpSpPr bwMode="auto">
            <a:xfrm>
              <a:off x="3736" y="623"/>
              <a:ext cx="128" cy="180"/>
              <a:chOff x="2784" y="3312"/>
              <a:chExt cx="96" cy="240"/>
            </a:xfrm>
          </p:grpSpPr>
          <p:sp>
            <p:nvSpPr>
              <p:cNvPr id="20603" name="Line 237"/>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604" name="Line 238"/>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605" name="Line 239"/>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606" name="Line 240"/>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07" name="Line 241"/>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08" name="Line 242"/>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09" name="Line 243"/>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grpSp>
          <p:nvGrpSpPr>
            <p:cNvPr id="21" name="Group 244"/>
            <p:cNvGrpSpPr>
              <a:grpSpLocks/>
            </p:cNvGrpSpPr>
            <p:nvPr/>
          </p:nvGrpSpPr>
          <p:grpSpPr bwMode="auto">
            <a:xfrm>
              <a:off x="3736" y="803"/>
              <a:ext cx="128" cy="180"/>
              <a:chOff x="2784" y="3312"/>
              <a:chExt cx="96" cy="240"/>
            </a:xfrm>
          </p:grpSpPr>
          <p:sp>
            <p:nvSpPr>
              <p:cNvPr id="20596" name="Line 245"/>
              <p:cNvSpPr>
                <a:spLocks noChangeShapeType="1"/>
              </p:cNvSpPr>
              <p:nvPr/>
            </p:nvSpPr>
            <p:spPr bwMode="auto">
              <a:xfrm>
                <a:off x="2784" y="3312"/>
                <a:ext cx="96" cy="0"/>
              </a:xfrm>
              <a:prstGeom prst="line">
                <a:avLst/>
              </a:prstGeom>
              <a:noFill/>
              <a:ln w="28575">
                <a:solidFill>
                  <a:schemeClr val="tx1"/>
                </a:solidFill>
                <a:round/>
                <a:headEnd/>
                <a:tailEnd/>
              </a:ln>
            </p:spPr>
            <p:txBody>
              <a:bodyPr wrap="none" anchor="ctr"/>
              <a:lstStyle/>
              <a:p>
                <a:endParaRPr lang="en-US"/>
              </a:p>
            </p:txBody>
          </p:sp>
          <p:sp>
            <p:nvSpPr>
              <p:cNvPr id="20597" name="Line 246"/>
              <p:cNvSpPr>
                <a:spLocks noChangeShapeType="1"/>
              </p:cNvSpPr>
              <p:nvPr/>
            </p:nvSpPr>
            <p:spPr bwMode="auto">
              <a:xfrm flipH="1">
                <a:off x="2784" y="3312"/>
                <a:ext cx="96" cy="48"/>
              </a:xfrm>
              <a:prstGeom prst="line">
                <a:avLst/>
              </a:prstGeom>
              <a:noFill/>
              <a:ln w="28575">
                <a:solidFill>
                  <a:schemeClr val="tx1"/>
                </a:solidFill>
                <a:round/>
                <a:headEnd/>
                <a:tailEnd/>
              </a:ln>
            </p:spPr>
            <p:txBody>
              <a:bodyPr wrap="none" anchor="ctr"/>
              <a:lstStyle/>
              <a:p>
                <a:endParaRPr lang="en-US"/>
              </a:p>
            </p:txBody>
          </p:sp>
          <p:sp>
            <p:nvSpPr>
              <p:cNvPr id="20598" name="Line 247"/>
              <p:cNvSpPr>
                <a:spLocks noChangeShapeType="1"/>
              </p:cNvSpPr>
              <p:nvPr/>
            </p:nvSpPr>
            <p:spPr bwMode="auto">
              <a:xfrm>
                <a:off x="2784" y="3360"/>
                <a:ext cx="96" cy="48"/>
              </a:xfrm>
              <a:prstGeom prst="line">
                <a:avLst/>
              </a:prstGeom>
              <a:noFill/>
              <a:ln w="28575">
                <a:solidFill>
                  <a:schemeClr val="tx1"/>
                </a:solidFill>
                <a:round/>
                <a:headEnd/>
                <a:tailEnd/>
              </a:ln>
            </p:spPr>
            <p:txBody>
              <a:bodyPr wrap="none" anchor="ctr"/>
              <a:lstStyle/>
              <a:p>
                <a:endParaRPr lang="en-US"/>
              </a:p>
            </p:txBody>
          </p:sp>
          <p:sp>
            <p:nvSpPr>
              <p:cNvPr id="20599" name="Line 248"/>
              <p:cNvSpPr>
                <a:spLocks noChangeShapeType="1"/>
              </p:cNvSpPr>
              <p:nvPr/>
            </p:nvSpPr>
            <p:spPr bwMode="auto">
              <a:xfrm flipH="1">
                <a:off x="2784" y="3408"/>
                <a:ext cx="96" cy="48"/>
              </a:xfrm>
              <a:prstGeom prst="line">
                <a:avLst/>
              </a:prstGeom>
              <a:noFill/>
              <a:ln w="28575">
                <a:solidFill>
                  <a:schemeClr val="tx1"/>
                </a:solidFill>
                <a:round/>
                <a:headEnd/>
                <a:tailEnd/>
              </a:ln>
            </p:spPr>
            <p:txBody>
              <a:bodyPr wrap="none" anchor="ctr"/>
              <a:lstStyle/>
              <a:p>
                <a:endParaRPr lang="en-US"/>
              </a:p>
            </p:txBody>
          </p:sp>
          <p:sp>
            <p:nvSpPr>
              <p:cNvPr id="20600" name="Line 249"/>
              <p:cNvSpPr>
                <a:spLocks noChangeShapeType="1"/>
              </p:cNvSpPr>
              <p:nvPr/>
            </p:nvSpPr>
            <p:spPr bwMode="auto">
              <a:xfrm>
                <a:off x="2784" y="3456"/>
                <a:ext cx="96" cy="96"/>
              </a:xfrm>
              <a:prstGeom prst="line">
                <a:avLst/>
              </a:prstGeom>
              <a:noFill/>
              <a:ln w="28575">
                <a:solidFill>
                  <a:schemeClr val="tx1"/>
                </a:solidFill>
                <a:round/>
                <a:headEnd/>
                <a:tailEnd/>
              </a:ln>
            </p:spPr>
            <p:txBody>
              <a:bodyPr wrap="none" anchor="ctr"/>
              <a:lstStyle/>
              <a:p>
                <a:endParaRPr lang="en-US"/>
              </a:p>
            </p:txBody>
          </p:sp>
          <p:sp>
            <p:nvSpPr>
              <p:cNvPr id="20601" name="Line 250"/>
              <p:cNvSpPr>
                <a:spLocks noChangeShapeType="1"/>
              </p:cNvSpPr>
              <p:nvPr/>
            </p:nvSpPr>
            <p:spPr bwMode="auto">
              <a:xfrm flipH="1">
                <a:off x="2784" y="3552"/>
                <a:ext cx="96" cy="0"/>
              </a:xfrm>
              <a:prstGeom prst="line">
                <a:avLst/>
              </a:prstGeom>
              <a:noFill/>
              <a:ln w="28575">
                <a:solidFill>
                  <a:schemeClr val="tx1"/>
                </a:solidFill>
                <a:round/>
                <a:headEnd/>
                <a:tailEnd/>
              </a:ln>
            </p:spPr>
            <p:txBody>
              <a:bodyPr wrap="none" anchor="ctr"/>
              <a:lstStyle/>
              <a:p>
                <a:endParaRPr lang="en-US"/>
              </a:p>
            </p:txBody>
          </p:sp>
          <p:sp>
            <p:nvSpPr>
              <p:cNvPr id="20602" name="Line 251"/>
              <p:cNvSpPr>
                <a:spLocks noChangeShapeType="1"/>
              </p:cNvSpPr>
              <p:nvPr/>
            </p:nvSpPr>
            <p:spPr bwMode="auto">
              <a:xfrm>
                <a:off x="2784" y="3312"/>
                <a:ext cx="0" cy="240"/>
              </a:xfrm>
              <a:prstGeom prst="line">
                <a:avLst/>
              </a:prstGeom>
              <a:noFill/>
              <a:ln w="28575">
                <a:solidFill>
                  <a:schemeClr val="bg1"/>
                </a:solidFill>
                <a:round/>
                <a:headEnd/>
                <a:tailEnd/>
              </a:ln>
            </p:spPr>
            <p:txBody>
              <a:bodyPr wrap="none" anchor="ctr"/>
              <a:lstStyle/>
              <a:p>
                <a:endParaRPr lang="en-US"/>
              </a:p>
            </p:txBody>
          </p:sp>
        </p:grpSp>
        <p:sp>
          <p:nvSpPr>
            <p:cNvPr id="20585" name="Text Box 252"/>
            <p:cNvSpPr txBox="1">
              <a:spLocks noChangeArrowheads="1"/>
            </p:cNvSpPr>
            <p:nvPr/>
          </p:nvSpPr>
          <p:spPr bwMode="auto">
            <a:xfrm>
              <a:off x="3328" y="245"/>
              <a:ext cx="832" cy="230"/>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Abs.</a:t>
              </a:r>
              <a:br>
                <a:rPr lang="en-US" sz="900">
                  <a:latin typeface="Calibri" pitchFamily="34" charset="0"/>
                </a:rPr>
              </a:br>
              <a:r>
                <a:rPr lang="en-US" sz="900">
                  <a:latin typeface="Calibri" pitchFamily="34" charset="0"/>
                </a:rPr>
                <a:t> Call</a:t>
              </a:r>
            </a:p>
          </p:txBody>
        </p:sp>
        <p:sp>
          <p:nvSpPr>
            <p:cNvPr id="20586" name="Text Box 253"/>
            <p:cNvSpPr txBox="1">
              <a:spLocks noChangeArrowheads="1"/>
            </p:cNvSpPr>
            <p:nvPr/>
          </p:nvSpPr>
          <p:spPr bwMode="auto">
            <a:xfrm>
              <a:off x="3211" y="623"/>
              <a:ext cx="83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M</a:t>
              </a:r>
            </a:p>
          </p:txBody>
        </p:sp>
        <p:sp>
          <p:nvSpPr>
            <p:cNvPr id="20587" name="Text Box 254"/>
            <p:cNvSpPr txBox="1">
              <a:spLocks noChangeArrowheads="1"/>
            </p:cNvSpPr>
            <p:nvPr/>
          </p:nvSpPr>
          <p:spPr bwMode="auto">
            <a:xfrm>
              <a:off x="3211" y="802"/>
              <a:ext cx="832"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       A</a:t>
              </a:r>
            </a:p>
          </p:txBody>
        </p:sp>
        <p:sp>
          <p:nvSpPr>
            <p:cNvPr id="20588" name="Line 255"/>
            <p:cNvSpPr>
              <a:spLocks noChangeShapeType="1"/>
            </p:cNvSpPr>
            <p:nvPr/>
          </p:nvSpPr>
          <p:spPr bwMode="auto">
            <a:xfrm>
              <a:off x="288" y="1080"/>
              <a:ext cx="1600" cy="684"/>
            </a:xfrm>
            <a:prstGeom prst="line">
              <a:avLst/>
            </a:prstGeom>
            <a:noFill/>
            <a:ln w="76200">
              <a:solidFill>
                <a:schemeClr val="tx1"/>
              </a:solidFill>
              <a:round/>
              <a:headEnd/>
              <a:tailEnd type="triangle" w="med" len="med"/>
            </a:ln>
          </p:spPr>
          <p:txBody>
            <a:bodyPr/>
            <a:lstStyle/>
            <a:p>
              <a:endParaRPr lang="en-US"/>
            </a:p>
          </p:txBody>
        </p:sp>
        <p:sp>
          <p:nvSpPr>
            <p:cNvPr id="20589" name="Line 256"/>
            <p:cNvSpPr>
              <a:spLocks noChangeShapeType="1"/>
            </p:cNvSpPr>
            <p:nvPr/>
          </p:nvSpPr>
          <p:spPr bwMode="auto">
            <a:xfrm flipH="1">
              <a:off x="3520" y="1440"/>
              <a:ext cx="944" cy="396"/>
            </a:xfrm>
            <a:prstGeom prst="line">
              <a:avLst/>
            </a:prstGeom>
            <a:noFill/>
            <a:ln w="76200">
              <a:solidFill>
                <a:schemeClr val="tx1"/>
              </a:solidFill>
              <a:round/>
              <a:headEnd/>
              <a:tailEnd type="triangle" w="med" len="med"/>
            </a:ln>
          </p:spPr>
          <p:txBody>
            <a:bodyPr/>
            <a:lstStyle/>
            <a:p>
              <a:endParaRPr lang="en-US"/>
            </a:p>
          </p:txBody>
        </p:sp>
        <p:sp>
          <p:nvSpPr>
            <p:cNvPr id="20590" name="Line 257"/>
            <p:cNvSpPr>
              <a:spLocks noChangeShapeType="1"/>
            </p:cNvSpPr>
            <p:nvPr/>
          </p:nvSpPr>
          <p:spPr bwMode="auto">
            <a:xfrm flipH="1">
              <a:off x="2880" y="1029"/>
              <a:ext cx="96" cy="528"/>
            </a:xfrm>
            <a:prstGeom prst="line">
              <a:avLst/>
            </a:prstGeom>
            <a:noFill/>
            <a:ln w="76200">
              <a:solidFill>
                <a:schemeClr val="tx1"/>
              </a:solidFill>
              <a:round/>
              <a:headEnd/>
              <a:tailEnd type="triangle" w="med" len="med"/>
            </a:ln>
          </p:spPr>
          <p:txBody>
            <a:bodyPr/>
            <a:lstStyle/>
            <a:p>
              <a:endParaRPr lang="en-US"/>
            </a:p>
          </p:txBody>
        </p:sp>
        <p:sp>
          <p:nvSpPr>
            <p:cNvPr id="20591" name="Line 258"/>
            <p:cNvSpPr>
              <a:spLocks noChangeShapeType="1"/>
            </p:cNvSpPr>
            <p:nvPr/>
          </p:nvSpPr>
          <p:spPr bwMode="auto">
            <a:xfrm flipH="1">
              <a:off x="1024" y="2304"/>
              <a:ext cx="1088" cy="360"/>
            </a:xfrm>
            <a:prstGeom prst="line">
              <a:avLst/>
            </a:prstGeom>
            <a:noFill/>
            <a:ln w="76200">
              <a:solidFill>
                <a:schemeClr val="tx1"/>
              </a:solidFill>
              <a:round/>
              <a:headEnd/>
              <a:tailEnd type="triangle" w="med" len="med"/>
            </a:ln>
          </p:spPr>
          <p:txBody>
            <a:bodyPr/>
            <a:lstStyle/>
            <a:p>
              <a:endParaRPr lang="en-US"/>
            </a:p>
          </p:txBody>
        </p:sp>
        <p:sp>
          <p:nvSpPr>
            <p:cNvPr id="20592" name="Line 259"/>
            <p:cNvSpPr>
              <a:spLocks noChangeShapeType="1"/>
            </p:cNvSpPr>
            <p:nvPr/>
          </p:nvSpPr>
          <p:spPr bwMode="auto">
            <a:xfrm>
              <a:off x="3520" y="2340"/>
              <a:ext cx="768" cy="324"/>
            </a:xfrm>
            <a:prstGeom prst="line">
              <a:avLst/>
            </a:prstGeom>
            <a:noFill/>
            <a:ln w="76200">
              <a:solidFill>
                <a:schemeClr val="tx1"/>
              </a:solidFill>
              <a:round/>
              <a:headEnd/>
              <a:tailEnd type="triangle" w="med" len="med"/>
            </a:ln>
          </p:spPr>
          <p:txBody>
            <a:bodyPr/>
            <a:lstStyle/>
            <a:p>
              <a:endParaRPr lang="en-US"/>
            </a:p>
          </p:txBody>
        </p:sp>
        <p:sp>
          <p:nvSpPr>
            <p:cNvPr id="20593" name="Line 260"/>
            <p:cNvSpPr>
              <a:spLocks noChangeShapeType="1"/>
            </p:cNvSpPr>
            <p:nvPr/>
          </p:nvSpPr>
          <p:spPr bwMode="auto">
            <a:xfrm>
              <a:off x="2688" y="2268"/>
              <a:ext cx="0" cy="432"/>
            </a:xfrm>
            <a:prstGeom prst="line">
              <a:avLst/>
            </a:prstGeom>
            <a:noFill/>
            <a:ln w="76200">
              <a:solidFill>
                <a:schemeClr val="tx1"/>
              </a:solidFill>
              <a:round/>
              <a:headEnd/>
              <a:tailEnd type="triangle" w="med" len="med"/>
            </a:ln>
          </p:spPr>
          <p:txBody>
            <a:bodyPr/>
            <a:lstStyle/>
            <a:p>
              <a:endParaRPr lang="en-US"/>
            </a:p>
          </p:txBody>
        </p:sp>
        <p:sp>
          <p:nvSpPr>
            <p:cNvPr id="24837" name="Rectangle 261"/>
            <p:cNvSpPr>
              <a:spLocks noChangeArrowheads="1"/>
            </p:cNvSpPr>
            <p:nvPr/>
          </p:nvSpPr>
          <p:spPr bwMode="auto">
            <a:xfrm>
              <a:off x="1968" y="1584"/>
              <a:ext cx="1536" cy="658"/>
            </a:xfrm>
            <a:prstGeom prst="rect">
              <a:avLst/>
            </a:prstGeom>
            <a:solidFill>
              <a:schemeClr val="accent1"/>
            </a:solidFill>
            <a:ln w="9525">
              <a:solidFill>
                <a:schemeClr val="tx1"/>
              </a:solidFill>
              <a:miter lim="800000"/>
              <a:headEnd/>
              <a:tailEnd/>
            </a:ln>
            <a:effectLst>
              <a:outerShdw dist="71842" dir="2700000" algn="ctr" rotWithShape="0">
                <a:schemeClr val="tx2"/>
              </a:outerShdw>
            </a:effectLst>
          </p:spPr>
          <p:txBody>
            <a:bodyPr wrap="none" anchor="ctr"/>
            <a:lstStyle/>
            <a:p>
              <a:pPr algn="ctr" fontAlgn="auto">
                <a:spcBef>
                  <a:spcPts val="0"/>
                </a:spcBef>
                <a:spcAft>
                  <a:spcPts val="0"/>
                </a:spcAft>
                <a:defRPr/>
              </a:pPr>
              <a:endParaRPr lang="en-US">
                <a:latin typeface="+mn-lt"/>
              </a:endParaRPr>
            </a:p>
          </p:txBody>
        </p:sp>
        <p:sp>
          <p:nvSpPr>
            <p:cNvPr id="20595" name="Text Box 262"/>
            <p:cNvSpPr txBox="1">
              <a:spLocks noChangeArrowheads="1"/>
            </p:cNvSpPr>
            <p:nvPr/>
          </p:nvSpPr>
          <p:spPr bwMode="auto">
            <a:xfrm>
              <a:off x="2160" y="1584"/>
              <a:ext cx="1152" cy="63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Data manipulation is essential prior to submission of results to third party clustering and analytical programs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6200" y="38100"/>
            <a:ext cx="8991600"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25450" y="1457325"/>
            <a:ext cx="9144000" cy="0"/>
          </a:xfrm>
          <a:prstGeom prst="rect">
            <a:avLst/>
          </a:prstGeom>
          <a:noFill/>
          <a:ln w="9525">
            <a:noFill/>
            <a:miter lim="800000"/>
            <a:headEnd/>
            <a:tailEnd/>
          </a:ln>
        </p:spPr>
        <p:txBody>
          <a:bodyPr>
            <a:spAutoFit/>
          </a:bodyPr>
          <a:lstStyle/>
          <a:p>
            <a:endParaRPr lang="en-US">
              <a:latin typeface="Calibri" pitchFamily="34" charset="0"/>
            </a:endParaRPr>
          </a:p>
        </p:txBody>
      </p:sp>
      <p:sp>
        <p:nvSpPr>
          <p:cNvPr id="22531" name="Text Box 3"/>
          <p:cNvSpPr txBox="1">
            <a:spLocks noChangeArrowheads="1"/>
          </p:cNvSpPr>
          <p:nvPr/>
        </p:nvSpPr>
        <p:spPr bwMode="auto">
          <a:xfrm>
            <a:off x="3657600" y="0"/>
            <a:ext cx="1625600" cy="457200"/>
          </a:xfrm>
          <a:prstGeom prst="rect">
            <a:avLst/>
          </a:prstGeom>
          <a:noFill/>
          <a:ln w="9525">
            <a:noFill/>
            <a:miter lim="800000"/>
            <a:headEnd/>
            <a:tailEnd/>
          </a:ln>
        </p:spPr>
        <p:txBody>
          <a:bodyPr>
            <a:spAutoFit/>
          </a:bodyPr>
          <a:lstStyle/>
          <a:p>
            <a:pPr>
              <a:spcBef>
                <a:spcPct val="50000"/>
              </a:spcBef>
            </a:pPr>
            <a:r>
              <a:rPr lang="en-US">
                <a:latin typeface="Arial Unicode MS" pitchFamily="34" charset="-128"/>
              </a:rPr>
              <a:t>SOMs</a:t>
            </a:r>
          </a:p>
        </p:txBody>
      </p:sp>
      <p:sp>
        <p:nvSpPr>
          <p:cNvPr id="22532" name="Rectangle 4"/>
          <p:cNvSpPr>
            <a:spLocks noChangeArrowheads="1"/>
          </p:cNvSpPr>
          <p:nvPr/>
        </p:nvSpPr>
        <p:spPr bwMode="auto">
          <a:xfrm>
            <a:off x="2971800" y="914400"/>
            <a:ext cx="1066800" cy="914400"/>
          </a:xfrm>
          <a:prstGeom prst="rect">
            <a:avLst/>
          </a:prstGeom>
          <a:noFill/>
          <a:ln w="57150">
            <a:solidFill>
              <a:srgbClr val="FF0066"/>
            </a:solidFill>
            <a:miter lim="800000"/>
            <a:headEnd/>
            <a:tailEnd/>
          </a:ln>
        </p:spPr>
        <p:txBody>
          <a:bodyPr wrap="none" anchor="ctr"/>
          <a:lstStyle/>
          <a:p>
            <a:endParaRPr lang="en-US">
              <a:latin typeface="Calibri" pitchFamily="34" charset="0"/>
            </a:endParaRPr>
          </a:p>
        </p:txBody>
      </p:sp>
      <p:sp>
        <p:nvSpPr>
          <p:cNvPr id="22533" name="Rectangle 5"/>
          <p:cNvSpPr>
            <a:spLocks noChangeArrowheads="1"/>
          </p:cNvSpPr>
          <p:nvPr/>
        </p:nvSpPr>
        <p:spPr bwMode="auto">
          <a:xfrm>
            <a:off x="2971800" y="3429000"/>
            <a:ext cx="1066800" cy="914400"/>
          </a:xfrm>
          <a:prstGeom prst="rect">
            <a:avLst/>
          </a:prstGeom>
          <a:noFill/>
          <a:ln w="57150">
            <a:solidFill>
              <a:srgbClr val="009900"/>
            </a:solidFill>
            <a:miter lim="800000"/>
            <a:headEnd/>
            <a:tailEnd/>
          </a:ln>
        </p:spPr>
        <p:txBody>
          <a:bodyPr wrap="none" anchor="ctr"/>
          <a:lstStyle/>
          <a:p>
            <a:endParaRPr lang="en-US">
              <a:latin typeface="Calibri" pitchFamily="34" charset="0"/>
            </a:endParaRPr>
          </a:p>
        </p:txBody>
      </p:sp>
      <p:grpSp>
        <p:nvGrpSpPr>
          <p:cNvPr id="2" name="Group 6"/>
          <p:cNvGrpSpPr>
            <a:grpSpLocks/>
          </p:cNvGrpSpPr>
          <p:nvPr/>
        </p:nvGrpSpPr>
        <p:grpSpPr bwMode="auto">
          <a:xfrm>
            <a:off x="381000" y="533400"/>
            <a:ext cx="8566150" cy="6019800"/>
            <a:chOff x="240" y="336"/>
            <a:chExt cx="5396" cy="3792"/>
          </a:xfrm>
        </p:grpSpPr>
        <p:pic>
          <p:nvPicPr>
            <p:cNvPr id="22535" name="Picture 7"/>
            <p:cNvPicPr>
              <a:picLocks noChangeAspect="1" noChangeArrowheads="1"/>
            </p:cNvPicPr>
            <p:nvPr/>
          </p:nvPicPr>
          <p:blipFill>
            <a:blip r:embed="rId3" cstate="print"/>
            <a:srcRect/>
            <a:stretch>
              <a:fillRect/>
            </a:stretch>
          </p:blipFill>
          <p:spPr bwMode="auto">
            <a:xfrm>
              <a:off x="240" y="336"/>
              <a:ext cx="5396" cy="3792"/>
            </a:xfrm>
            <a:prstGeom prst="rect">
              <a:avLst/>
            </a:prstGeom>
            <a:noFill/>
            <a:ln w="9525">
              <a:noFill/>
              <a:miter lim="800000"/>
              <a:headEnd/>
              <a:tailEnd/>
            </a:ln>
          </p:spPr>
        </p:pic>
        <p:sp>
          <p:nvSpPr>
            <p:cNvPr id="22536" name="Rectangle 8"/>
            <p:cNvSpPr>
              <a:spLocks noChangeArrowheads="1"/>
            </p:cNvSpPr>
            <p:nvPr/>
          </p:nvSpPr>
          <p:spPr bwMode="auto">
            <a:xfrm>
              <a:off x="624" y="2880"/>
              <a:ext cx="2112" cy="864"/>
            </a:xfrm>
            <a:prstGeom prst="rect">
              <a:avLst/>
            </a:prstGeom>
            <a:gradFill rotWithShape="0">
              <a:gsLst>
                <a:gs pos="0">
                  <a:schemeClr val="tx2"/>
                </a:gs>
                <a:gs pos="100000">
                  <a:srgbClr val="FF0000"/>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37" name="Text Box 9"/>
            <p:cNvSpPr txBox="1">
              <a:spLocks noChangeArrowheads="1"/>
            </p:cNvSpPr>
            <p:nvPr/>
          </p:nvSpPr>
          <p:spPr bwMode="auto">
            <a:xfrm>
              <a:off x="672" y="3072"/>
              <a:ext cx="1968" cy="460"/>
            </a:xfrm>
            <a:prstGeom prst="rect">
              <a:avLst/>
            </a:prstGeom>
            <a:noFill/>
            <a:ln w="9525">
              <a:noFill/>
              <a:miter lim="800000"/>
              <a:headEnd/>
              <a:tailEnd/>
            </a:ln>
          </p:spPr>
          <p:txBody>
            <a:bodyPr>
              <a:spAutoFit/>
            </a:bodyPr>
            <a:lstStyle/>
            <a:p>
              <a:pPr>
                <a:spcBef>
                  <a:spcPct val="50000"/>
                </a:spcBef>
              </a:pPr>
              <a:r>
                <a:rPr lang="en-US" sz="1400">
                  <a:solidFill>
                    <a:srgbClr val="FFFF00"/>
                  </a:solidFill>
                  <a:latin typeface="Arial Unicode MS" pitchFamily="34" charset="-128"/>
                </a:rPr>
                <a:t>Self organizing maps or SOMs are a popular method for detecting patterns in large data sets</a:t>
              </a:r>
            </a:p>
          </p:txBody>
        </p:sp>
        <p:sp>
          <p:nvSpPr>
            <p:cNvPr id="22538" name="Rectangle 10"/>
            <p:cNvSpPr>
              <a:spLocks noChangeArrowheads="1"/>
            </p:cNvSpPr>
            <p:nvPr/>
          </p:nvSpPr>
          <p:spPr bwMode="auto">
            <a:xfrm>
              <a:off x="1872" y="2160"/>
              <a:ext cx="624" cy="624"/>
            </a:xfrm>
            <a:prstGeom prst="rect">
              <a:avLst/>
            </a:prstGeom>
            <a:noFill/>
            <a:ln w="57150">
              <a:solidFill>
                <a:srgbClr val="009900"/>
              </a:solidFill>
              <a:miter lim="800000"/>
              <a:headEnd/>
              <a:tailEnd/>
            </a:ln>
          </p:spPr>
          <p:txBody>
            <a:bodyPr wrap="none" anchor="ctr"/>
            <a:lstStyle/>
            <a:p>
              <a:endParaRPr lang="en-US">
                <a:latin typeface="Calibri" pitchFamily="34" charset="0"/>
              </a:endParaRPr>
            </a:p>
          </p:txBody>
        </p:sp>
        <p:sp>
          <p:nvSpPr>
            <p:cNvPr id="22539" name="Rectangle 11"/>
            <p:cNvSpPr>
              <a:spLocks noChangeArrowheads="1"/>
            </p:cNvSpPr>
            <p:nvPr/>
          </p:nvSpPr>
          <p:spPr bwMode="auto">
            <a:xfrm>
              <a:off x="1872" y="576"/>
              <a:ext cx="624" cy="624"/>
            </a:xfrm>
            <a:prstGeom prst="rect">
              <a:avLst/>
            </a:prstGeom>
            <a:noFill/>
            <a:ln w="57150">
              <a:solidFill>
                <a:srgbClr val="FF0000"/>
              </a:solidFill>
              <a:miter lim="800000"/>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1066800" y="685800"/>
            <a:ext cx="1219200" cy="369332"/>
          </a:xfrm>
          <a:prstGeom prst="rect">
            <a:avLst/>
          </a:prstGeom>
          <a:noFill/>
        </p:spPr>
        <p:txBody>
          <a:bodyPr wrap="square" rtlCol="0">
            <a:spAutoFit/>
          </a:bodyPr>
          <a:lstStyle/>
          <a:p>
            <a:r>
              <a:rPr lang="en-US" dirty="0" smtClean="0"/>
              <a:t>Sample 1</a:t>
            </a:r>
            <a:endParaRPr lang="en-US" dirty="0"/>
          </a:p>
        </p:txBody>
      </p:sp>
      <p:sp>
        <p:nvSpPr>
          <p:cNvPr id="25" name="TextBox 24"/>
          <p:cNvSpPr txBox="1"/>
          <p:nvPr/>
        </p:nvSpPr>
        <p:spPr>
          <a:xfrm>
            <a:off x="2895600" y="685800"/>
            <a:ext cx="1219200" cy="369332"/>
          </a:xfrm>
          <a:prstGeom prst="rect">
            <a:avLst/>
          </a:prstGeom>
          <a:noFill/>
        </p:spPr>
        <p:txBody>
          <a:bodyPr wrap="square" rtlCol="0">
            <a:spAutoFit/>
          </a:bodyPr>
          <a:lstStyle/>
          <a:p>
            <a:r>
              <a:rPr lang="en-US" dirty="0" smtClean="0"/>
              <a:t>Sample 2</a:t>
            </a:r>
            <a:endParaRPr lang="en-US" dirty="0"/>
          </a:p>
        </p:txBody>
      </p:sp>
      <p:sp>
        <p:nvSpPr>
          <p:cNvPr id="26" name="TextBox 25"/>
          <p:cNvSpPr txBox="1"/>
          <p:nvPr/>
        </p:nvSpPr>
        <p:spPr>
          <a:xfrm>
            <a:off x="4953000" y="685800"/>
            <a:ext cx="1219200" cy="369332"/>
          </a:xfrm>
          <a:prstGeom prst="rect">
            <a:avLst/>
          </a:prstGeom>
          <a:noFill/>
        </p:spPr>
        <p:txBody>
          <a:bodyPr wrap="square" rtlCol="0">
            <a:spAutoFit/>
          </a:bodyPr>
          <a:lstStyle/>
          <a:p>
            <a:r>
              <a:rPr lang="en-US" dirty="0" smtClean="0"/>
              <a:t>Sample 3</a:t>
            </a:r>
            <a:endParaRPr lang="en-US" dirty="0"/>
          </a:p>
        </p:txBody>
      </p:sp>
      <p:sp>
        <p:nvSpPr>
          <p:cNvPr id="27" name="TextBox 26"/>
          <p:cNvSpPr txBox="1"/>
          <p:nvPr/>
        </p:nvSpPr>
        <p:spPr>
          <a:xfrm>
            <a:off x="304800" y="1065074"/>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1</a:t>
            </a:r>
            <a:endParaRPr lang="en-US" sz="1400" dirty="0"/>
          </a:p>
        </p:txBody>
      </p:sp>
      <p:sp>
        <p:nvSpPr>
          <p:cNvPr id="28" name="TextBox 27"/>
          <p:cNvSpPr txBox="1"/>
          <p:nvPr/>
        </p:nvSpPr>
        <p:spPr>
          <a:xfrm>
            <a:off x="304800" y="2729805"/>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2</a:t>
            </a:r>
            <a:endParaRPr lang="en-US" sz="1400" dirty="0"/>
          </a:p>
        </p:txBody>
      </p:sp>
      <p:sp>
        <p:nvSpPr>
          <p:cNvPr id="29" name="TextBox 28"/>
          <p:cNvSpPr txBox="1"/>
          <p:nvPr/>
        </p:nvSpPr>
        <p:spPr>
          <a:xfrm>
            <a:off x="304800" y="4330005"/>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3</a:t>
            </a:r>
            <a:endParaRPr lang="en-US" sz="1400" dirty="0"/>
          </a:p>
        </p:txBody>
      </p:sp>
      <p:sp>
        <p:nvSpPr>
          <p:cNvPr id="32" name="Rectangle 31"/>
          <p:cNvSpPr/>
          <p:nvPr/>
        </p:nvSpPr>
        <p:spPr>
          <a:xfrm>
            <a:off x="1295400" y="1780904"/>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95400" y="208570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0" y="2819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0" y="31242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0" y="34290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5400" y="37338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0" y="44196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95400" y="47244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95400" y="5029200"/>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52800" y="1157288"/>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352800" y="14620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52800" y="176688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52800" y="20716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352800" y="2805384"/>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352800" y="3110184"/>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52800" y="3414984"/>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52800" y="3719784"/>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52800" y="440558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52800" y="471038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52800" y="501518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352800" y="5319984"/>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486400" y="1128712"/>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486400" y="14335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486400" y="1738312"/>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486400" y="20431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86400" y="27768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86400" y="3081608"/>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486400" y="3386408"/>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486400" y="36912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486400" y="43770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486400" y="4681808"/>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486400" y="49866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486400" y="52914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0" y="1171304"/>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16686" y="1196927"/>
            <a:ext cx="685800" cy="276999"/>
          </a:xfrm>
          <a:prstGeom prst="rect">
            <a:avLst/>
          </a:prstGeom>
          <a:noFill/>
        </p:spPr>
        <p:txBody>
          <a:bodyPr wrap="square" rtlCol="0">
            <a:spAutoFit/>
          </a:bodyPr>
          <a:lstStyle/>
          <a:p>
            <a:r>
              <a:rPr lang="en-US" sz="1200" dirty="0" smtClean="0"/>
              <a:t>g1p1</a:t>
            </a:r>
            <a:endParaRPr lang="en-US" sz="1200" dirty="0"/>
          </a:p>
        </p:txBody>
      </p:sp>
      <p:sp>
        <p:nvSpPr>
          <p:cNvPr id="31" name="Rectangle 30"/>
          <p:cNvSpPr/>
          <p:nvPr/>
        </p:nvSpPr>
        <p:spPr>
          <a:xfrm>
            <a:off x="1295400" y="1476104"/>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90560" y="1475601"/>
            <a:ext cx="685800" cy="276999"/>
          </a:xfrm>
          <a:prstGeom prst="rect">
            <a:avLst/>
          </a:prstGeom>
          <a:noFill/>
        </p:spPr>
        <p:txBody>
          <a:bodyPr wrap="square" rtlCol="0">
            <a:spAutoFit/>
          </a:bodyPr>
          <a:lstStyle/>
          <a:p>
            <a:r>
              <a:rPr lang="en-US" sz="1200" dirty="0" smtClean="0"/>
              <a:t>g1p2</a:t>
            </a:r>
            <a:endParaRPr lang="en-US" sz="1200" dirty="0"/>
          </a:p>
        </p:txBody>
      </p:sp>
      <p:sp>
        <p:nvSpPr>
          <p:cNvPr id="68" name="TextBox 67"/>
          <p:cNvSpPr txBox="1"/>
          <p:nvPr/>
        </p:nvSpPr>
        <p:spPr>
          <a:xfrm>
            <a:off x="716686" y="1780401"/>
            <a:ext cx="685800" cy="276999"/>
          </a:xfrm>
          <a:prstGeom prst="rect">
            <a:avLst/>
          </a:prstGeom>
          <a:noFill/>
        </p:spPr>
        <p:txBody>
          <a:bodyPr wrap="square" rtlCol="0">
            <a:spAutoFit/>
          </a:bodyPr>
          <a:lstStyle/>
          <a:p>
            <a:r>
              <a:rPr lang="en-US" sz="1200" dirty="0" smtClean="0"/>
              <a:t>g1p3</a:t>
            </a:r>
            <a:endParaRPr lang="en-US" sz="1200" dirty="0"/>
          </a:p>
        </p:txBody>
      </p:sp>
      <p:sp>
        <p:nvSpPr>
          <p:cNvPr id="69" name="TextBox 68"/>
          <p:cNvSpPr txBox="1"/>
          <p:nvPr/>
        </p:nvSpPr>
        <p:spPr>
          <a:xfrm>
            <a:off x="690560" y="2085201"/>
            <a:ext cx="685800" cy="276999"/>
          </a:xfrm>
          <a:prstGeom prst="rect">
            <a:avLst/>
          </a:prstGeom>
          <a:noFill/>
        </p:spPr>
        <p:txBody>
          <a:bodyPr wrap="square" rtlCol="0">
            <a:spAutoFit/>
          </a:bodyPr>
          <a:lstStyle/>
          <a:p>
            <a:r>
              <a:rPr lang="en-US" sz="1200" dirty="0" smtClean="0"/>
              <a:t>g1p4</a:t>
            </a:r>
            <a:endParaRPr lang="en-US" sz="1200" dirty="0"/>
          </a:p>
        </p:txBody>
      </p:sp>
      <p:sp>
        <p:nvSpPr>
          <p:cNvPr id="70" name="TextBox 69"/>
          <p:cNvSpPr txBox="1"/>
          <p:nvPr/>
        </p:nvSpPr>
        <p:spPr>
          <a:xfrm>
            <a:off x="304800" y="5867400"/>
            <a:ext cx="304800" cy="307777"/>
          </a:xfrm>
          <a:prstGeom prst="rect">
            <a:avLst/>
          </a:prstGeom>
          <a:noFill/>
          <a:ln>
            <a:solidFill>
              <a:schemeClr val="tx1"/>
            </a:solidFill>
          </a:ln>
        </p:spPr>
        <p:txBody>
          <a:bodyPr wrap="square" rtlCol="0">
            <a:spAutoFit/>
          </a:bodyPr>
          <a:lstStyle/>
          <a:p>
            <a:r>
              <a:rPr lang="en-US" sz="1400" dirty="0" smtClean="0"/>
              <a:t>G</a:t>
            </a:r>
            <a:endParaRPr lang="en-US" sz="1400" dirty="0"/>
          </a:p>
        </p:txBody>
      </p:sp>
      <p:sp>
        <p:nvSpPr>
          <p:cNvPr id="71" name="TextBox 70"/>
          <p:cNvSpPr txBox="1"/>
          <p:nvPr/>
        </p:nvSpPr>
        <p:spPr>
          <a:xfrm>
            <a:off x="304800" y="6245423"/>
            <a:ext cx="304800" cy="307777"/>
          </a:xfrm>
          <a:prstGeom prst="rect">
            <a:avLst/>
          </a:prstGeom>
          <a:noFill/>
          <a:ln>
            <a:solidFill>
              <a:schemeClr val="tx1"/>
            </a:solidFill>
          </a:ln>
        </p:spPr>
        <p:txBody>
          <a:bodyPr wrap="square" rtlCol="0">
            <a:spAutoFit/>
          </a:bodyPr>
          <a:lstStyle/>
          <a:p>
            <a:r>
              <a:rPr lang="en-US" sz="1400" dirty="0" smtClean="0"/>
              <a:t>G</a:t>
            </a:r>
            <a:endParaRPr lang="en-US" sz="1400" dirty="0"/>
          </a:p>
        </p:txBody>
      </p:sp>
      <p:sp>
        <p:nvSpPr>
          <p:cNvPr id="72" name="Rectangle 71"/>
          <p:cNvSpPr/>
          <p:nvPr/>
        </p:nvSpPr>
        <p:spPr>
          <a:xfrm>
            <a:off x="304800" y="6629400"/>
            <a:ext cx="30480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29749" y="2862442"/>
            <a:ext cx="685800" cy="276999"/>
          </a:xfrm>
          <a:prstGeom prst="rect">
            <a:avLst/>
          </a:prstGeom>
          <a:noFill/>
        </p:spPr>
        <p:txBody>
          <a:bodyPr wrap="square" rtlCol="0">
            <a:spAutoFit/>
          </a:bodyPr>
          <a:lstStyle/>
          <a:p>
            <a:r>
              <a:rPr lang="en-US" sz="1200" dirty="0" smtClean="0"/>
              <a:t>g2p1</a:t>
            </a:r>
            <a:endParaRPr lang="en-US" sz="1200" dirty="0"/>
          </a:p>
        </p:txBody>
      </p:sp>
      <p:sp>
        <p:nvSpPr>
          <p:cNvPr id="74" name="TextBox 73"/>
          <p:cNvSpPr txBox="1"/>
          <p:nvPr/>
        </p:nvSpPr>
        <p:spPr>
          <a:xfrm>
            <a:off x="703623" y="3141116"/>
            <a:ext cx="685800" cy="276999"/>
          </a:xfrm>
          <a:prstGeom prst="rect">
            <a:avLst/>
          </a:prstGeom>
          <a:noFill/>
        </p:spPr>
        <p:txBody>
          <a:bodyPr wrap="square" rtlCol="0">
            <a:spAutoFit/>
          </a:bodyPr>
          <a:lstStyle/>
          <a:p>
            <a:r>
              <a:rPr lang="en-US" sz="1200" dirty="0" smtClean="0"/>
              <a:t>g2p2</a:t>
            </a:r>
            <a:endParaRPr lang="en-US" sz="1200" dirty="0"/>
          </a:p>
        </p:txBody>
      </p:sp>
      <p:sp>
        <p:nvSpPr>
          <p:cNvPr id="75" name="TextBox 74"/>
          <p:cNvSpPr txBox="1"/>
          <p:nvPr/>
        </p:nvSpPr>
        <p:spPr>
          <a:xfrm>
            <a:off x="701173" y="3445916"/>
            <a:ext cx="685800" cy="276999"/>
          </a:xfrm>
          <a:prstGeom prst="rect">
            <a:avLst/>
          </a:prstGeom>
          <a:noFill/>
        </p:spPr>
        <p:txBody>
          <a:bodyPr wrap="square" rtlCol="0">
            <a:spAutoFit/>
          </a:bodyPr>
          <a:lstStyle/>
          <a:p>
            <a:r>
              <a:rPr lang="en-US" sz="1200" dirty="0" smtClean="0"/>
              <a:t>g2p3</a:t>
            </a:r>
            <a:endParaRPr lang="en-US" sz="1200" dirty="0"/>
          </a:p>
        </p:txBody>
      </p:sp>
      <p:sp>
        <p:nvSpPr>
          <p:cNvPr id="76" name="TextBox 75"/>
          <p:cNvSpPr txBox="1"/>
          <p:nvPr/>
        </p:nvSpPr>
        <p:spPr>
          <a:xfrm>
            <a:off x="703623" y="3750716"/>
            <a:ext cx="685800" cy="276999"/>
          </a:xfrm>
          <a:prstGeom prst="rect">
            <a:avLst/>
          </a:prstGeom>
          <a:noFill/>
        </p:spPr>
        <p:txBody>
          <a:bodyPr wrap="square" rtlCol="0">
            <a:spAutoFit/>
          </a:bodyPr>
          <a:lstStyle/>
          <a:p>
            <a:r>
              <a:rPr lang="en-US" sz="1200" dirty="0" smtClean="0"/>
              <a:t>g2p4</a:t>
            </a:r>
            <a:endParaRPr lang="en-US" sz="1200" dirty="0"/>
          </a:p>
        </p:txBody>
      </p:sp>
      <p:sp>
        <p:nvSpPr>
          <p:cNvPr id="77" name="TextBox 76"/>
          <p:cNvSpPr txBox="1"/>
          <p:nvPr/>
        </p:nvSpPr>
        <p:spPr>
          <a:xfrm>
            <a:off x="690560" y="4419600"/>
            <a:ext cx="685800" cy="276999"/>
          </a:xfrm>
          <a:prstGeom prst="rect">
            <a:avLst/>
          </a:prstGeom>
          <a:noFill/>
        </p:spPr>
        <p:txBody>
          <a:bodyPr wrap="square" rtlCol="0">
            <a:spAutoFit/>
          </a:bodyPr>
          <a:lstStyle/>
          <a:p>
            <a:r>
              <a:rPr lang="en-US" sz="1200" dirty="0" smtClean="0"/>
              <a:t>g3p1</a:t>
            </a:r>
            <a:endParaRPr lang="en-US" sz="1200" dirty="0"/>
          </a:p>
        </p:txBody>
      </p:sp>
      <p:sp>
        <p:nvSpPr>
          <p:cNvPr id="78" name="TextBox 77"/>
          <p:cNvSpPr txBox="1"/>
          <p:nvPr/>
        </p:nvSpPr>
        <p:spPr>
          <a:xfrm>
            <a:off x="703623" y="4739138"/>
            <a:ext cx="685800" cy="276999"/>
          </a:xfrm>
          <a:prstGeom prst="rect">
            <a:avLst/>
          </a:prstGeom>
          <a:noFill/>
        </p:spPr>
        <p:txBody>
          <a:bodyPr wrap="square" rtlCol="0">
            <a:spAutoFit/>
          </a:bodyPr>
          <a:lstStyle/>
          <a:p>
            <a:r>
              <a:rPr lang="en-US" sz="1200" dirty="0" smtClean="0"/>
              <a:t>g3p2</a:t>
            </a:r>
            <a:endParaRPr lang="en-US" sz="1200" dirty="0"/>
          </a:p>
        </p:txBody>
      </p:sp>
      <p:sp>
        <p:nvSpPr>
          <p:cNvPr id="79" name="TextBox 78"/>
          <p:cNvSpPr txBox="1"/>
          <p:nvPr/>
        </p:nvSpPr>
        <p:spPr>
          <a:xfrm>
            <a:off x="690560" y="5043938"/>
            <a:ext cx="685800" cy="276999"/>
          </a:xfrm>
          <a:prstGeom prst="rect">
            <a:avLst/>
          </a:prstGeom>
          <a:noFill/>
        </p:spPr>
        <p:txBody>
          <a:bodyPr wrap="square" rtlCol="0">
            <a:spAutoFit/>
          </a:bodyPr>
          <a:lstStyle/>
          <a:p>
            <a:r>
              <a:rPr lang="en-US" sz="1200" dirty="0" smtClean="0"/>
              <a:t>g3p3</a:t>
            </a:r>
            <a:endParaRPr lang="en-US" sz="1200" dirty="0"/>
          </a:p>
        </p:txBody>
      </p:sp>
      <p:sp>
        <p:nvSpPr>
          <p:cNvPr id="80" name="TextBox 79"/>
          <p:cNvSpPr txBox="1"/>
          <p:nvPr/>
        </p:nvSpPr>
        <p:spPr>
          <a:xfrm>
            <a:off x="703623" y="5348738"/>
            <a:ext cx="685800" cy="276999"/>
          </a:xfrm>
          <a:prstGeom prst="rect">
            <a:avLst/>
          </a:prstGeom>
          <a:noFill/>
        </p:spPr>
        <p:txBody>
          <a:bodyPr wrap="square" rtlCol="0">
            <a:spAutoFit/>
          </a:bodyPr>
          <a:lstStyle/>
          <a:p>
            <a:r>
              <a:rPr lang="en-US" sz="1200" dirty="0" smtClean="0"/>
              <a:t>g3p4</a:t>
            </a:r>
            <a:endParaRPr lang="en-US" sz="1200" dirty="0"/>
          </a:p>
        </p:txBody>
      </p:sp>
      <p:sp>
        <p:nvSpPr>
          <p:cNvPr id="81" name="TextBox 80"/>
          <p:cNvSpPr txBox="1"/>
          <p:nvPr/>
        </p:nvSpPr>
        <p:spPr>
          <a:xfrm>
            <a:off x="2769326" y="1143000"/>
            <a:ext cx="685800" cy="276999"/>
          </a:xfrm>
          <a:prstGeom prst="rect">
            <a:avLst/>
          </a:prstGeom>
          <a:noFill/>
        </p:spPr>
        <p:txBody>
          <a:bodyPr wrap="square" rtlCol="0">
            <a:spAutoFit/>
          </a:bodyPr>
          <a:lstStyle/>
          <a:p>
            <a:r>
              <a:rPr lang="en-US" sz="1200" dirty="0" smtClean="0"/>
              <a:t>g1p1</a:t>
            </a:r>
            <a:endParaRPr lang="en-US" sz="1200" dirty="0"/>
          </a:p>
        </p:txBody>
      </p:sp>
      <p:sp>
        <p:nvSpPr>
          <p:cNvPr id="82" name="TextBox 81"/>
          <p:cNvSpPr txBox="1"/>
          <p:nvPr/>
        </p:nvSpPr>
        <p:spPr>
          <a:xfrm>
            <a:off x="2743200" y="1421674"/>
            <a:ext cx="685800" cy="276999"/>
          </a:xfrm>
          <a:prstGeom prst="rect">
            <a:avLst/>
          </a:prstGeom>
          <a:noFill/>
        </p:spPr>
        <p:txBody>
          <a:bodyPr wrap="square" rtlCol="0">
            <a:spAutoFit/>
          </a:bodyPr>
          <a:lstStyle/>
          <a:p>
            <a:r>
              <a:rPr lang="en-US" sz="1200" dirty="0" smtClean="0"/>
              <a:t>g1p2</a:t>
            </a:r>
            <a:endParaRPr lang="en-US" sz="1200" dirty="0"/>
          </a:p>
        </p:txBody>
      </p:sp>
      <p:sp>
        <p:nvSpPr>
          <p:cNvPr id="83" name="TextBox 82"/>
          <p:cNvSpPr txBox="1"/>
          <p:nvPr/>
        </p:nvSpPr>
        <p:spPr>
          <a:xfrm>
            <a:off x="2769326" y="1726474"/>
            <a:ext cx="685800" cy="276999"/>
          </a:xfrm>
          <a:prstGeom prst="rect">
            <a:avLst/>
          </a:prstGeom>
          <a:noFill/>
        </p:spPr>
        <p:txBody>
          <a:bodyPr wrap="square" rtlCol="0">
            <a:spAutoFit/>
          </a:bodyPr>
          <a:lstStyle/>
          <a:p>
            <a:r>
              <a:rPr lang="en-US" sz="1200" dirty="0" smtClean="0"/>
              <a:t>g1p3</a:t>
            </a:r>
            <a:endParaRPr lang="en-US" sz="1200" dirty="0"/>
          </a:p>
        </p:txBody>
      </p:sp>
      <p:sp>
        <p:nvSpPr>
          <p:cNvPr id="84" name="TextBox 83"/>
          <p:cNvSpPr txBox="1"/>
          <p:nvPr/>
        </p:nvSpPr>
        <p:spPr>
          <a:xfrm>
            <a:off x="2743200" y="2031274"/>
            <a:ext cx="685800" cy="276999"/>
          </a:xfrm>
          <a:prstGeom prst="rect">
            <a:avLst/>
          </a:prstGeom>
          <a:noFill/>
        </p:spPr>
        <p:txBody>
          <a:bodyPr wrap="square" rtlCol="0">
            <a:spAutoFit/>
          </a:bodyPr>
          <a:lstStyle/>
          <a:p>
            <a:r>
              <a:rPr lang="en-US" sz="1200" dirty="0" smtClean="0"/>
              <a:t>g1p4</a:t>
            </a:r>
            <a:endParaRPr lang="en-US" sz="1200" dirty="0"/>
          </a:p>
        </p:txBody>
      </p:sp>
      <p:sp>
        <p:nvSpPr>
          <p:cNvPr id="85" name="TextBox 84"/>
          <p:cNvSpPr txBox="1"/>
          <p:nvPr/>
        </p:nvSpPr>
        <p:spPr>
          <a:xfrm>
            <a:off x="2782389" y="2808515"/>
            <a:ext cx="685800" cy="276999"/>
          </a:xfrm>
          <a:prstGeom prst="rect">
            <a:avLst/>
          </a:prstGeom>
          <a:noFill/>
        </p:spPr>
        <p:txBody>
          <a:bodyPr wrap="square" rtlCol="0">
            <a:spAutoFit/>
          </a:bodyPr>
          <a:lstStyle/>
          <a:p>
            <a:r>
              <a:rPr lang="en-US" sz="1200" dirty="0" smtClean="0"/>
              <a:t>g2p1</a:t>
            </a:r>
            <a:endParaRPr lang="en-US" sz="1200" dirty="0"/>
          </a:p>
        </p:txBody>
      </p:sp>
      <p:sp>
        <p:nvSpPr>
          <p:cNvPr id="86" name="TextBox 85"/>
          <p:cNvSpPr txBox="1"/>
          <p:nvPr/>
        </p:nvSpPr>
        <p:spPr>
          <a:xfrm>
            <a:off x="2756263" y="3087189"/>
            <a:ext cx="685800" cy="276999"/>
          </a:xfrm>
          <a:prstGeom prst="rect">
            <a:avLst/>
          </a:prstGeom>
          <a:noFill/>
        </p:spPr>
        <p:txBody>
          <a:bodyPr wrap="square" rtlCol="0">
            <a:spAutoFit/>
          </a:bodyPr>
          <a:lstStyle/>
          <a:p>
            <a:r>
              <a:rPr lang="en-US" sz="1200" dirty="0" smtClean="0"/>
              <a:t>g2p2</a:t>
            </a:r>
            <a:endParaRPr lang="en-US" sz="1200" dirty="0"/>
          </a:p>
        </p:txBody>
      </p:sp>
      <p:sp>
        <p:nvSpPr>
          <p:cNvPr id="87" name="TextBox 86"/>
          <p:cNvSpPr txBox="1"/>
          <p:nvPr/>
        </p:nvSpPr>
        <p:spPr>
          <a:xfrm>
            <a:off x="2782389" y="3391989"/>
            <a:ext cx="685800" cy="276999"/>
          </a:xfrm>
          <a:prstGeom prst="rect">
            <a:avLst/>
          </a:prstGeom>
          <a:noFill/>
        </p:spPr>
        <p:txBody>
          <a:bodyPr wrap="square" rtlCol="0">
            <a:spAutoFit/>
          </a:bodyPr>
          <a:lstStyle/>
          <a:p>
            <a:r>
              <a:rPr lang="en-US" sz="1200" dirty="0" smtClean="0"/>
              <a:t>g2p3</a:t>
            </a:r>
            <a:endParaRPr lang="en-US" sz="1200" dirty="0"/>
          </a:p>
        </p:txBody>
      </p:sp>
      <p:sp>
        <p:nvSpPr>
          <p:cNvPr id="88" name="TextBox 87"/>
          <p:cNvSpPr txBox="1"/>
          <p:nvPr/>
        </p:nvSpPr>
        <p:spPr>
          <a:xfrm>
            <a:off x="2756263" y="3696789"/>
            <a:ext cx="685800" cy="276999"/>
          </a:xfrm>
          <a:prstGeom prst="rect">
            <a:avLst/>
          </a:prstGeom>
          <a:noFill/>
        </p:spPr>
        <p:txBody>
          <a:bodyPr wrap="square" rtlCol="0">
            <a:spAutoFit/>
          </a:bodyPr>
          <a:lstStyle/>
          <a:p>
            <a:r>
              <a:rPr lang="en-US" sz="1200" dirty="0" smtClean="0"/>
              <a:t>g2p4</a:t>
            </a:r>
            <a:endParaRPr lang="en-US" sz="1200" dirty="0"/>
          </a:p>
        </p:txBody>
      </p:sp>
      <p:sp>
        <p:nvSpPr>
          <p:cNvPr id="89" name="TextBox 88"/>
          <p:cNvSpPr txBox="1"/>
          <p:nvPr/>
        </p:nvSpPr>
        <p:spPr>
          <a:xfrm>
            <a:off x="2782389" y="4406537"/>
            <a:ext cx="685800" cy="276999"/>
          </a:xfrm>
          <a:prstGeom prst="rect">
            <a:avLst/>
          </a:prstGeom>
          <a:noFill/>
        </p:spPr>
        <p:txBody>
          <a:bodyPr wrap="square" rtlCol="0">
            <a:spAutoFit/>
          </a:bodyPr>
          <a:lstStyle/>
          <a:p>
            <a:r>
              <a:rPr lang="en-US" sz="1200" dirty="0" smtClean="0"/>
              <a:t>g3p1</a:t>
            </a:r>
            <a:endParaRPr lang="en-US" sz="1200" dirty="0"/>
          </a:p>
        </p:txBody>
      </p:sp>
      <p:sp>
        <p:nvSpPr>
          <p:cNvPr id="90" name="TextBox 89"/>
          <p:cNvSpPr txBox="1"/>
          <p:nvPr/>
        </p:nvSpPr>
        <p:spPr>
          <a:xfrm>
            <a:off x="2756263" y="4685211"/>
            <a:ext cx="685800" cy="276999"/>
          </a:xfrm>
          <a:prstGeom prst="rect">
            <a:avLst/>
          </a:prstGeom>
          <a:noFill/>
        </p:spPr>
        <p:txBody>
          <a:bodyPr wrap="square" rtlCol="0">
            <a:spAutoFit/>
          </a:bodyPr>
          <a:lstStyle/>
          <a:p>
            <a:r>
              <a:rPr lang="en-US" sz="1200" dirty="0" smtClean="0"/>
              <a:t>g3p2</a:t>
            </a:r>
            <a:endParaRPr lang="en-US" sz="1200" dirty="0"/>
          </a:p>
        </p:txBody>
      </p:sp>
      <p:sp>
        <p:nvSpPr>
          <p:cNvPr id="91" name="TextBox 90"/>
          <p:cNvSpPr txBox="1"/>
          <p:nvPr/>
        </p:nvSpPr>
        <p:spPr>
          <a:xfrm>
            <a:off x="2782389" y="4990011"/>
            <a:ext cx="685800" cy="276999"/>
          </a:xfrm>
          <a:prstGeom prst="rect">
            <a:avLst/>
          </a:prstGeom>
          <a:noFill/>
        </p:spPr>
        <p:txBody>
          <a:bodyPr wrap="square" rtlCol="0">
            <a:spAutoFit/>
          </a:bodyPr>
          <a:lstStyle/>
          <a:p>
            <a:r>
              <a:rPr lang="en-US" sz="1200" dirty="0" smtClean="0"/>
              <a:t>g3p3</a:t>
            </a:r>
            <a:endParaRPr lang="en-US" sz="1200" dirty="0"/>
          </a:p>
        </p:txBody>
      </p:sp>
      <p:sp>
        <p:nvSpPr>
          <p:cNvPr id="92" name="TextBox 91"/>
          <p:cNvSpPr txBox="1"/>
          <p:nvPr/>
        </p:nvSpPr>
        <p:spPr>
          <a:xfrm>
            <a:off x="2756263" y="5294811"/>
            <a:ext cx="685800" cy="276999"/>
          </a:xfrm>
          <a:prstGeom prst="rect">
            <a:avLst/>
          </a:prstGeom>
          <a:noFill/>
        </p:spPr>
        <p:txBody>
          <a:bodyPr wrap="square" rtlCol="0">
            <a:spAutoFit/>
          </a:bodyPr>
          <a:lstStyle/>
          <a:p>
            <a:r>
              <a:rPr lang="en-US" sz="1200" dirty="0" smtClean="0"/>
              <a:t>g3p4</a:t>
            </a:r>
            <a:endParaRPr lang="en-US" sz="1200" dirty="0"/>
          </a:p>
        </p:txBody>
      </p:sp>
      <p:sp>
        <p:nvSpPr>
          <p:cNvPr id="93" name="TextBox 92"/>
          <p:cNvSpPr txBox="1"/>
          <p:nvPr/>
        </p:nvSpPr>
        <p:spPr>
          <a:xfrm>
            <a:off x="4902926" y="1169126"/>
            <a:ext cx="685800" cy="276999"/>
          </a:xfrm>
          <a:prstGeom prst="rect">
            <a:avLst/>
          </a:prstGeom>
          <a:noFill/>
        </p:spPr>
        <p:txBody>
          <a:bodyPr wrap="square" rtlCol="0">
            <a:spAutoFit/>
          </a:bodyPr>
          <a:lstStyle/>
          <a:p>
            <a:r>
              <a:rPr lang="en-US" sz="1200" dirty="0" smtClean="0"/>
              <a:t>g1p1</a:t>
            </a:r>
            <a:endParaRPr lang="en-US" sz="1200" dirty="0"/>
          </a:p>
        </p:txBody>
      </p:sp>
      <p:sp>
        <p:nvSpPr>
          <p:cNvPr id="94" name="TextBox 93"/>
          <p:cNvSpPr txBox="1"/>
          <p:nvPr/>
        </p:nvSpPr>
        <p:spPr>
          <a:xfrm>
            <a:off x="4876800" y="1447800"/>
            <a:ext cx="685800" cy="276999"/>
          </a:xfrm>
          <a:prstGeom prst="rect">
            <a:avLst/>
          </a:prstGeom>
          <a:noFill/>
        </p:spPr>
        <p:txBody>
          <a:bodyPr wrap="square" rtlCol="0">
            <a:spAutoFit/>
          </a:bodyPr>
          <a:lstStyle/>
          <a:p>
            <a:r>
              <a:rPr lang="en-US" sz="1200" dirty="0" smtClean="0"/>
              <a:t>g1p2</a:t>
            </a:r>
            <a:endParaRPr lang="en-US" sz="1200" dirty="0"/>
          </a:p>
        </p:txBody>
      </p:sp>
      <p:sp>
        <p:nvSpPr>
          <p:cNvPr id="95" name="TextBox 94"/>
          <p:cNvSpPr txBox="1"/>
          <p:nvPr/>
        </p:nvSpPr>
        <p:spPr>
          <a:xfrm>
            <a:off x="4902926" y="1752600"/>
            <a:ext cx="685800" cy="276999"/>
          </a:xfrm>
          <a:prstGeom prst="rect">
            <a:avLst/>
          </a:prstGeom>
          <a:noFill/>
        </p:spPr>
        <p:txBody>
          <a:bodyPr wrap="square" rtlCol="0">
            <a:spAutoFit/>
          </a:bodyPr>
          <a:lstStyle/>
          <a:p>
            <a:r>
              <a:rPr lang="en-US" sz="1200" dirty="0" smtClean="0"/>
              <a:t>g1p3</a:t>
            </a:r>
            <a:endParaRPr lang="en-US" sz="1200" dirty="0"/>
          </a:p>
        </p:txBody>
      </p:sp>
      <p:sp>
        <p:nvSpPr>
          <p:cNvPr id="96" name="TextBox 95"/>
          <p:cNvSpPr txBox="1"/>
          <p:nvPr/>
        </p:nvSpPr>
        <p:spPr>
          <a:xfrm>
            <a:off x="4876800" y="2057400"/>
            <a:ext cx="685800" cy="276999"/>
          </a:xfrm>
          <a:prstGeom prst="rect">
            <a:avLst/>
          </a:prstGeom>
          <a:noFill/>
        </p:spPr>
        <p:txBody>
          <a:bodyPr wrap="square" rtlCol="0">
            <a:spAutoFit/>
          </a:bodyPr>
          <a:lstStyle/>
          <a:p>
            <a:r>
              <a:rPr lang="en-US" sz="1200" dirty="0" smtClean="0"/>
              <a:t>g1p4</a:t>
            </a:r>
            <a:endParaRPr lang="en-US" sz="1200" dirty="0"/>
          </a:p>
        </p:txBody>
      </p:sp>
      <p:sp>
        <p:nvSpPr>
          <p:cNvPr id="97" name="TextBox 96"/>
          <p:cNvSpPr txBox="1"/>
          <p:nvPr/>
        </p:nvSpPr>
        <p:spPr>
          <a:xfrm>
            <a:off x="4915989" y="2834641"/>
            <a:ext cx="685800" cy="276999"/>
          </a:xfrm>
          <a:prstGeom prst="rect">
            <a:avLst/>
          </a:prstGeom>
          <a:noFill/>
        </p:spPr>
        <p:txBody>
          <a:bodyPr wrap="square" rtlCol="0">
            <a:spAutoFit/>
          </a:bodyPr>
          <a:lstStyle/>
          <a:p>
            <a:r>
              <a:rPr lang="en-US" sz="1200" dirty="0" smtClean="0"/>
              <a:t>g2p1</a:t>
            </a:r>
            <a:endParaRPr lang="en-US" sz="1200" dirty="0"/>
          </a:p>
        </p:txBody>
      </p:sp>
      <p:sp>
        <p:nvSpPr>
          <p:cNvPr id="98" name="TextBox 97"/>
          <p:cNvSpPr txBox="1"/>
          <p:nvPr/>
        </p:nvSpPr>
        <p:spPr>
          <a:xfrm>
            <a:off x="4889863" y="3113315"/>
            <a:ext cx="685800" cy="276999"/>
          </a:xfrm>
          <a:prstGeom prst="rect">
            <a:avLst/>
          </a:prstGeom>
          <a:noFill/>
        </p:spPr>
        <p:txBody>
          <a:bodyPr wrap="square" rtlCol="0">
            <a:spAutoFit/>
          </a:bodyPr>
          <a:lstStyle/>
          <a:p>
            <a:r>
              <a:rPr lang="en-US" sz="1200" dirty="0" smtClean="0"/>
              <a:t>g2p2</a:t>
            </a:r>
            <a:endParaRPr lang="en-US" sz="1200" dirty="0"/>
          </a:p>
        </p:txBody>
      </p:sp>
      <p:sp>
        <p:nvSpPr>
          <p:cNvPr id="99" name="TextBox 98"/>
          <p:cNvSpPr txBox="1"/>
          <p:nvPr/>
        </p:nvSpPr>
        <p:spPr>
          <a:xfrm>
            <a:off x="4915989" y="3418115"/>
            <a:ext cx="685800" cy="276999"/>
          </a:xfrm>
          <a:prstGeom prst="rect">
            <a:avLst/>
          </a:prstGeom>
          <a:noFill/>
        </p:spPr>
        <p:txBody>
          <a:bodyPr wrap="square" rtlCol="0">
            <a:spAutoFit/>
          </a:bodyPr>
          <a:lstStyle/>
          <a:p>
            <a:r>
              <a:rPr lang="en-US" sz="1200" dirty="0" smtClean="0"/>
              <a:t>g2p3</a:t>
            </a:r>
            <a:endParaRPr lang="en-US" sz="1200" dirty="0"/>
          </a:p>
        </p:txBody>
      </p:sp>
      <p:sp>
        <p:nvSpPr>
          <p:cNvPr id="100" name="TextBox 99"/>
          <p:cNvSpPr txBox="1"/>
          <p:nvPr/>
        </p:nvSpPr>
        <p:spPr>
          <a:xfrm>
            <a:off x="4889863" y="3722915"/>
            <a:ext cx="685800" cy="276999"/>
          </a:xfrm>
          <a:prstGeom prst="rect">
            <a:avLst/>
          </a:prstGeom>
          <a:noFill/>
        </p:spPr>
        <p:txBody>
          <a:bodyPr wrap="square" rtlCol="0">
            <a:spAutoFit/>
          </a:bodyPr>
          <a:lstStyle/>
          <a:p>
            <a:r>
              <a:rPr lang="en-US" sz="1200" dirty="0" smtClean="0"/>
              <a:t>g2p4</a:t>
            </a:r>
            <a:endParaRPr lang="en-US" sz="1200" dirty="0"/>
          </a:p>
        </p:txBody>
      </p:sp>
      <p:sp>
        <p:nvSpPr>
          <p:cNvPr id="101" name="TextBox 100"/>
          <p:cNvSpPr txBox="1"/>
          <p:nvPr/>
        </p:nvSpPr>
        <p:spPr>
          <a:xfrm>
            <a:off x="4915989" y="4432663"/>
            <a:ext cx="685800" cy="276999"/>
          </a:xfrm>
          <a:prstGeom prst="rect">
            <a:avLst/>
          </a:prstGeom>
          <a:noFill/>
        </p:spPr>
        <p:txBody>
          <a:bodyPr wrap="square" rtlCol="0">
            <a:spAutoFit/>
          </a:bodyPr>
          <a:lstStyle/>
          <a:p>
            <a:r>
              <a:rPr lang="en-US" sz="1200" dirty="0" smtClean="0"/>
              <a:t>g3p1</a:t>
            </a:r>
            <a:endParaRPr lang="en-US" sz="1200" dirty="0"/>
          </a:p>
        </p:txBody>
      </p:sp>
      <p:sp>
        <p:nvSpPr>
          <p:cNvPr id="102" name="TextBox 101"/>
          <p:cNvSpPr txBox="1"/>
          <p:nvPr/>
        </p:nvSpPr>
        <p:spPr>
          <a:xfrm>
            <a:off x="4889863" y="4711337"/>
            <a:ext cx="685800" cy="276999"/>
          </a:xfrm>
          <a:prstGeom prst="rect">
            <a:avLst/>
          </a:prstGeom>
          <a:noFill/>
        </p:spPr>
        <p:txBody>
          <a:bodyPr wrap="square" rtlCol="0">
            <a:spAutoFit/>
          </a:bodyPr>
          <a:lstStyle/>
          <a:p>
            <a:r>
              <a:rPr lang="en-US" sz="1200" dirty="0" smtClean="0"/>
              <a:t>g3p2</a:t>
            </a:r>
            <a:endParaRPr lang="en-US" sz="1200" dirty="0"/>
          </a:p>
        </p:txBody>
      </p:sp>
      <p:sp>
        <p:nvSpPr>
          <p:cNvPr id="103" name="TextBox 102"/>
          <p:cNvSpPr txBox="1"/>
          <p:nvPr/>
        </p:nvSpPr>
        <p:spPr>
          <a:xfrm>
            <a:off x="4915989" y="5016137"/>
            <a:ext cx="685800" cy="276999"/>
          </a:xfrm>
          <a:prstGeom prst="rect">
            <a:avLst/>
          </a:prstGeom>
          <a:noFill/>
        </p:spPr>
        <p:txBody>
          <a:bodyPr wrap="square" rtlCol="0">
            <a:spAutoFit/>
          </a:bodyPr>
          <a:lstStyle/>
          <a:p>
            <a:r>
              <a:rPr lang="en-US" sz="1200" dirty="0" smtClean="0"/>
              <a:t>g3p3</a:t>
            </a:r>
            <a:endParaRPr lang="en-US" sz="1200" dirty="0"/>
          </a:p>
        </p:txBody>
      </p:sp>
      <p:sp>
        <p:nvSpPr>
          <p:cNvPr id="104" name="TextBox 103"/>
          <p:cNvSpPr txBox="1"/>
          <p:nvPr/>
        </p:nvSpPr>
        <p:spPr>
          <a:xfrm>
            <a:off x="4889863" y="5320937"/>
            <a:ext cx="685800" cy="276999"/>
          </a:xfrm>
          <a:prstGeom prst="rect">
            <a:avLst/>
          </a:prstGeom>
          <a:noFill/>
        </p:spPr>
        <p:txBody>
          <a:bodyPr wrap="square" rtlCol="0">
            <a:spAutoFit/>
          </a:bodyPr>
          <a:lstStyle/>
          <a:p>
            <a:r>
              <a:rPr lang="en-US" sz="1200" dirty="0" smtClean="0"/>
              <a:t>g3p4</a:t>
            </a:r>
            <a:endParaRPr lang="en-US" sz="1200" dirty="0"/>
          </a:p>
        </p:txBody>
      </p:sp>
      <p:grpSp>
        <p:nvGrpSpPr>
          <p:cNvPr id="137" name="Group 136"/>
          <p:cNvGrpSpPr/>
          <p:nvPr/>
        </p:nvGrpSpPr>
        <p:grpSpPr>
          <a:xfrm>
            <a:off x="1600200" y="1066800"/>
            <a:ext cx="1143000" cy="4648200"/>
            <a:chOff x="6858000" y="990600"/>
            <a:chExt cx="1143000" cy="4648200"/>
          </a:xfrm>
        </p:grpSpPr>
        <p:sp>
          <p:nvSpPr>
            <p:cNvPr id="133" name="Rectangle 132"/>
            <p:cNvSpPr/>
            <p:nvPr/>
          </p:nvSpPr>
          <p:spPr>
            <a:xfrm>
              <a:off x="6858000" y="990600"/>
              <a:ext cx="1143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548568" y="1066800"/>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548568" y="3810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548568" y="4114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548568" y="2895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548568" y="32004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548568" y="13716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548568" y="19812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548568" y="22860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548568" y="3505200"/>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548568" y="44196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548568" y="2590800"/>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548568" y="1676400"/>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6938968" y="1078638"/>
              <a:ext cx="685800" cy="276999"/>
            </a:xfrm>
            <a:prstGeom prst="rect">
              <a:avLst/>
            </a:prstGeom>
            <a:noFill/>
          </p:spPr>
          <p:txBody>
            <a:bodyPr wrap="square" rtlCol="0">
              <a:spAutoFit/>
            </a:bodyPr>
            <a:lstStyle/>
            <a:p>
              <a:r>
                <a:rPr lang="en-US" sz="1200" dirty="0" smtClean="0"/>
                <a:t>g1p3</a:t>
              </a:r>
              <a:endParaRPr lang="en-US" sz="1200" dirty="0"/>
            </a:p>
          </p:txBody>
        </p:sp>
        <p:sp>
          <p:nvSpPr>
            <p:cNvPr id="120" name="TextBox 119"/>
            <p:cNvSpPr txBox="1"/>
            <p:nvPr/>
          </p:nvSpPr>
          <p:spPr>
            <a:xfrm>
              <a:off x="6938968" y="1399401"/>
              <a:ext cx="685800" cy="276999"/>
            </a:xfrm>
            <a:prstGeom prst="rect">
              <a:avLst/>
            </a:prstGeom>
            <a:noFill/>
          </p:spPr>
          <p:txBody>
            <a:bodyPr wrap="square" rtlCol="0">
              <a:spAutoFit/>
            </a:bodyPr>
            <a:lstStyle/>
            <a:p>
              <a:r>
                <a:rPr lang="en-US" sz="1200" dirty="0" smtClean="0"/>
                <a:t>g2p4</a:t>
              </a:r>
              <a:endParaRPr lang="en-US" sz="1200" dirty="0"/>
            </a:p>
          </p:txBody>
        </p:sp>
        <p:sp>
          <p:nvSpPr>
            <p:cNvPr id="121" name="TextBox 120"/>
            <p:cNvSpPr txBox="1"/>
            <p:nvPr/>
          </p:nvSpPr>
          <p:spPr>
            <a:xfrm>
              <a:off x="6934200" y="1713729"/>
              <a:ext cx="685800" cy="276999"/>
            </a:xfrm>
            <a:prstGeom prst="rect">
              <a:avLst/>
            </a:prstGeom>
            <a:noFill/>
          </p:spPr>
          <p:txBody>
            <a:bodyPr wrap="square" rtlCol="0">
              <a:spAutoFit/>
            </a:bodyPr>
            <a:lstStyle/>
            <a:p>
              <a:r>
                <a:rPr lang="en-US" sz="1200" dirty="0" smtClean="0"/>
                <a:t>g1p2</a:t>
              </a:r>
              <a:endParaRPr lang="en-US" sz="1200" dirty="0"/>
            </a:p>
          </p:txBody>
        </p:sp>
        <p:sp>
          <p:nvSpPr>
            <p:cNvPr id="122" name="TextBox 121"/>
            <p:cNvSpPr txBox="1"/>
            <p:nvPr/>
          </p:nvSpPr>
          <p:spPr>
            <a:xfrm>
              <a:off x="6938968" y="2286000"/>
              <a:ext cx="685800" cy="276999"/>
            </a:xfrm>
            <a:prstGeom prst="rect">
              <a:avLst/>
            </a:prstGeom>
            <a:noFill/>
          </p:spPr>
          <p:txBody>
            <a:bodyPr wrap="square" rtlCol="0">
              <a:spAutoFit/>
            </a:bodyPr>
            <a:lstStyle/>
            <a:p>
              <a:r>
                <a:rPr lang="en-US" sz="1200" dirty="0" smtClean="0"/>
                <a:t>g3p2</a:t>
              </a:r>
              <a:endParaRPr lang="en-US" sz="1200" dirty="0"/>
            </a:p>
          </p:txBody>
        </p:sp>
        <p:sp>
          <p:nvSpPr>
            <p:cNvPr id="123" name="TextBox 122"/>
            <p:cNvSpPr txBox="1"/>
            <p:nvPr/>
          </p:nvSpPr>
          <p:spPr>
            <a:xfrm>
              <a:off x="6938968" y="2585265"/>
              <a:ext cx="685800" cy="276999"/>
            </a:xfrm>
            <a:prstGeom prst="rect">
              <a:avLst/>
            </a:prstGeom>
            <a:noFill/>
          </p:spPr>
          <p:txBody>
            <a:bodyPr wrap="square" rtlCol="0">
              <a:spAutoFit/>
            </a:bodyPr>
            <a:lstStyle/>
            <a:p>
              <a:r>
                <a:rPr lang="en-US" sz="1200" dirty="0" smtClean="0"/>
                <a:t>g1p1</a:t>
              </a:r>
              <a:endParaRPr lang="en-US" sz="1200" dirty="0"/>
            </a:p>
          </p:txBody>
        </p:sp>
        <p:sp>
          <p:nvSpPr>
            <p:cNvPr id="124" name="TextBox 123"/>
            <p:cNvSpPr txBox="1"/>
            <p:nvPr/>
          </p:nvSpPr>
          <p:spPr>
            <a:xfrm>
              <a:off x="6938968" y="2009001"/>
              <a:ext cx="685800" cy="276999"/>
            </a:xfrm>
            <a:prstGeom prst="rect">
              <a:avLst/>
            </a:prstGeom>
            <a:noFill/>
          </p:spPr>
          <p:txBody>
            <a:bodyPr wrap="square" rtlCol="0">
              <a:spAutoFit/>
            </a:bodyPr>
            <a:lstStyle/>
            <a:p>
              <a:r>
                <a:rPr lang="en-US" sz="1200" dirty="0" smtClean="0"/>
                <a:t>g3p1</a:t>
              </a:r>
              <a:endParaRPr lang="en-US" sz="1200" dirty="0"/>
            </a:p>
          </p:txBody>
        </p:sp>
        <p:sp>
          <p:nvSpPr>
            <p:cNvPr id="125" name="TextBox 124"/>
            <p:cNvSpPr txBox="1"/>
            <p:nvPr/>
          </p:nvSpPr>
          <p:spPr>
            <a:xfrm>
              <a:off x="6938968" y="3228201"/>
              <a:ext cx="685800" cy="276999"/>
            </a:xfrm>
            <a:prstGeom prst="rect">
              <a:avLst/>
            </a:prstGeom>
            <a:noFill/>
          </p:spPr>
          <p:txBody>
            <a:bodyPr wrap="square" rtlCol="0">
              <a:spAutoFit/>
            </a:bodyPr>
            <a:lstStyle/>
            <a:p>
              <a:r>
                <a:rPr lang="en-US" sz="1200" dirty="0" smtClean="0"/>
                <a:t>g2p3</a:t>
              </a:r>
              <a:endParaRPr lang="en-US" sz="1200" dirty="0"/>
            </a:p>
          </p:txBody>
        </p:sp>
        <p:sp>
          <p:nvSpPr>
            <p:cNvPr id="126" name="TextBox 125"/>
            <p:cNvSpPr txBox="1"/>
            <p:nvPr/>
          </p:nvSpPr>
          <p:spPr>
            <a:xfrm>
              <a:off x="6938968" y="2895600"/>
              <a:ext cx="685800" cy="276999"/>
            </a:xfrm>
            <a:prstGeom prst="rect">
              <a:avLst/>
            </a:prstGeom>
            <a:noFill/>
          </p:spPr>
          <p:txBody>
            <a:bodyPr wrap="square" rtlCol="0">
              <a:spAutoFit/>
            </a:bodyPr>
            <a:lstStyle/>
            <a:p>
              <a:r>
                <a:rPr lang="en-US" sz="1200" dirty="0" smtClean="0"/>
                <a:t>g2p2</a:t>
              </a:r>
              <a:endParaRPr lang="en-US" sz="1200" dirty="0"/>
            </a:p>
          </p:txBody>
        </p:sp>
        <p:sp>
          <p:nvSpPr>
            <p:cNvPr id="127" name="TextBox 126"/>
            <p:cNvSpPr txBox="1"/>
            <p:nvPr/>
          </p:nvSpPr>
          <p:spPr>
            <a:xfrm>
              <a:off x="6938968" y="3533001"/>
              <a:ext cx="685800" cy="276999"/>
            </a:xfrm>
            <a:prstGeom prst="rect">
              <a:avLst/>
            </a:prstGeom>
            <a:noFill/>
          </p:spPr>
          <p:txBody>
            <a:bodyPr wrap="square" rtlCol="0">
              <a:spAutoFit/>
            </a:bodyPr>
            <a:lstStyle/>
            <a:p>
              <a:r>
                <a:rPr lang="en-US" sz="1200" dirty="0" smtClean="0"/>
                <a:t>g3p3</a:t>
              </a:r>
              <a:endParaRPr lang="en-US" sz="1200" dirty="0"/>
            </a:p>
          </p:txBody>
        </p:sp>
        <p:sp>
          <p:nvSpPr>
            <p:cNvPr id="128" name="TextBox 127"/>
            <p:cNvSpPr txBox="1"/>
            <p:nvPr/>
          </p:nvSpPr>
          <p:spPr>
            <a:xfrm>
              <a:off x="6938968" y="4114800"/>
              <a:ext cx="685800" cy="276999"/>
            </a:xfrm>
            <a:prstGeom prst="rect">
              <a:avLst/>
            </a:prstGeom>
            <a:noFill/>
          </p:spPr>
          <p:txBody>
            <a:bodyPr wrap="square" rtlCol="0">
              <a:spAutoFit/>
            </a:bodyPr>
            <a:lstStyle/>
            <a:p>
              <a:r>
                <a:rPr lang="en-US" sz="1200" dirty="0" smtClean="0"/>
                <a:t>g2p1</a:t>
              </a:r>
              <a:endParaRPr lang="en-US" sz="1200" dirty="0"/>
            </a:p>
          </p:txBody>
        </p:sp>
        <p:sp>
          <p:nvSpPr>
            <p:cNvPr id="129" name="TextBox 128"/>
            <p:cNvSpPr txBox="1"/>
            <p:nvPr/>
          </p:nvSpPr>
          <p:spPr>
            <a:xfrm>
              <a:off x="6938968" y="3838576"/>
              <a:ext cx="685800" cy="276999"/>
            </a:xfrm>
            <a:prstGeom prst="rect">
              <a:avLst/>
            </a:prstGeom>
            <a:noFill/>
          </p:spPr>
          <p:txBody>
            <a:bodyPr wrap="square" rtlCol="0">
              <a:spAutoFit/>
            </a:bodyPr>
            <a:lstStyle/>
            <a:p>
              <a:r>
                <a:rPr lang="en-US" sz="1200" dirty="0" smtClean="0"/>
                <a:t>g1p4</a:t>
              </a:r>
              <a:endParaRPr lang="en-US" sz="1200" dirty="0"/>
            </a:p>
          </p:txBody>
        </p:sp>
        <p:sp>
          <p:nvSpPr>
            <p:cNvPr id="131" name="TextBox 130"/>
            <p:cNvSpPr txBox="1"/>
            <p:nvPr/>
          </p:nvSpPr>
          <p:spPr>
            <a:xfrm>
              <a:off x="6938968" y="4419600"/>
              <a:ext cx="685800" cy="276999"/>
            </a:xfrm>
            <a:prstGeom prst="rect">
              <a:avLst/>
            </a:prstGeom>
            <a:noFill/>
          </p:spPr>
          <p:txBody>
            <a:bodyPr wrap="square" rtlCol="0">
              <a:spAutoFit/>
            </a:bodyPr>
            <a:lstStyle/>
            <a:p>
              <a:r>
                <a:rPr lang="en-US" sz="1200" dirty="0" smtClean="0"/>
                <a:t>g3p4</a:t>
              </a:r>
              <a:endParaRPr lang="en-US" sz="1200" dirty="0"/>
            </a:p>
          </p:txBody>
        </p:sp>
      </p:grpSp>
      <p:grpSp>
        <p:nvGrpSpPr>
          <p:cNvPr id="174" name="Group 173"/>
          <p:cNvGrpSpPr/>
          <p:nvPr/>
        </p:nvGrpSpPr>
        <p:grpSpPr>
          <a:xfrm>
            <a:off x="3200400" y="1143000"/>
            <a:ext cx="1371600" cy="5334000"/>
            <a:chOff x="7010400" y="1143000"/>
            <a:chExt cx="1371600" cy="5334000"/>
          </a:xfrm>
        </p:grpSpPr>
        <p:sp>
          <p:nvSpPr>
            <p:cNvPr id="172" name="Rectangle 171"/>
            <p:cNvSpPr/>
            <p:nvPr/>
          </p:nvSpPr>
          <p:spPr>
            <a:xfrm>
              <a:off x="7010400" y="1143000"/>
              <a:ext cx="13716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7998550" y="11430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7413851" y="1160419"/>
              <a:ext cx="685800" cy="276999"/>
            </a:xfrm>
            <a:prstGeom prst="rect">
              <a:avLst/>
            </a:prstGeom>
            <a:noFill/>
          </p:spPr>
          <p:txBody>
            <a:bodyPr wrap="square" rtlCol="0">
              <a:spAutoFit/>
            </a:bodyPr>
            <a:lstStyle/>
            <a:p>
              <a:r>
                <a:rPr lang="en-US" sz="1200" dirty="0" smtClean="0"/>
                <a:t>g2p1</a:t>
              </a:r>
              <a:endParaRPr lang="en-US" sz="1200" dirty="0"/>
            </a:p>
          </p:txBody>
        </p:sp>
        <p:sp>
          <p:nvSpPr>
            <p:cNvPr id="141" name="TextBox 140"/>
            <p:cNvSpPr txBox="1"/>
            <p:nvPr/>
          </p:nvSpPr>
          <p:spPr>
            <a:xfrm>
              <a:off x="7417526" y="1447800"/>
              <a:ext cx="685800" cy="276999"/>
            </a:xfrm>
            <a:prstGeom prst="rect">
              <a:avLst/>
            </a:prstGeom>
            <a:noFill/>
          </p:spPr>
          <p:txBody>
            <a:bodyPr wrap="square" rtlCol="0">
              <a:spAutoFit/>
            </a:bodyPr>
            <a:lstStyle/>
            <a:p>
              <a:r>
                <a:rPr lang="en-US" sz="1200" dirty="0" smtClean="0"/>
                <a:t>g2p3</a:t>
              </a:r>
              <a:endParaRPr lang="en-US" sz="1200" dirty="0"/>
            </a:p>
          </p:txBody>
        </p:sp>
        <p:sp>
          <p:nvSpPr>
            <p:cNvPr id="142" name="Rectangle 141"/>
            <p:cNvSpPr/>
            <p:nvPr/>
          </p:nvSpPr>
          <p:spPr>
            <a:xfrm>
              <a:off x="7998550" y="14478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998550" y="1768245"/>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7387725" y="1757360"/>
              <a:ext cx="685800" cy="276999"/>
            </a:xfrm>
            <a:prstGeom prst="rect">
              <a:avLst/>
            </a:prstGeom>
            <a:noFill/>
          </p:spPr>
          <p:txBody>
            <a:bodyPr wrap="square" rtlCol="0">
              <a:spAutoFit/>
            </a:bodyPr>
            <a:lstStyle/>
            <a:p>
              <a:r>
                <a:rPr lang="en-US" sz="1200" dirty="0" smtClean="0"/>
                <a:t>g3p4</a:t>
              </a:r>
              <a:endParaRPr lang="en-US" sz="1200" dirty="0"/>
            </a:p>
          </p:txBody>
        </p:sp>
        <p:sp>
          <p:nvSpPr>
            <p:cNvPr id="145" name="Rectangle 144"/>
            <p:cNvSpPr/>
            <p:nvPr/>
          </p:nvSpPr>
          <p:spPr>
            <a:xfrm>
              <a:off x="7999775" y="2070867"/>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417526" y="2076448"/>
              <a:ext cx="685800" cy="276999"/>
            </a:xfrm>
            <a:prstGeom prst="rect">
              <a:avLst/>
            </a:prstGeom>
            <a:noFill/>
          </p:spPr>
          <p:txBody>
            <a:bodyPr wrap="square" rtlCol="0">
              <a:spAutoFit/>
            </a:bodyPr>
            <a:lstStyle/>
            <a:p>
              <a:r>
                <a:rPr lang="en-US" sz="1200" dirty="0" smtClean="0"/>
                <a:t>g2p2</a:t>
              </a:r>
              <a:endParaRPr lang="en-US" sz="1200" dirty="0"/>
            </a:p>
          </p:txBody>
        </p:sp>
        <p:sp>
          <p:nvSpPr>
            <p:cNvPr id="147" name="Rectangle 146"/>
            <p:cNvSpPr/>
            <p:nvPr/>
          </p:nvSpPr>
          <p:spPr>
            <a:xfrm>
              <a:off x="7984262" y="2390776"/>
              <a:ext cx="321538" cy="27622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7417526" y="2390776"/>
              <a:ext cx="685800" cy="276999"/>
            </a:xfrm>
            <a:prstGeom prst="rect">
              <a:avLst/>
            </a:prstGeom>
            <a:noFill/>
          </p:spPr>
          <p:txBody>
            <a:bodyPr wrap="square" rtlCol="0">
              <a:spAutoFit/>
            </a:bodyPr>
            <a:lstStyle/>
            <a:p>
              <a:r>
                <a:rPr lang="en-US" sz="1200" dirty="0" smtClean="0"/>
                <a:t>g1p1</a:t>
              </a:r>
              <a:endParaRPr lang="en-US" sz="1200" dirty="0"/>
            </a:p>
          </p:txBody>
        </p:sp>
        <p:sp>
          <p:nvSpPr>
            <p:cNvPr id="149" name="Rectangle 148"/>
            <p:cNvSpPr/>
            <p:nvPr/>
          </p:nvSpPr>
          <p:spPr>
            <a:xfrm>
              <a:off x="7992697" y="267176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7407998" y="2687001"/>
              <a:ext cx="685800" cy="276999"/>
            </a:xfrm>
            <a:prstGeom prst="rect">
              <a:avLst/>
            </a:prstGeom>
            <a:noFill/>
          </p:spPr>
          <p:txBody>
            <a:bodyPr wrap="square" rtlCol="0">
              <a:spAutoFit/>
            </a:bodyPr>
            <a:lstStyle/>
            <a:p>
              <a:r>
                <a:rPr lang="en-US" sz="1200" dirty="0" smtClean="0"/>
                <a:t>g3p1</a:t>
              </a:r>
              <a:endParaRPr lang="en-US" sz="1200" dirty="0"/>
            </a:p>
          </p:txBody>
        </p:sp>
        <p:sp>
          <p:nvSpPr>
            <p:cNvPr id="151" name="Rectangle 150"/>
            <p:cNvSpPr/>
            <p:nvPr/>
          </p:nvSpPr>
          <p:spPr>
            <a:xfrm>
              <a:off x="7987937" y="2968397"/>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7417526" y="2986088"/>
              <a:ext cx="685800" cy="276999"/>
            </a:xfrm>
            <a:prstGeom prst="rect">
              <a:avLst/>
            </a:prstGeom>
            <a:noFill/>
          </p:spPr>
          <p:txBody>
            <a:bodyPr wrap="square" rtlCol="0">
              <a:spAutoFit/>
            </a:bodyPr>
            <a:lstStyle/>
            <a:p>
              <a:r>
                <a:rPr lang="en-US" sz="1200" dirty="0" smtClean="0"/>
                <a:t>g3p3</a:t>
              </a:r>
              <a:endParaRPr lang="en-US" sz="1200" dirty="0"/>
            </a:p>
          </p:txBody>
        </p:sp>
        <p:sp>
          <p:nvSpPr>
            <p:cNvPr id="153" name="Rectangle 152"/>
            <p:cNvSpPr/>
            <p:nvPr/>
          </p:nvSpPr>
          <p:spPr>
            <a:xfrm>
              <a:off x="7985487" y="3276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7403238" y="3296469"/>
              <a:ext cx="685800" cy="276999"/>
            </a:xfrm>
            <a:prstGeom prst="rect">
              <a:avLst/>
            </a:prstGeom>
            <a:noFill/>
          </p:spPr>
          <p:txBody>
            <a:bodyPr wrap="square" rtlCol="0">
              <a:spAutoFit/>
            </a:bodyPr>
            <a:lstStyle/>
            <a:p>
              <a:r>
                <a:rPr lang="en-US" sz="1200" dirty="0" smtClean="0"/>
                <a:t>g2p4</a:t>
              </a:r>
              <a:endParaRPr lang="en-US" sz="1200" dirty="0"/>
            </a:p>
          </p:txBody>
        </p:sp>
        <p:sp>
          <p:nvSpPr>
            <p:cNvPr id="163" name="Rectangle 162"/>
            <p:cNvSpPr/>
            <p:nvPr/>
          </p:nvSpPr>
          <p:spPr>
            <a:xfrm>
              <a:off x="7984262" y="390524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7984262" y="359323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7984262" y="4221886"/>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7374662" y="3879122"/>
              <a:ext cx="685800" cy="276999"/>
            </a:xfrm>
            <a:prstGeom prst="rect">
              <a:avLst/>
            </a:prstGeom>
            <a:noFill/>
          </p:spPr>
          <p:txBody>
            <a:bodyPr wrap="square" rtlCol="0">
              <a:spAutoFit/>
            </a:bodyPr>
            <a:lstStyle/>
            <a:p>
              <a:r>
                <a:rPr lang="en-US" sz="1200" dirty="0" smtClean="0"/>
                <a:t>g1p2</a:t>
              </a:r>
              <a:endParaRPr lang="en-US" sz="1200" dirty="0"/>
            </a:p>
          </p:txBody>
        </p:sp>
        <p:sp>
          <p:nvSpPr>
            <p:cNvPr id="167" name="TextBox 166"/>
            <p:cNvSpPr txBox="1"/>
            <p:nvPr/>
          </p:nvSpPr>
          <p:spPr>
            <a:xfrm>
              <a:off x="7400788" y="3567112"/>
              <a:ext cx="685800" cy="276999"/>
            </a:xfrm>
            <a:prstGeom prst="rect">
              <a:avLst/>
            </a:prstGeom>
            <a:noFill/>
          </p:spPr>
          <p:txBody>
            <a:bodyPr wrap="square" rtlCol="0">
              <a:spAutoFit/>
            </a:bodyPr>
            <a:lstStyle/>
            <a:p>
              <a:r>
                <a:rPr lang="en-US" sz="1200" dirty="0" smtClean="0"/>
                <a:t>g1p3</a:t>
              </a:r>
              <a:endParaRPr lang="en-US" sz="1200" dirty="0"/>
            </a:p>
          </p:txBody>
        </p:sp>
        <p:sp>
          <p:nvSpPr>
            <p:cNvPr id="168" name="TextBox 167"/>
            <p:cNvSpPr txBox="1"/>
            <p:nvPr/>
          </p:nvSpPr>
          <p:spPr>
            <a:xfrm>
              <a:off x="7374662" y="4195760"/>
              <a:ext cx="685800" cy="276999"/>
            </a:xfrm>
            <a:prstGeom prst="rect">
              <a:avLst/>
            </a:prstGeom>
            <a:noFill/>
          </p:spPr>
          <p:txBody>
            <a:bodyPr wrap="square" rtlCol="0">
              <a:spAutoFit/>
            </a:bodyPr>
            <a:lstStyle/>
            <a:p>
              <a:r>
                <a:rPr lang="en-US" sz="1200" dirty="0" smtClean="0"/>
                <a:t>g1p4</a:t>
              </a:r>
              <a:endParaRPr lang="en-US" sz="1200" dirty="0"/>
            </a:p>
          </p:txBody>
        </p:sp>
        <p:sp>
          <p:nvSpPr>
            <p:cNvPr id="169" name="Rectangle 168"/>
            <p:cNvSpPr/>
            <p:nvPr/>
          </p:nvSpPr>
          <p:spPr>
            <a:xfrm>
              <a:off x="7985487" y="450668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7388950" y="4495800"/>
              <a:ext cx="685800" cy="276999"/>
            </a:xfrm>
            <a:prstGeom prst="rect">
              <a:avLst/>
            </a:prstGeom>
            <a:noFill/>
          </p:spPr>
          <p:txBody>
            <a:bodyPr wrap="square" rtlCol="0">
              <a:spAutoFit/>
            </a:bodyPr>
            <a:lstStyle/>
            <a:p>
              <a:r>
                <a:rPr lang="en-US" sz="1200" dirty="0" smtClean="0"/>
                <a:t>g3p2</a:t>
              </a:r>
              <a:endParaRPr lang="en-US" sz="1200" dirty="0"/>
            </a:p>
          </p:txBody>
        </p:sp>
      </p:grpSp>
      <p:grpSp>
        <p:nvGrpSpPr>
          <p:cNvPr id="209" name="Group 208"/>
          <p:cNvGrpSpPr/>
          <p:nvPr/>
        </p:nvGrpSpPr>
        <p:grpSpPr>
          <a:xfrm>
            <a:off x="5467352" y="1085848"/>
            <a:ext cx="1371600" cy="4648200"/>
            <a:chOff x="7239000" y="1128712"/>
            <a:chExt cx="1371600" cy="4648200"/>
          </a:xfrm>
        </p:grpSpPr>
        <p:sp>
          <p:nvSpPr>
            <p:cNvPr id="207" name="Rectangle 206"/>
            <p:cNvSpPr/>
            <p:nvPr/>
          </p:nvSpPr>
          <p:spPr>
            <a:xfrm>
              <a:off x="7239000" y="1128712"/>
              <a:ext cx="1371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258176" y="12049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7772400" y="1204912"/>
              <a:ext cx="685800" cy="276999"/>
            </a:xfrm>
            <a:prstGeom prst="rect">
              <a:avLst/>
            </a:prstGeom>
            <a:noFill/>
          </p:spPr>
          <p:txBody>
            <a:bodyPr wrap="square" rtlCol="0">
              <a:spAutoFit/>
            </a:bodyPr>
            <a:lstStyle/>
            <a:p>
              <a:r>
                <a:rPr lang="en-US" sz="1200" dirty="0" smtClean="0"/>
                <a:t>g1p4</a:t>
              </a:r>
              <a:endParaRPr lang="en-US" sz="1200" dirty="0"/>
            </a:p>
          </p:txBody>
        </p:sp>
        <p:sp>
          <p:nvSpPr>
            <p:cNvPr id="177" name="Rectangle 176"/>
            <p:cNvSpPr/>
            <p:nvPr/>
          </p:nvSpPr>
          <p:spPr>
            <a:xfrm>
              <a:off x="8258176" y="1514472"/>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7783013" y="1531891"/>
              <a:ext cx="685800" cy="276999"/>
            </a:xfrm>
            <a:prstGeom prst="rect">
              <a:avLst/>
            </a:prstGeom>
            <a:noFill/>
          </p:spPr>
          <p:txBody>
            <a:bodyPr wrap="square" rtlCol="0">
              <a:spAutoFit/>
            </a:bodyPr>
            <a:lstStyle/>
            <a:p>
              <a:r>
                <a:rPr lang="en-US" sz="1200" dirty="0" smtClean="0"/>
                <a:t>g2p3</a:t>
              </a:r>
              <a:endParaRPr lang="en-US" sz="1200" dirty="0"/>
            </a:p>
          </p:txBody>
        </p:sp>
        <p:sp>
          <p:nvSpPr>
            <p:cNvPr id="179" name="Rectangle 178"/>
            <p:cNvSpPr/>
            <p:nvPr/>
          </p:nvSpPr>
          <p:spPr>
            <a:xfrm>
              <a:off x="8258176" y="1800224"/>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7798526" y="1826350"/>
              <a:ext cx="685800" cy="276999"/>
            </a:xfrm>
            <a:prstGeom prst="rect">
              <a:avLst/>
            </a:prstGeom>
            <a:noFill/>
          </p:spPr>
          <p:txBody>
            <a:bodyPr wrap="square" rtlCol="0">
              <a:spAutoFit/>
            </a:bodyPr>
            <a:lstStyle/>
            <a:p>
              <a:r>
                <a:rPr lang="en-US" sz="1200" dirty="0" smtClean="0"/>
                <a:t>g1p1</a:t>
              </a:r>
              <a:endParaRPr lang="en-US" sz="1200" dirty="0"/>
            </a:p>
          </p:txBody>
        </p:sp>
        <p:sp>
          <p:nvSpPr>
            <p:cNvPr id="181" name="Rectangle 180"/>
            <p:cNvSpPr/>
            <p:nvPr/>
          </p:nvSpPr>
          <p:spPr>
            <a:xfrm>
              <a:off x="8258176" y="210502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7785463" y="2120265"/>
              <a:ext cx="685800" cy="276999"/>
            </a:xfrm>
            <a:prstGeom prst="rect">
              <a:avLst/>
            </a:prstGeom>
            <a:noFill/>
          </p:spPr>
          <p:txBody>
            <a:bodyPr wrap="square" rtlCol="0">
              <a:spAutoFit/>
            </a:bodyPr>
            <a:lstStyle/>
            <a:p>
              <a:r>
                <a:rPr lang="en-US" sz="1200" dirty="0" smtClean="0"/>
                <a:t>g3p2</a:t>
              </a:r>
              <a:endParaRPr lang="en-US" sz="1200" dirty="0"/>
            </a:p>
          </p:txBody>
        </p:sp>
        <p:sp>
          <p:nvSpPr>
            <p:cNvPr id="183" name="Rectangle 182"/>
            <p:cNvSpPr/>
            <p:nvPr/>
          </p:nvSpPr>
          <p:spPr>
            <a:xfrm>
              <a:off x="8258176" y="2414584"/>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7785463" y="2432003"/>
              <a:ext cx="685800" cy="276999"/>
            </a:xfrm>
            <a:prstGeom prst="rect">
              <a:avLst/>
            </a:prstGeom>
            <a:noFill/>
          </p:spPr>
          <p:txBody>
            <a:bodyPr wrap="square" rtlCol="0">
              <a:spAutoFit/>
            </a:bodyPr>
            <a:lstStyle/>
            <a:p>
              <a:r>
                <a:rPr lang="en-US" sz="1200" dirty="0" smtClean="0"/>
                <a:t>g2p2</a:t>
              </a:r>
              <a:endParaRPr lang="en-US" sz="1200" dirty="0"/>
            </a:p>
          </p:txBody>
        </p:sp>
        <p:sp>
          <p:nvSpPr>
            <p:cNvPr id="185" name="Rectangle 184"/>
            <p:cNvSpPr/>
            <p:nvPr/>
          </p:nvSpPr>
          <p:spPr>
            <a:xfrm>
              <a:off x="8265386" y="2719384"/>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7805736" y="2719384"/>
              <a:ext cx="685800" cy="276999"/>
            </a:xfrm>
            <a:prstGeom prst="rect">
              <a:avLst/>
            </a:prstGeom>
            <a:noFill/>
          </p:spPr>
          <p:txBody>
            <a:bodyPr wrap="square" rtlCol="0">
              <a:spAutoFit/>
            </a:bodyPr>
            <a:lstStyle/>
            <a:p>
              <a:r>
                <a:rPr lang="en-US" sz="1200" dirty="0" smtClean="0"/>
                <a:t>g1p3</a:t>
              </a:r>
              <a:endParaRPr lang="en-US" sz="1200" dirty="0"/>
            </a:p>
          </p:txBody>
        </p:sp>
        <p:sp>
          <p:nvSpPr>
            <p:cNvPr id="187" name="Rectangle 186"/>
            <p:cNvSpPr/>
            <p:nvPr/>
          </p:nvSpPr>
          <p:spPr>
            <a:xfrm>
              <a:off x="8258176" y="3033712"/>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8258176" y="3343264"/>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8258176" y="3648064"/>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7811589" y="3075079"/>
              <a:ext cx="685800" cy="276999"/>
            </a:xfrm>
            <a:prstGeom prst="rect">
              <a:avLst/>
            </a:prstGeom>
            <a:noFill/>
          </p:spPr>
          <p:txBody>
            <a:bodyPr wrap="square" rtlCol="0">
              <a:spAutoFit/>
            </a:bodyPr>
            <a:lstStyle/>
            <a:p>
              <a:r>
                <a:rPr lang="en-US" sz="1200" dirty="0" smtClean="0"/>
                <a:t>g3p1</a:t>
              </a:r>
              <a:endParaRPr lang="en-US" sz="1200" dirty="0"/>
            </a:p>
          </p:txBody>
        </p:sp>
        <p:sp>
          <p:nvSpPr>
            <p:cNvPr id="193" name="TextBox 192"/>
            <p:cNvSpPr txBox="1"/>
            <p:nvPr/>
          </p:nvSpPr>
          <p:spPr>
            <a:xfrm>
              <a:off x="7811589" y="3358505"/>
              <a:ext cx="685800" cy="276999"/>
            </a:xfrm>
            <a:prstGeom prst="rect">
              <a:avLst/>
            </a:prstGeom>
            <a:noFill/>
          </p:spPr>
          <p:txBody>
            <a:bodyPr wrap="square" rtlCol="0">
              <a:spAutoFit/>
            </a:bodyPr>
            <a:lstStyle/>
            <a:p>
              <a:r>
                <a:rPr lang="en-US" sz="1200" dirty="0" smtClean="0"/>
                <a:t>g3p3</a:t>
              </a:r>
              <a:endParaRPr lang="en-US" sz="1200" dirty="0"/>
            </a:p>
          </p:txBody>
        </p:sp>
        <p:sp>
          <p:nvSpPr>
            <p:cNvPr id="194" name="TextBox 193"/>
            <p:cNvSpPr txBox="1"/>
            <p:nvPr/>
          </p:nvSpPr>
          <p:spPr>
            <a:xfrm>
              <a:off x="7785463" y="3663305"/>
              <a:ext cx="685800" cy="276999"/>
            </a:xfrm>
            <a:prstGeom prst="rect">
              <a:avLst/>
            </a:prstGeom>
            <a:noFill/>
          </p:spPr>
          <p:txBody>
            <a:bodyPr wrap="square" rtlCol="0">
              <a:spAutoFit/>
            </a:bodyPr>
            <a:lstStyle/>
            <a:p>
              <a:r>
                <a:rPr lang="en-US" sz="1200" dirty="0" smtClean="0"/>
                <a:t>g3p4</a:t>
              </a:r>
              <a:endParaRPr lang="en-US" sz="1200" dirty="0"/>
            </a:p>
          </p:txBody>
        </p:sp>
        <p:sp>
          <p:nvSpPr>
            <p:cNvPr id="201" name="Rectangle 200"/>
            <p:cNvSpPr/>
            <p:nvPr/>
          </p:nvSpPr>
          <p:spPr>
            <a:xfrm>
              <a:off x="8262936" y="39481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8262936" y="42386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8262936" y="45434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7777160" y="3948112"/>
              <a:ext cx="685800" cy="276999"/>
            </a:xfrm>
            <a:prstGeom prst="rect">
              <a:avLst/>
            </a:prstGeom>
            <a:noFill/>
          </p:spPr>
          <p:txBody>
            <a:bodyPr wrap="square" rtlCol="0">
              <a:spAutoFit/>
            </a:bodyPr>
            <a:lstStyle/>
            <a:p>
              <a:r>
                <a:rPr lang="en-US" sz="1200" dirty="0" smtClean="0"/>
                <a:t>g1p2</a:t>
              </a:r>
              <a:endParaRPr lang="en-US" sz="1200" dirty="0"/>
            </a:p>
          </p:txBody>
        </p:sp>
        <p:sp>
          <p:nvSpPr>
            <p:cNvPr id="205" name="TextBox 204"/>
            <p:cNvSpPr txBox="1"/>
            <p:nvPr/>
          </p:nvSpPr>
          <p:spPr>
            <a:xfrm>
              <a:off x="7816349" y="4282169"/>
              <a:ext cx="685800" cy="276999"/>
            </a:xfrm>
            <a:prstGeom prst="rect">
              <a:avLst/>
            </a:prstGeom>
            <a:noFill/>
          </p:spPr>
          <p:txBody>
            <a:bodyPr wrap="square" rtlCol="0">
              <a:spAutoFit/>
            </a:bodyPr>
            <a:lstStyle/>
            <a:p>
              <a:r>
                <a:rPr lang="en-US" sz="1200" dirty="0" smtClean="0"/>
                <a:t>g2p1</a:t>
              </a:r>
              <a:endParaRPr lang="en-US" sz="1200" dirty="0"/>
            </a:p>
          </p:txBody>
        </p:sp>
        <p:sp>
          <p:nvSpPr>
            <p:cNvPr id="206" name="TextBox 205"/>
            <p:cNvSpPr txBox="1"/>
            <p:nvPr/>
          </p:nvSpPr>
          <p:spPr>
            <a:xfrm>
              <a:off x="7790223" y="4560843"/>
              <a:ext cx="685800" cy="276999"/>
            </a:xfrm>
            <a:prstGeom prst="rect">
              <a:avLst/>
            </a:prstGeom>
            <a:noFill/>
          </p:spPr>
          <p:txBody>
            <a:bodyPr wrap="square" rtlCol="0">
              <a:spAutoFit/>
            </a:bodyPr>
            <a:lstStyle/>
            <a:p>
              <a:r>
                <a:rPr lang="en-US" sz="1200" dirty="0" smtClean="0"/>
                <a:t>g2p4</a:t>
              </a:r>
              <a:endParaRPr lang="en-US" sz="1200" dirty="0"/>
            </a:p>
          </p:txBody>
        </p:sp>
      </p:grpSp>
      <p:sp>
        <p:nvSpPr>
          <p:cNvPr id="210" name="Rectangle 209"/>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834312" y="146684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a:off x="7834312" y="1776416"/>
            <a:ext cx="304800" cy="2995608"/>
            <a:chOff x="7834312" y="1776416"/>
            <a:chExt cx="304800" cy="2995608"/>
          </a:xfrm>
        </p:grpSpPr>
        <p:sp>
          <p:nvSpPr>
            <p:cNvPr id="212" name="Rectangle 211"/>
            <p:cNvSpPr/>
            <p:nvPr/>
          </p:nvSpPr>
          <p:spPr>
            <a:xfrm>
              <a:off x="7834312" y="177641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7834312" y="237172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7834312" y="297656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834312" y="357664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7834312" y="417195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2438400" y="1066800"/>
            <a:ext cx="5257800" cy="381000"/>
            <a:chOff x="2438400" y="1066800"/>
            <a:chExt cx="5257800" cy="381000"/>
          </a:xfrm>
        </p:grpSpPr>
        <p:sp>
          <p:nvSpPr>
            <p:cNvPr id="226" name="Right Arrow 225"/>
            <p:cNvSpPr/>
            <p:nvPr/>
          </p:nvSpPr>
          <p:spPr>
            <a:xfrm>
              <a:off x="2438400" y="1143000"/>
              <a:ext cx="5257800" cy="304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4648200" y="1066800"/>
              <a:ext cx="1371600" cy="381000"/>
            </a:xfrm>
            <a:prstGeom prst="rect">
              <a:avLst/>
            </a:prstGeom>
            <a:solidFill>
              <a:srgbClr val="FFFF00"/>
            </a:solidFill>
            <a:ln>
              <a:solidFill>
                <a:schemeClr val="tx1"/>
              </a:solidFill>
            </a:ln>
          </p:spPr>
          <p:txBody>
            <a:bodyPr wrap="square" rtlCol="0">
              <a:spAutoFit/>
            </a:bodyPr>
            <a:lstStyle/>
            <a:p>
              <a:r>
                <a:rPr lang="en-US" dirty="0" smtClean="0"/>
                <a:t>Average</a:t>
              </a:r>
              <a:endParaRPr lang="en-US" dirty="0"/>
            </a:p>
          </p:txBody>
        </p:sp>
      </p:grpSp>
      <p:sp>
        <p:nvSpPr>
          <p:cNvPr id="230" name="Right Arrow 229"/>
          <p:cNvSpPr/>
          <p:nvPr/>
        </p:nvSpPr>
        <p:spPr>
          <a:xfrm>
            <a:off x="2409824" y="1514472"/>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a:off x="2438400" y="1952624"/>
            <a:ext cx="5262560" cy="2771776"/>
            <a:chOff x="2438400" y="1952624"/>
            <a:chExt cx="5262560" cy="2771776"/>
          </a:xfrm>
        </p:grpSpPr>
        <p:sp>
          <p:nvSpPr>
            <p:cNvPr id="231" name="Right Arrow 230"/>
            <p:cNvSpPr/>
            <p:nvPr/>
          </p:nvSpPr>
          <p:spPr>
            <a:xfrm>
              <a:off x="2438400" y="1952624"/>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Arrow 231"/>
            <p:cNvSpPr/>
            <p:nvPr/>
          </p:nvSpPr>
          <p:spPr>
            <a:xfrm>
              <a:off x="2438400" y="2438400"/>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ight Arrow 232"/>
            <p:cNvSpPr/>
            <p:nvPr/>
          </p:nvSpPr>
          <p:spPr>
            <a:xfrm>
              <a:off x="2438400" y="2971800"/>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ight Arrow 233"/>
            <p:cNvSpPr/>
            <p:nvPr/>
          </p:nvSpPr>
          <p:spPr>
            <a:xfrm>
              <a:off x="2443160" y="3581400"/>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ight Arrow 234"/>
            <p:cNvSpPr/>
            <p:nvPr/>
          </p:nvSpPr>
          <p:spPr>
            <a:xfrm>
              <a:off x="2438400" y="4038600"/>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ight Arrow 235"/>
            <p:cNvSpPr/>
            <p:nvPr/>
          </p:nvSpPr>
          <p:spPr>
            <a:xfrm>
              <a:off x="2438400" y="4495800"/>
              <a:ext cx="52578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TextBox 187"/>
          <p:cNvSpPr txBox="1"/>
          <p:nvPr/>
        </p:nvSpPr>
        <p:spPr>
          <a:xfrm>
            <a:off x="381000" y="76200"/>
            <a:ext cx="8458200" cy="461665"/>
          </a:xfrm>
          <a:prstGeom prst="rect">
            <a:avLst/>
          </a:prstGeom>
          <a:noFill/>
        </p:spPr>
        <p:txBody>
          <a:bodyPr wrap="square" rtlCol="0">
            <a:spAutoFit/>
          </a:bodyPr>
          <a:lstStyle/>
          <a:p>
            <a:r>
              <a:rPr lang="en-US" sz="2400" b="1" dirty="0" smtClean="0"/>
              <a:t>How do we get the individual gene signals using RMA in EC?</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3.33333E-6 -4.44444E-6 L 0.0375 -4.44444E-6 C 0.05417 -4.44444E-6 0.075 -0.02615 0.075 -0.04652 L 0.075 -0.09305 " pathEditMode="relative" rAng="0" ptsTypes="FfFF">
                                      <p:cBhvr>
                                        <p:cTn id="6" dur="2000" fill="hold"/>
                                        <p:tgtEl>
                                          <p:spTgt spid="32"/>
                                        </p:tgtEl>
                                        <p:attrNameLst>
                                          <p:attrName>ppt_x</p:attrName>
                                          <p:attrName>ppt_y</p:attrName>
                                        </p:attrNameLst>
                                      </p:cBhvr>
                                      <p:rCtr x="38" y="-47"/>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3.33333E-6 -0.00209 L 0.04584 -0.00209 C 0.06632 -0.00209 0.07448 -0.09398 0.07448 -0.16875 L 0.07448 -0.32709 " pathEditMode="relative" rAng="0" ptsTypes="FfFF">
                                      <p:cBhvr>
                                        <p:cTn id="10" dur="2000" fill="hold"/>
                                        <p:tgtEl>
                                          <p:spTgt spid="37"/>
                                        </p:tgtEl>
                                        <p:attrNameLst>
                                          <p:attrName>ppt_x</p:attrName>
                                          <p:attrName>ppt_y</p:attrName>
                                        </p:attrNameLst>
                                      </p:cBhvr>
                                      <p:rCtr x="37" y="-16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3.33333E-6 C 0.00573 0.00069 0.01181 -0.00093 0.01719 0.00208 C 0.02135 0.00439 0.02656 0.01458 0.02656 0.01458 C 0.02708 0.02639 0.02604 0.03842 0.02813 0.05 C 0.0283 0.05115 0.04201 0.06319 0.04375 0.06458 C 0.04531 0.06597 0.04844 0.06875 0.04844 0.06875 C 0.0566 0.08518 0.06042 0.0787 0.07813 0.07708 C 0.07639 0.05879 0.07847 0.06551 0.075 0.05625 " pathEditMode="relative" ptsTypes="fffffffA">
                                      <p:cBhvr>
                                        <p:cTn id="14" dur="2000" fill="hold"/>
                                        <p:tgtEl>
                                          <p:spTgt spid="31"/>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33333E-6 3.33333E-6 C 0.00886 -0.0007 0.01823 0.00162 0.02657 -0.00209 C 0.03021 -0.00371 0.02969 -0.01181 0.03282 -0.01459 C 0.03438 -0.01598 0.03594 -0.01736 0.0375 -0.01875 C 0.04254 -0.02871 0.04358 -0.04005 0.04844 -0.05 C 0.05 -0.10255 0.04497 -0.09051 0.05469 -0.11667 C 0.05764 -0.12431 0.05521 -0.12385 0.05782 -0.13334 C 0.05851 -0.13565 0.06025 -0.13727 0.06094 -0.13959 C 0.06233 -0.14352 0.06407 -0.15209 0.06407 -0.15186 C 0.06389 -0.16644 0.08993 -0.27986 0.07448 -0.32084 " pathEditMode="relative" rAng="0" ptsTypes="ffffffffff">
                                      <p:cBhvr>
                                        <p:cTn id="18" dur="2000" fill="hold"/>
                                        <p:tgtEl>
                                          <p:spTgt spid="38"/>
                                        </p:tgtEl>
                                        <p:attrNameLst>
                                          <p:attrName>ppt_x</p:attrName>
                                          <p:attrName>ppt_y</p:attrName>
                                        </p:attrNameLst>
                                      </p:cBhvr>
                                      <p:rCtr x="45" y="-16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2448 -0.00069 C 0.02761 -0.00347 0.03073 -0.00625 0.03386 -0.00903 C 0.03525 -0.01018 0.03473 -0.01342 0.03542 -0.01528 C 0.03802 -0.02222 0.03855 -0.02153 0.04323 -0.02569 C 0.04844 -0.0463 0.04375 -0.05347 0.05573 -0.06944 C 0.05834 -0.07986 0.06094 -0.09028 0.06355 -0.10069 C 0.06459 -0.10463 0.06441 -0.10903 0.06511 -0.11319 C 0.06598 -0.11736 0.06823 -0.12569 0.06823 -0.12569 C 0.06875 -0.13264 0.06858 -0.13981 0.0698 -0.14653 C 0.07014 -0.14907 0.07205 -0.15046 0.07292 -0.15278 C 0.07622 -0.16157 0.07882 -0.17014 0.08073 -0.17986 C 0.08021 -0.22639 0.07917 -0.31944 0.07917 -0.31944 " pathEditMode="relative" ptsTypes="fffffffffffA">
                                      <p:cBhvr>
                                        <p:cTn id="22" dur="2000" fill="hold"/>
                                        <p:tgtEl>
                                          <p:spTgt spid="39"/>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198 -0.00348 C 0.01407 -0.00278 0.07882 0.04722 0.08073 0.04861 C 0.08403 0.05092 0.09011 0.05694 0.09011 0.05717 C 0.09775 0.07222 0.09688 0.0912 0.09792 0.10902 C 0.09931 0.26365 0.01598 0.2875 0.08698 0.28194 C 0.08907 0.27361 0.07761 0.24027 0.07761 0.23194 " pathEditMode="relative" rAng="0" ptsTypes="ffffff">
                                      <p:cBhvr>
                                        <p:cTn id="26" dur="2000" fill="hold"/>
                                        <p:tgtEl>
                                          <p:spTgt spid="30"/>
                                        </p:tgtEl>
                                        <p:attrNameLst>
                                          <p:attrName>ppt_x</p:attrName>
                                          <p:attrName>ppt_y</p:attrName>
                                        </p:attrNameLst>
                                      </p:cBhvr>
                                      <p:rCtr x="44" y="145"/>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2292 0.00347 C 0.02552 0.0206 0.02848 0.04514 0.04011 0.05555 C 0.05052 0.05486 0.06111 0.05602 0.07136 0.05347 C 0.07327 0.05301 0.07431 0.04977 0.07448 0.04722 C 0.07587 0.03194 0.07605 0.00139 0.07605 0.00139 " pathEditMode="relative" ptsTypes="ffffA">
                                      <p:cBhvr>
                                        <p:cTn id="30" dur="2000" fill="hold"/>
                                        <p:tgtEl>
                                          <p:spTgt spid="35"/>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198 -0.04097 C 0.02292 -0.03819 0.03125 -0.00833 0.03438 -0.00555 C 0.03698 -0.00324 0.04063 -0.0044 0.04375 -0.00347 C 0.04861 -0.00208 0.04896 -0.00092 0.05313 0.00278 C 0.05938 0.00209 0.06632 0.0044 0.07188 0.0007 C 0.07483 -0.00116 0.075 -0.0118 0.075 -0.01157 C 0.07309 -0.01944 0.07344 -0.01597 0.07344 -0.02222 " pathEditMode="relative" rAng="0" ptsTypes="fffffff">
                                      <p:cBhvr>
                                        <p:cTn id="34" dur="2000" fill="hold"/>
                                        <p:tgtEl>
                                          <p:spTgt spid="36"/>
                                        </p:tgtEl>
                                        <p:attrNameLst>
                                          <p:attrName>ppt_x</p:attrName>
                                          <p:attrName>ppt_y</p:attrName>
                                        </p:attrNameLst>
                                      </p:cBhvr>
                                      <p:rCtr x="28" y="23"/>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2136 0.00069 C 0.02813 4.44444E-6 0.03507 0.00092 0.04167 -0.00139 C 0.0467 -0.00325 0.04792 -0.02014 0.04792 -0.02014 C 0.04844 -0.02547 0.04879 -0.03519 0.05105 -0.04098 C 0.05782 -0.05926 0.06355 -0.06806 0.06667 -0.08889 C 0.06719 -0.12153 0.06823 -0.15417 0.06823 -0.18681 " pathEditMode="relative" ptsTypes="fffffA">
                                      <p:cBhvr>
                                        <p:cTn id="38" dur="2000" fill="hold"/>
                                        <p:tgtEl>
                                          <p:spTgt spid="40"/>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75 -0.03264 C 0.0757 0.01204 0.07257 0.08403 0.07969 0.13194 C 0.08021 0.14722 0.08039 0.1625 0.08125 0.17778 C 0.08195 0.19005 0.05105 0.22245 0.05573 0.23194 C 0.05782 0.23611 0.05209 0.25486 0.05417 0.25903 C 0.05521 0.26111 0.05539 0.27731 0.0573 0.27778 C 0.06042 0.27847 0.05573 0.27708 0.05886 0.27778 C 0.06459 0.28287 0.06493 0.27268 0.0698 0.26944 " pathEditMode="relative" rAng="0" ptsTypes="ffffffff">
                                      <p:cBhvr>
                                        <p:cTn id="42" dur="2000" fill="hold"/>
                                        <p:tgtEl>
                                          <p:spTgt spid="33"/>
                                        </p:tgtEl>
                                        <p:attrNameLst>
                                          <p:attrName>ppt_x</p:attrName>
                                          <p:attrName>ppt_y</p:attrName>
                                        </p:attrNameLst>
                                      </p:cBhvr>
                                      <p:rCtr x="-9" y="158"/>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2657 0.01111 C 0.02709 0.06945 0.025 0.12801 0.02813 0.18611 C 0.0283 0.18959 0.03368 0.18635 0.03594 0.1882 C 0.03733 0.18936 0.03681 0.1926 0.0375 0.19445 C 0.04271 0.20857 0.05556 0.20278 0.06563 0.20278 " pathEditMode="relative" rAng="0" ptsTypes="ffffA">
                                      <p:cBhvr>
                                        <p:cTn id="46" dur="2000" fill="hold"/>
                                        <p:tgtEl>
                                          <p:spTgt spid="34"/>
                                        </p:tgtEl>
                                        <p:attrNameLst>
                                          <p:attrName>ppt_x</p:attrName>
                                          <p:attrName>ppt_y</p:attrName>
                                        </p:attrNameLst>
                                      </p:cBhvr>
                                      <p:rCtr x="19" y="99"/>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02761 -0.00347 C 0.03108 -0.00417 0.04028 -0.0037 0.04323 -0.00972 C 0.04896 -0.02106 0.04202 -0.03171 0.05261 -0.04097 C 0.05417 -0.06088 0.05087 -0.10324 0.06511 -0.11597 C 0.06563 -0.11806 0.06667 -0.12222 0.06667 -0.12199 " pathEditMode="relative" rAng="0" ptsTypes="ffffA">
                                      <p:cBhvr>
                                        <p:cTn id="50" dur="2000" fill="hold"/>
                                        <p:tgtEl>
                                          <p:spTgt spid="41"/>
                                        </p:tgtEl>
                                        <p:attrNameLst>
                                          <p:attrName>ppt_x</p:attrName>
                                          <p:attrName>ppt_y</p:attrName>
                                        </p:attrNameLst>
                                      </p:cBhvr>
                                      <p:rCtr x="19" y="-59"/>
                                    </p:animMotion>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up)">
                                      <p:cBhvr>
                                        <p:cTn id="55" dur="500"/>
                                        <p:tgtEl>
                                          <p:spTgt spid="1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74"/>
                                        </p:tgtEl>
                                        <p:attrNameLst>
                                          <p:attrName>style.visibility</p:attrName>
                                        </p:attrNameLst>
                                      </p:cBhvr>
                                      <p:to>
                                        <p:strVal val="visible"/>
                                      </p:to>
                                    </p:set>
                                    <p:animEffect transition="in" filter="wipe(up)">
                                      <p:cBhvr>
                                        <p:cTn id="60" dur="500"/>
                                        <p:tgtEl>
                                          <p:spTgt spid="17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09"/>
                                        </p:tgtEl>
                                        <p:attrNameLst>
                                          <p:attrName>style.visibility</p:attrName>
                                        </p:attrNameLst>
                                      </p:cBhvr>
                                      <p:to>
                                        <p:strVal val="visible"/>
                                      </p:to>
                                    </p:set>
                                    <p:animEffect transition="in" filter="wipe(up)">
                                      <p:cBhvr>
                                        <p:cTn id="65" dur="500"/>
                                        <p:tgtEl>
                                          <p:spTgt spid="20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9"/>
                                        </p:tgtEl>
                                        <p:attrNameLst>
                                          <p:attrName>style.visibility</p:attrName>
                                        </p:attrNameLst>
                                      </p:cBhvr>
                                      <p:to>
                                        <p:strVal val="visible"/>
                                      </p:to>
                                    </p:set>
                                    <p:animEffect transition="in" filter="wipe(left)">
                                      <p:cBhvr>
                                        <p:cTn id="70" dur="3000"/>
                                        <p:tgtEl>
                                          <p:spTgt spid="22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30"/>
                                        </p:tgtEl>
                                        <p:attrNameLst>
                                          <p:attrName>style.visibility</p:attrName>
                                        </p:attrNameLst>
                                      </p:cBhvr>
                                      <p:to>
                                        <p:strVal val="visible"/>
                                      </p:to>
                                    </p:set>
                                    <p:animEffect transition="in" filter="wipe(left)">
                                      <p:cBhvr>
                                        <p:cTn id="79" dur="2000"/>
                                        <p:tgtEl>
                                          <p:spTgt spid="230"/>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1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37"/>
                                        </p:tgtEl>
                                        <p:attrNameLst>
                                          <p:attrName>style.visibility</p:attrName>
                                        </p:attrNameLst>
                                      </p:cBhvr>
                                      <p:to>
                                        <p:strVal val="visible"/>
                                      </p:to>
                                    </p:set>
                                    <p:animEffect transition="in" filter="wipe(left)">
                                      <p:cBhvr>
                                        <p:cTn id="88" dur="500"/>
                                        <p:tgtEl>
                                          <p:spTgt spid="23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38"/>
                                        </p:tgtEl>
                                        <p:attrNameLst>
                                          <p:attrName>style.visibility</p:attrName>
                                        </p:attrNameLst>
                                      </p:cBhvr>
                                      <p:to>
                                        <p:strVal val="visible"/>
                                      </p:to>
                                    </p:set>
                                    <p:animEffect transition="in" filter="wipe(left)">
                                      <p:cBhvr>
                                        <p:cTn id="93"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30" grpId="0" animBg="1"/>
      <p:bldP spid="31" grpId="0" animBg="1"/>
      <p:bldP spid="210" grpId="0" animBg="1"/>
      <p:bldP spid="211" grpId="0" animBg="1"/>
      <p:bldP spid="2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1066800" y="685800"/>
            <a:ext cx="1219200" cy="369332"/>
          </a:xfrm>
          <a:prstGeom prst="rect">
            <a:avLst/>
          </a:prstGeom>
          <a:noFill/>
        </p:spPr>
        <p:txBody>
          <a:bodyPr wrap="square" rtlCol="0">
            <a:spAutoFit/>
          </a:bodyPr>
          <a:lstStyle/>
          <a:p>
            <a:r>
              <a:rPr lang="en-US" dirty="0" smtClean="0"/>
              <a:t>Sample 1</a:t>
            </a:r>
            <a:endParaRPr lang="en-US" dirty="0"/>
          </a:p>
        </p:txBody>
      </p:sp>
      <p:sp>
        <p:nvSpPr>
          <p:cNvPr id="25" name="TextBox 24"/>
          <p:cNvSpPr txBox="1"/>
          <p:nvPr/>
        </p:nvSpPr>
        <p:spPr>
          <a:xfrm>
            <a:off x="2895600" y="685800"/>
            <a:ext cx="1219200" cy="369332"/>
          </a:xfrm>
          <a:prstGeom prst="rect">
            <a:avLst/>
          </a:prstGeom>
          <a:noFill/>
        </p:spPr>
        <p:txBody>
          <a:bodyPr wrap="square" rtlCol="0">
            <a:spAutoFit/>
          </a:bodyPr>
          <a:lstStyle/>
          <a:p>
            <a:r>
              <a:rPr lang="en-US" dirty="0" smtClean="0"/>
              <a:t>Sample 2</a:t>
            </a:r>
            <a:endParaRPr lang="en-US" dirty="0"/>
          </a:p>
        </p:txBody>
      </p:sp>
      <p:sp>
        <p:nvSpPr>
          <p:cNvPr id="26" name="TextBox 25"/>
          <p:cNvSpPr txBox="1"/>
          <p:nvPr/>
        </p:nvSpPr>
        <p:spPr>
          <a:xfrm>
            <a:off x="4953000" y="685800"/>
            <a:ext cx="1219200" cy="369332"/>
          </a:xfrm>
          <a:prstGeom prst="rect">
            <a:avLst/>
          </a:prstGeom>
          <a:noFill/>
        </p:spPr>
        <p:txBody>
          <a:bodyPr wrap="square" rtlCol="0">
            <a:spAutoFit/>
          </a:bodyPr>
          <a:lstStyle/>
          <a:p>
            <a:r>
              <a:rPr lang="en-US" dirty="0" smtClean="0"/>
              <a:t>Sample 3</a:t>
            </a:r>
            <a:endParaRPr lang="en-US" dirty="0"/>
          </a:p>
        </p:txBody>
      </p:sp>
      <p:sp>
        <p:nvSpPr>
          <p:cNvPr id="27" name="TextBox 26"/>
          <p:cNvSpPr txBox="1"/>
          <p:nvPr/>
        </p:nvSpPr>
        <p:spPr>
          <a:xfrm>
            <a:off x="304800" y="1065074"/>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1</a:t>
            </a:r>
            <a:endParaRPr lang="en-US" sz="1400" dirty="0"/>
          </a:p>
        </p:txBody>
      </p:sp>
      <p:sp>
        <p:nvSpPr>
          <p:cNvPr id="28" name="TextBox 27"/>
          <p:cNvSpPr txBox="1"/>
          <p:nvPr/>
        </p:nvSpPr>
        <p:spPr>
          <a:xfrm>
            <a:off x="304800" y="2729805"/>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2</a:t>
            </a:r>
            <a:endParaRPr lang="en-US" sz="1400" dirty="0"/>
          </a:p>
        </p:txBody>
      </p:sp>
      <p:sp>
        <p:nvSpPr>
          <p:cNvPr id="29" name="TextBox 28"/>
          <p:cNvSpPr txBox="1"/>
          <p:nvPr/>
        </p:nvSpPr>
        <p:spPr>
          <a:xfrm>
            <a:off x="304800" y="4330005"/>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3</a:t>
            </a:r>
            <a:endParaRPr lang="en-US" sz="1400" dirty="0"/>
          </a:p>
        </p:txBody>
      </p:sp>
      <p:sp>
        <p:nvSpPr>
          <p:cNvPr id="42" name="Rectangle 41"/>
          <p:cNvSpPr/>
          <p:nvPr/>
        </p:nvSpPr>
        <p:spPr>
          <a:xfrm>
            <a:off x="3352800" y="1157288"/>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352800" y="14620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52800" y="176688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52800" y="20716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352800" y="2805384"/>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352800" y="3110184"/>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52800" y="3414984"/>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52800" y="3719784"/>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52800" y="440558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52800" y="471038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52800" y="501518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352800" y="5319984"/>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486400" y="1128712"/>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486400" y="14335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486400" y="1738312"/>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486400" y="20431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86400" y="27768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86400" y="3081608"/>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486400" y="3386408"/>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486400" y="36912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486400" y="43770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486400" y="4681808"/>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486400" y="49866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486400" y="52914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16686" y="1196927"/>
            <a:ext cx="685800" cy="276999"/>
          </a:xfrm>
          <a:prstGeom prst="rect">
            <a:avLst/>
          </a:prstGeom>
          <a:noFill/>
        </p:spPr>
        <p:txBody>
          <a:bodyPr wrap="square" rtlCol="0">
            <a:spAutoFit/>
          </a:bodyPr>
          <a:lstStyle/>
          <a:p>
            <a:r>
              <a:rPr lang="en-US" sz="1200" dirty="0" smtClean="0"/>
              <a:t>g1p1</a:t>
            </a:r>
            <a:endParaRPr lang="en-US" sz="1200" dirty="0"/>
          </a:p>
        </p:txBody>
      </p:sp>
      <p:sp>
        <p:nvSpPr>
          <p:cNvPr id="67" name="TextBox 66"/>
          <p:cNvSpPr txBox="1"/>
          <p:nvPr/>
        </p:nvSpPr>
        <p:spPr>
          <a:xfrm>
            <a:off x="690560" y="1475601"/>
            <a:ext cx="685800" cy="276999"/>
          </a:xfrm>
          <a:prstGeom prst="rect">
            <a:avLst/>
          </a:prstGeom>
          <a:noFill/>
        </p:spPr>
        <p:txBody>
          <a:bodyPr wrap="square" rtlCol="0">
            <a:spAutoFit/>
          </a:bodyPr>
          <a:lstStyle/>
          <a:p>
            <a:r>
              <a:rPr lang="en-US" sz="1200" dirty="0" smtClean="0"/>
              <a:t>g1p2</a:t>
            </a:r>
            <a:endParaRPr lang="en-US" sz="1200" dirty="0"/>
          </a:p>
        </p:txBody>
      </p:sp>
      <p:sp>
        <p:nvSpPr>
          <p:cNvPr id="68" name="TextBox 67"/>
          <p:cNvSpPr txBox="1"/>
          <p:nvPr/>
        </p:nvSpPr>
        <p:spPr>
          <a:xfrm>
            <a:off x="716686" y="1780401"/>
            <a:ext cx="685800" cy="276999"/>
          </a:xfrm>
          <a:prstGeom prst="rect">
            <a:avLst/>
          </a:prstGeom>
          <a:noFill/>
        </p:spPr>
        <p:txBody>
          <a:bodyPr wrap="square" rtlCol="0">
            <a:spAutoFit/>
          </a:bodyPr>
          <a:lstStyle/>
          <a:p>
            <a:r>
              <a:rPr lang="en-US" sz="1200" dirty="0" smtClean="0"/>
              <a:t>g1p3</a:t>
            </a:r>
            <a:endParaRPr lang="en-US" sz="1200" dirty="0"/>
          </a:p>
        </p:txBody>
      </p:sp>
      <p:sp>
        <p:nvSpPr>
          <p:cNvPr id="69" name="TextBox 68"/>
          <p:cNvSpPr txBox="1"/>
          <p:nvPr/>
        </p:nvSpPr>
        <p:spPr>
          <a:xfrm>
            <a:off x="690560" y="2085201"/>
            <a:ext cx="685800" cy="276999"/>
          </a:xfrm>
          <a:prstGeom prst="rect">
            <a:avLst/>
          </a:prstGeom>
          <a:noFill/>
        </p:spPr>
        <p:txBody>
          <a:bodyPr wrap="square" rtlCol="0">
            <a:spAutoFit/>
          </a:bodyPr>
          <a:lstStyle/>
          <a:p>
            <a:r>
              <a:rPr lang="en-US" sz="1200" dirty="0" smtClean="0"/>
              <a:t>g1p4</a:t>
            </a:r>
            <a:endParaRPr lang="en-US" sz="1200" dirty="0"/>
          </a:p>
        </p:txBody>
      </p:sp>
      <p:sp>
        <p:nvSpPr>
          <p:cNvPr id="70" name="TextBox 69"/>
          <p:cNvSpPr txBox="1"/>
          <p:nvPr/>
        </p:nvSpPr>
        <p:spPr>
          <a:xfrm>
            <a:off x="304800" y="5867400"/>
            <a:ext cx="304800" cy="307777"/>
          </a:xfrm>
          <a:prstGeom prst="rect">
            <a:avLst/>
          </a:prstGeom>
          <a:noFill/>
          <a:ln>
            <a:solidFill>
              <a:schemeClr val="tx1"/>
            </a:solidFill>
          </a:ln>
        </p:spPr>
        <p:txBody>
          <a:bodyPr wrap="square" rtlCol="0">
            <a:spAutoFit/>
          </a:bodyPr>
          <a:lstStyle/>
          <a:p>
            <a:r>
              <a:rPr lang="en-US" sz="1400" dirty="0" smtClean="0"/>
              <a:t>G</a:t>
            </a:r>
            <a:endParaRPr lang="en-US" sz="1400" dirty="0"/>
          </a:p>
        </p:txBody>
      </p:sp>
      <p:sp>
        <p:nvSpPr>
          <p:cNvPr id="71" name="TextBox 70"/>
          <p:cNvSpPr txBox="1"/>
          <p:nvPr/>
        </p:nvSpPr>
        <p:spPr>
          <a:xfrm>
            <a:off x="304800" y="6245423"/>
            <a:ext cx="304800" cy="307777"/>
          </a:xfrm>
          <a:prstGeom prst="rect">
            <a:avLst/>
          </a:prstGeom>
          <a:noFill/>
          <a:ln>
            <a:solidFill>
              <a:schemeClr val="tx1"/>
            </a:solidFill>
          </a:ln>
        </p:spPr>
        <p:txBody>
          <a:bodyPr wrap="square" rtlCol="0">
            <a:spAutoFit/>
          </a:bodyPr>
          <a:lstStyle/>
          <a:p>
            <a:r>
              <a:rPr lang="en-US" sz="1400" dirty="0" smtClean="0"/>
              <a:t>G</a:t>
            </a:r>
            <a:endParaRPr lang="en-US" sz="1400" dirty="0"/>
          </a:p>
        </p:txBody>
      </p:sp>
      <p:sp>
        <p:nvSpPr>
          <p:cNvPr id="72" name="Rectangle 71"/>
          <p:cNvSpPr/>
          <p:nvPr/>
        </p:nvSpPr>
        <p:spPr>
          <a:xfrm>
            <a:off x="304800" y="6629400"/>
            <a:ext cx="30480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29749" y="2862442"/>
            <a:ext cx="685800" cy="276999"/>
          </a:xfrm>
          <a:prstGeom prst="rect">
            <a:avLst/>
          </a:prstGeom>
          <a:noFill/>
        </p:spPr>
        <p:txBody>
          <a:bodyPr wrap="square" rtlCol="0">
            <a:spAutoFit/>
          </a:bodyPr>
          <a:lstStyle/>
          <a:p>
            <a:r>
              <a:rPr lang="en-US" sz="1200" dirty="0" smtClean="0"/>
              <a:t>g2p1</a:t>
            </a:r>
            <a:endParaRPr lang="en-US" sz="1200" dirty="0"/>
          </a:p>
        </p:txBody>
      </p:sp>
      <p:sp>
        <p:nvSpPr>
          <p:cNvPr id="74" name="TextBox 73"/>
          <p:cNvSpPr txBox="1"/>
          <p:nvPr/>
        </p:nvSpPr>
        <p:spPr>
          <a:xfrm>
            <a:off x="703623" y="3141116"/>
            <a:ext cx="685800" cy="276999"/>
          </a:xfrm>
          <a:prstGeom prst="rect">
            <a:avLst/>
          </a:prstGeom>
          <a:noFill/>
        </p:spPr>
        <p:txBody>
          <a:bodyPr wrap="square" rtlCol="0">
            <a:spAutoFit/>
          </a:bodyPr>
          <a:lstStyle/>
          <a:p>
            <a:r>
              <a:rPr lang="en-US" sz="1200" dirty="0" smtClean="0"/>
              <a:t>g2p2</a:t>
            </a:r>
            <a:endParaRPr lang="en-US" sz="1200" dirty="0"/>
          </a:p>
        </p:txBody>
      </p:sp>
      <p:sp>
        <p:nvSpPr>
          <p:cNvPr id="75" name="TextBox 74"/>
          <p:cNvSpPr txBox="1"/>
          <p:nvPr/>
        </p:nvSpPr>
        <p:spPr>
          <a:xfrm>
            <a:off x="701173" y="3445916"/>
            <a:ext cx="685800" cy="276999"/>
          </a:xfrm>
          <a:prstGeom prst="rect">
            <a:avLst/>
          </a:prstGeom>
          <a:noFill/>
        </p:spPr>
        <p:txBody>
          <a:bodyPr wrap="square" rtlCol="0">
            <a:spAutoFit/>
          </a:bodyPr>
          <a:lstStyle/>
          <a:p>
            <a:r>
              <a:rPr lang="en-US" sz="1200" dirty="0" smtClean="0"/>
              <a:t>g2p3</a:t>
            </a:r>
            <a:endParaRPr lang="en-US" sz="1200" dirty="0"/>
          </a:p>
        </p:txBody>
      </p:sp>
      <p:sp>
        <p:nvSpPr>
          <p:cNvPr id="76" name="TextBox 75"/>
          <p:cNvSpPr txBox="1"/>
          <p:nvPr/>
        </p:nvSpPr>
        <p:spPr>
          <a:xfrm>
            <a:off x="703623" y="3750716"/>
            <a:ext cx="685800" cy="276999"/>
          </a:xfrm>
          <a:prstGeom prst="rect">
            <a:avLst/>
          </a:prstGeom>
          <a:noFill/>
        </p:spPr>
        <p:txBody>
          <a:bodyPr wrap="square" rtlCol="0">
            <a:spAutoFit/>
          </a:bodyPr>
          <a:lstStyle/>
          <a:p>
            <a:r>
              <a:rPr lang="en-US" sz="1200" dirty="0" smtClean="0"/>
              <a:t>g2p4</a:t>
            </a:r>
            <a:endParaRPr lang="en-US" sz="1200" dirty="0"/>
          </a:p>
        </p:txBody>
      </p:sp>
      <p:sp>
        <p:nvSpPr>
          <p:cNvPr id="77" name="TextBox 76"/>
          <p:cNvSpPr txBox="1"/>
          <p:nvPr/>
        </p:nvSpPr>
        <p:spPr>
          <a:xfrm>
            <a:off x="690560" y="4419600"/>
            <a:ext cx="685800" cy="276999"/>
          </a:xfrm>
          <a:prstGeom prst="rect">
            <a:avLst/>
          </a:prstGeom>
          <a:noFill/>
        </p:spPr>
        <p:txBody>
          <a:bodyPr wrap="square" rtlCol="0">
            <a:spAutoFit/>
          </a:bodyPr>
          <a:lstStyle/>
          <a:p>
            <a:r>
              <a:rPr lang="en-US" sz="1200" dirty="0" smtClean="0"/>
              <a:t>g3p1</a:t>
            </a:r>
            <a:endParaRPr lang="en-US" sz="1200" dirty="0"/>
          </a:p>
        </p:txBody>
      </p:sp>
      <p:sp>
        <p:nvSpPr>
          <p:cNvPr id="78" name="TextBox 77"/>
          <p:cNvSpPr txBox="1"/>
          <p:nvPr/>
        </p:nvSpPr>
        <p:spPr>
          <a:xfrm>
            <a:off x="703623" y="4739138"/>
            <a:ext cx="685800" cy="276999"/>
          </a:xfrm>
          <a:prstGeom prst="rect">
            <a:avLst/>
          </a:prstGeom>
          <a:noFill/>
        </p:spPr>
        <p:txBody>
          <a:bodyPr wrap="square" rtlCol="0">
            <a:spAutoFit/>
          </a:bodyPr>
          <a:lstStyle/>
          <a:p>
            <a:r>
              <a:rPr lang="en-US" sz="1200" dirty="0" smtClean="0"/>
              <a:t>g3p2</a:t>
            </a:r>
            <a:endParaRPr lang="en-US" sz="1200" dirty="0"/>
          </a:p>
        </p:txBody>
      </p:sp>
      <p:sp>
        <p:nvSpPr>
          <p:cNvPr id="79" name="TextBox 78"/>
          <p:cNvSpPr txBox="1"/>
          <p:nvPr/>
        </p:nvSpPr>
        <p:spPr>
          <a:xfrm>
            <a:off x="690560" y="5043938"/>
            <a:ext cx="685800" cy="276999"/>
          </a:xfrm>
          <a:prstGeom prst="rect">
            <a:avLst/>
          </a:prstGeom>
          <a:noFill/>
        </p:spPr>
        <p:txBody>
          <a:bodyPr wrap="square" rtlCol="0">
            <a:spAutoFit/>
          </a:bodyPr>
          <a:lstStyle/>
          <a:p>
            <a:r>
              <a:rPr lang="en-US" sz="1200" dirty="0" smtClean="0"/>
              <a:t>g3p3</a:t>
            </a:r>
            <a:endParaRPr lang="en-US" sz="1200" dirty="0"/>
          </a:p>
        </p:txBody>
      </p:sp>
      <p:sp>
        <p:nvSpPr>
          <p:cNvPr id="80" name="TextBox 79"/>
          <p:cNvSpPr txBox="1"/>
          <p:nvPr/>
        </p:nvSpPr>
        <p:spPr>
          <a:xfrm>
            <a:off x="703623" y="5348738"/>
            <a:ext cx="685800" cy="276999"/>
          </a:xfrm>
          <a:prstGeom prst="rect">
            <a:avLst/>
          </a:prstGeom>
          <a:noFill/>
        </p:spPr>
        <p:txBody>
          <a:bodyPr wrap="square" rtlCol="0">
            <a:spAutoFit/>
          </a:bodyPr>
          <a:lstStyle/>
          <a:p>
            <a:r>
              <a:rPr lang="en-US" sz="1200" dirty="0" smtClean="0"/>
              <a:t>g3p4</a:t>
            </a:r>
            <a:endParaRPr lang="en-US" sz="1200" dirty="0"/>
          </a:p>
        </p:txBody>
      </p:sp>
      <p:sp>
        <p:nvSpPr>
          <p:cNvPr id="81" name="TextBox 80"/>
          <p:cNvSpPr txBox="1"/>
          <p:nvPr/>
        </p:nvSpPr>
        <p:spPr>
          <a:xfrm>
            <a:off x="2769326" y="1143000"/>
            <a:ext cx="685800" cy="276999"/>
          </a:xfrm>
          <a:prstGeom prst="rect">
            <a:avLst/>
          </a:prstGeom>
          <a:noFill/>
        </p:spPr>
        <p:txBody>
          <a:bodyPr wrap="square" rtlCol="0">
            <a:spAutoFit/>
          </a:bodyPr>
          <a:lstStyle/>
          <a:p>
            <a:r>
              <a:rPr lang="en-US" sz="1200" dirty="0" smtClean="0"/>
              <a:t>g1p1</a:t>
            </a:r>
            <a:endParaRPr lang="en-US" sz="1200" dirty="0"/>
          </a:p>
        </p:txBody>
      </p:sp>
      <p:sp>
        <p:nvSpPr>
          <p:cNvPr id="82" name="TextBox 81"/>
          <p:cNvSpPr txBox="1"/>
          <p:nvPr/>
        </p:nvSpPr>
        <p:spPr>
          <a:xfrm>
            <a:off x="2743200" y="1421674"/>
            <a:ext cx="685800" cy="276999"/>
          </a:xfrm>
          <a:prstGeom prst="rect">
            <a:avLst/>
          </a:prstGeom>
          <a:noFill/>
        </p:spPr>
        <p:txBody>
          <a:bodyPr wrap="square" rtlCol="0">
            <a:spAutoFit/>
          </a:bodyPr>
          <a:lstStyle/>
          <a:p>
            <a:r>
              <a:rPr lang="en-US" sz="1200" dirty="0" smtClean="0"/>
              <a:t>g1p2</a:t>
            </a:r>
            <a:endParaRPr lang="en-US" sz="1200" dirty="0"/>
          </a:p>
        </p:txBody>
      </p:sp>
      <p:sp>
        <p:nvSpPr>
          <p:cNvPr id="83" name="TextBox 82"/>
          <p:cNvSpPr txBox="1"/>
          <p:nvPr/>
        </p:nvSpPr>
        <p:spPr>
          <a:xfrm>
            <a:off x="2769326" y="1726474"/>
            <a:ext cx="685800" cy="276999"/>
          </a:xfrm>
          <a:prstGeom prst="rect">
            <a:avLst/>
          </a:prstGeom>
          <a:noFill/>
        </p:spPr>
        <p:txBody>
          <a:bodyPr wrap="square" rtlCol="0">
            <a:spAutoFit/>
          </a:bodyPr>
          <a:lstStyle/>
          <a:p>
            <a:r>
              <a:rPr lang="en-US" sz="1200" dirty="0" smtClean="0"/>
              <a:t>g1p3</a:t>
            </a:r>
            <a:endParaRPr lang="en-US" sz="1200" dirty="0"/>
          </a:p>
        </p:txBody>
      </p:sp>
      <p:sp>
        <p:nvSpPr>
          <p:cNvPr id="84" name="TextBox 83"/>
          <p:cNvSpPr txBox="1"/>
          <p:nvPr/>
        </p:nvSpPr>
        <p:spPr>
          <a:xfrm>
            <a:off x="2743200" y="2031274"/>
            <a:ext cx="685800" cy="276999"/>
          </a:xfrm>
          <a:prstGeom prst="rect">
            <a:avLst/>
          </a:prstGeom>
          <a:noFill/>
        </p:spPr>
        <p:txBody>
          <a:bodyPr wrap="square" rtlCol="0">
            <a:spAutoFit/>
          </a:bodyPr>
          <a:lstStyle/>
          <a:p>
            <a:r>
              <a:rPr lang="en-US" sz="1200" dirty="0" smtClean="0"/>
              <a:t>g1p4</a:t>
            </a:r>
            <a:endParaRPr lang="en-US" sz="1200" dirty="0"/>
          </a:p>
        </p:txBody>
      </p:sp>
      <p:sp>
        <p:nvSpPr>
          <p:cNvPr id="85" name="TextBox 84"/>
          <p:cNvSpPr txBox="1"/>
          <p:nvPr/>
        </p:nvSpPr>
        <p:spPr>
          <a:xfrm>
            <a:off x="2782389" y="2808515"/>
            <a:ext cx="685800" cy="276999"/>
          </a:xfrm>
          <a:prstGeom prst="rect">
            <a:avLst/>
          </a:prstGeom>
          <a:noFill/>
        </p:spPr>
        <p:txBody>
          <a:bodyPr wrap="square" rtlCol="0">
            <a:spAutoFit/>
          </a:bodyPr>
          <a:lstStyle/>
          <a:p>
            <a:r>
              <a:rPr lang="en-US" sz="1200" dirty="0" smtClean="0"/>
              <a:t>g2p1</a:t>
            </a:r>
            <a:endParaRPr lang="en-US" sz="1200" dirty="0"/>
          </a:p>
        </p:txBody>
      </p:sp>
      <p:sp>
        <p:nvSpPr>
          <p:cNvPr id="86" name="TextBox 85"/>
          <p:cNvSpPr txBox="1"/>
          <p:nvPr/>
        </p:nvSpPr>
        <p:spPr>
          <a:xfrm>
            <a:off x="2756263" y="3087189"/>
            <a:ext cx="685800" cy="276999"/>
          </a:xfrm>
          <a:prstGeom prst="rect">
            <a:avLst/>
          </a:prstGeom>
          <a:noFill/>
        </p:spPr>
        <p:txBody>
          <a:bodyPr wrap="square" rtlCol="0">
            <a:spAutoFit/>
          </a:bodyPr>
          <a:lstStyle/>
          <a:p>
            <a:r>
              <a:rPr lang="en-US" sz="1200" dirty="0" smtClean="0"/>
              <a:t>g2p2</a:t>
            </a:r>
            <a:endParaRPr lang="en-US" sz="1200" dirty="0"/>
          </a:p>
        </p:txBody>
      </p:sp>
      <p:sp>
        <p:nvSpPr>
          <p:cNvPr id="87" name="TextBox 86"/>
          <p:cNvSpPr txBox="1"/>
          <p:nvPr/>
        </p:nvSpPr>
        <p:spPr>
          <a:xfrm>
            <a:off x="2782389" y="3391989"/>
            <a:ext cx="685800" cy="276999"/>
          </a:xfrm>
          <a:prstGeom prst="rect">
            <a:avLst/>
          </a:prstGeom>
          <a:noFill/>
        </p:spPr>
        <p:txBody>
          <a:bodyPr wrap="square" rtlCol="0">
            <a:spAutoFit/>
          </a:bodyPr>
          <a:lstStyle/>
          <a:p>
            <a:r>
              <a:rPr lang="en-US" sz="1200" dirty="0" smtClean="0"/>
              <a:t>g2p3</a:t>
            </a:r>
            <a:endParaRPr lang="en-US" sz="1200" dirty="0"/>
          </a:p>
        </p:txBody>
      </p:sp>
      <p:sp>
        <p:nvSpPr>
          <p:cNvPr id="88" name="TextBox 87"/>
          <p:cNvSpPr txBox="1"/>
          <p:nvPr/>
        </p:nvSpPr>
        <p:spPr>
          <a:xfrm>
            <a:off x="2756263" y="3696789"/>
            <a:ext cx="685800" cy="276999"/>
          </a:xfrm>
          <a:prstGeom prst="rect">
            <a:avLst/>
          </a:prstGeom>
          <a:noFill/>
        </p:spPr>
        <p:txBody>
          <a:bodyPr wrap="square" rtlCol="0">
            <a:spAutoFit/>
          </a:bodyPr>
          <a:lstStyle/>
          <a:p>
            <a:r>
              <a:rPr lang="en-US" sz="1200" dirty="0" smtClean="0"/>
              <a:t>g2p4</a:t>
            </a:r>
            <a:endParaRPr lang="en-US" sz="1200" dirty="0"/>
          </a:p>
        </p:txBody>
      </p:sp>
      <p:sp>
        <p:nvSpPr>
          <p:cNvPr id="89" name="TextBox 88"/>
          <p:cNvSpPr txBox="1"/>
          <p:nvPr/>
        </p:nvSpPr>
        <p:spPr>
          <a:xfrm>
            <a:off x="2782389" y="4406537"/>
            <a:ext cx="685800" cy="276999"/>
          </a:xfrm>
          <a:prstGeom prst="rect">
            <a:avLst/>
          </a:prstGeom>
          <a:noFill/>
        </p:spPr>
        <p:txBody>
          <a:bodyPr wrap="square" rtlCol="0">
            <a:spAutoFit/>
          </a:bodyPr>
          <a:lstStyle/>
          <a:p>
            <a:r>
              <a:rPr lang="en-US" sz="1200" dirty="0" smtClean="0"/>
              <a:t>g3p1</a:t>
            </a:r>
            <a:endParaRPr lang="en-US" sz="1200" dirty="0"/>
          </a:p>
        </p:txBody>
      </p:sp>
      <p:sp>
        <p:nvSpPr>
          <p:cNvPr id="90" name="TextBox 89"/>
          <p:cNvSpPr txBox="1"/>
          <p:nvPr/>
        </p:nvSpPr>
        <p:spPr>
          <a:xfrm>
            <a:off x="2756263" y="4685211"/>
            <a:ext cx="685800" cy="276999"/>
          </a:xfrm>
          <a:prstGeom prst="rect">
            <a:avLst/>
          </a:prstGeom>
          <a:noFill/>
        </p:spPr>
        <p:txBody>
          <a:bodyPr wrap="square" rtlCol="0">
            <a:spAutoFit/>
          </a:bodyPr>
          <a:lstStyle/>
          <a:p>
            <a:r>
              <a:rPr lang="en-US" sz="1200" dirty="0" smtClean="0"/>
              <a:t>g3p2</a:t>
            </a:r>
            <a:endParaRPr lang="en-US" sz="1200" dirty="0"/>
          </a:p>
        </p:txBody>
      </p:sp>
      <p:sp>
        <p:nvSpPr>
          <p:cNvPr id="91" name="TextBox 90"/>
          <p:cNvSpPr txBox="1"/>
          <p:nvPr/>
        </p:nvSpPr>
        <p:spPr>
          <a:xfrm>
            <a:off x="2782389" y="4990011"/>
            <a:ext cx="685800" cy="276999"/>
          </a:xfrm>
          <a:prstGeom prst="rect">
            <a:avLst/>
          </a:prstGeom>
          <a:noFill/>
        </p:spPr>
        <p:txBody>
          <a:bodyPr wrap="square" rtlCol="0">
            <a:spAutoFit/>
          </a:bodyPr>
          <a:lstStyle/>
          <a:p>
            <a:r>
              <a:rPr lang="en-US" sz="1200" dirty="0" smtClean="0"/>
              <a:t>g3p3</a:t>
            </a:r>
            <a:endParaRPr lang="en-US" sz="1200" dirty="0"/>
          </a:p>
        </p:txBody>
      </p:sp>
      <p:sp>
        <p:nvSpPr>
          <p:cNvPr id="92" name="TextBox 91"/>
          <p:cNvSpPr txBox="1"/>
          <p:nvPr/>
        </p:nvSpPr>
        <p:spPr>
          <a:xfrm>
            <a:off x="2756263" y="5294811"/>
            <a:ext cx="685800" cy="276999"/>
          </a:xfrm>
          <a:prstGeom prst="rect">
            <a:avLst/>
          </a:prstGeom>
          <a:noFill/>
        </p:spPr>
        <p:txBody>
          <a:bodyPr wrap="square" rtlCol="0">
            <a:spAutoFit/>
          </a:bodyPr>
          <a:lstStyle/>
          <a:p>
            <a:r>
              <a:rPr lang="en-US" sz="1200" dirty="0" smtClean="0"/>
              <a:t>g3p4</a:t>
            </a:r>
            <a:endParaRPr lang="en-US" sz="1200" dirty="0"/>
          </a:p>
        </p:txBody>
      </p:sp>
      <p:sp>
        <p:nvSpPr>
          <p:cNvPr id="93" name="TextBox 92"/>
          <p:cNvSpPr txBox="1"/>
          <p:nvPr/>
        </p:nvSpPr>
        <p:spPr>
          <a:xfrm>
            <a:off x="4902926" y="1169126"/>
            <a:ext cx="685800" cy="276999"/>
          </a:xfrm>
          <a:prstGeom prst="rect">
            <a:avLst/>
          </a:prstGeom>
          <a:noFill/>
        </p:spPr>
        <p:txBody>
          <a:bodyPr wrap="square" rtlCol="0">
            <a:spAutoFit/>
          </a:bodyPr>
          <a:lstStyle/>
          <a:p>
            <a:r>
              <a:rPr lang="en-US" sz="1200" dirty="0" smtClean="0"/>
              <a:t>g1p1</a:t>
            </a:r>
            <a:endParaRPr lang="en-US" sz="1200" dirty="0"/>
          </a:p>
        </p:txBody>
      </p:sp>
      <p:sp>
        <p:nvSpPr>
          <p:cNvPr id="94" name="TextBox 93"/>
          <p:cNvSpPr txBox="1"/>
          <p:nvPr/>
        </p:nvSpPr>
        <p:spPr>
          <a:xfrm>
            <a:off x="4876800" y="1447800"/>
            <a:ext cx="685800" cy="276999"/>
          </a:xfrm>
          <a:prstGeom prst="rect">
            <a:avLst/>
          </a:prstGeom>
          <a:noFill/>
        </p:spPr>
        <p:txBody>
          <a:bodyPr wrap="square" rtlCol="0">
            <a:spAutoFit/>
          </a:bodyPr>
          <a:lstStyle/>
          <a:p>
            <a:r>
              <a:rPr lang="en-US" sz="1200" dirty="0" smtClean="0"/>
              <a:t>g1p2</a:t>
            </a:r>
            <a:endParaRPr lang="en-US" sz="1200" dirty="0"/>
          </a:p>
        </p:txBody>
      </p:sp>
      <p:sp>
        <p:nvSpPr>
          <p:cNvPr id="95" name="TextBox 94"/>
          <p:cNvSpPr txBox="1"/>
          <p:nvPr/>
        </p:nvSpPr>
        <p:spPr>
          <a:xfrm>
            <a:off x="4902926" y="1752600"/>
            <a:ext cx="685800" cy="276999"/>
          </a:xfrm>
          <a:prstGeom prst="rect">
            <a:avLst/>
          </a:prstGeom>
          <a:noFill/>
        </p:spPr>
        <p:txBody>
          <a:bodyPr wrap="square" rtlCol="0">
            <a:spAutoFit/>
          </a:bodyPr>
          <a:lstStyle/>
          <a:p>
            <a:r>
              <a:rPr lang="en-US" sz="1200" dirty="0" smtClean="0"/>
              <a:t>g1p3</a:t>
            </a:r>
            <a:endParaRPr lang="en-US" sz="1200" dirty="0"/>
          </a:p>
        </p:txBody>
      </p:sp>
      <p:sp>
        <p:nvSpPr>
          <p:cNvPr id="96" name="TextBox 95"/>
          <p:cNvSpPr txBox="1"/>
          <p:nvPr/>
        </p:nvSpPr>
        <p:spPr>
          <a:xfrm>
            <a:off x="4876800" y="2057400"/>
            <a:ext cx="685800" cy="276999"/>
          </a:xfrm>
          <a:prstGeom prst="rect">
            <a:avLst/>
          </a:prstGeom>
          <a:noFill/>
        </p:spPr>
        <p:txBody>
          <a:bodyPr wrap="square" rtlCol="0">
            <a:spAutoFit/>
          </a:bodyPr>
          <a:lstStyle/>
          <a:p>
            <a:r>
              <a:rPr lang="en-US" sz="1200" dirty="0" smtClean="0"/>
              <a:t>g1p4</a:t>
            </a:r>
            <a:endParaRPr lang="en-US" sz="1200" dirty="0"/>
          </a:p>
        </p:txBody>
      </p:sp>
      <p:sp>
        <p:nvSpPr>
          <p:cNvPr id="97" name="TextBox 96"/>
          <p:cNvSpPr txBox="1"/>
          <p:nvPr/>
        </p:nvSpPr>
        <p:spPr>
          <a:xfrm>
            <a:off x="4915989" y="2834641"/>
            <a:ext cx="685800" cy="276999"/>
          </a:xfrm>
          <a:prstGeom prst="rect">
            <a:avLst/>
          </a:prstGeom>
          <a:noFill/>
        </p:spPr>
        <p:txBody>
          <a:bodyPr wrap="square" rtlCol="0">
            <a:spAutoFit/>
          </a:bodyPr>
          <a:lstStyle/>
          <a:p>
            <a:r>
              <a:rPr lang="en-US" sz="1200" dirty="0" smtClean="0"/>
              <a:t>g2p1</a:t>
            </a:r>
            <a:endParaRPr lang="en-US" sz="1200" dirty="0"/>
          </a:p>
        </p:txBody>
      </p:sp>
      <p:sp>
        <p:nvSpPr>
          <p:cNvPr id="98" name="TextBox 97"/>
          <p:cNvSpPr txBox="1"/>
          <p:nvPr/>
        </p:nvSpPr>
        <p:spPr>
          <a:xfrm>
            <a:off x="4889863" y="3113315"/>
            <a:ext cx="685800" cy="276999"/>
          </a:xfrm>
          <a:prstGeom prst="rect">
            <a:avLst/>
          </a:prstGeom>
          <a:noFill/>
        </p:spPr>
        <p:txBody>
          <a:bodyPr wrap="square" rtlCol="0">
            <a:spAutoFit/>
          </a:bodyPr>
          <a:lstStyle/>
          <a:p>
            <a:r>
              <a:rPr lang="en-US" sz="1200" dirty="0" smtClean="0"/>
              <a:t>g2p2</a:t>
            </a:r>
            <a:endParaRPr lang="en-US" sz="1200" dirty="0"/>
          </a:p>
        </p:txBody>
      </p:sp>
      <p:sp>
        <p:nvSpPr>
          <p:cNvPr id="99" name="TextBox 98"/>
          <p:cNvSpPr txBox="1"/>
          <p:nvPr/>
        </p:nvSpPr>
        <p:spPr>
          <a:xfrm>
            <a:off x="4915989" y="3418115"/>
            <a:ext cx="685800" cy="276999"/>
          </a:xfrm>
          <a:prstGeom prst="rect">
            <a:avLst/>
          </a:prstGeom>
          <a:noFill/>
        </p:spPr>
        <p:txBody>
          <a:bodyPr wrap="square" rtlCol="0">
            <a:spAutoFit/>
          </a:bodyPr>
          <a:lstStyle/>
          <a:p>
            <a:r>
              <a:rPr lang="en-US" sz="1200" dirty="0" smtClean="0"/>
              <a:t>g2p3</a:t>
            </a:r>
            <a:endParaRPr lang="en-US" sz="1200" dirty="0"/>
          </a:p>
        </p:txBody>
      </p:sp>
      <p:sp>
        <p:nvSpPr>
          <p:cNvPr id="100" name="TextBox 99"/>
          <p:cNvSpPr txBox="1"/>
          <p:nvPr/>
        </p:nvSpPr>
        <p:spPr>
          <a:xfrm>
            <a:off x="4889863" y="3722915"/>
            <a:ext cx="685800" cy="276999"/>
          </a:xfrm>
          <a:prstGeom prst="rect">
            <a:avLst/>
          </a:prstGeom>
          <a:noFill/>
        </p:spPr>
        <p:txBody>
          <a:bodyPr wrap="square" rtlCol="0">
            <a:spAutoFit/>
          </a:bodyPr>
          <a:lstStyle/>
          <a:p>
            <a:r>
              <a:rPr lang="en-US" sz="1200" dirty="0" smtClean="0"/>
              <a:t>g2p4</a:t>
            </a:r>
            <a:endParaRPr lang="en-US" sz="1200" dirty="0"/>
          </a:p>
        </p:txBody>
      </p:sp>
      <p:sp>
        <p:nvSpPr>
          <p:cNvPr id="101" name="TextBox 100"/>
          <p:cNvSpPr txBox="1"/>
          <p:nvPr/>
        </p:nvSpPr>
        <p:spPr>
          <a:xfrm>
            <a:off x="4915989" y="4432663"/>
            <a:ext cx="685800" cy="276999"/>
          </a:xfrm>
          <a:prstGeom prst="rect">
            <a:avLst/>
          </a:prstGeom>
          <a:noFill/>
        </p:spPr>
        <p:txBody>
          <a:bodyPr wrap="square" rtlCol="0">
            <a:spAutoFit/>
          </a:bodyPr>
          <a:lstStyle/>
          <a:p>
            <a:r>
              <a:rPr lang="en-US" sz="1200" dirty="0" smtClean="0"/>
              <a:t>g3p1</a:t>
            </a:r>
            <a:endParaRPr lang="en-US" sz="1200" dirty="0"/>
          </a:p>
        </p:txBody>
      </p:sp>
      <p:sp>
        <p:nvSpPr>
          <p:cNvPr id="102" name="TextBox 101"/>
          <p:cNvSpPr txBox="1"/>
          <p:nvPr/>
        </p:nvSpPr>
        <p:spPr>
          <a:xfrm>
            <a:off x="4889863" y="4711337"/>
            <a:ext cx="685800" cy="276999"/>
          </a:xfrm>
          <a:prstGeom prst="rect">
            <a:avLst/>
          </a:prstGeom>
          <a:noFill/>
        </p:spPr>
        <p:txBody>
          <a:bodyPr wrap="square" rtlCol="0">
            <a:spAutoFit/>
          </a:bodyPr>
          <a:lstStyle/>
          <a:p>
            <a:r>
              <a:rPr lang="en-US" sz="1200" dirty="0" smtClean="0"/>
              <a:t>g3p2</a:t>
            </a:r>
            <a:endParaRPr lang="en-US" sz="1200" dirty="0"/>
          </a:p>
        </p:txBody>
      </p:sp>
      <p:sp>
        <p:nvSpPr>
          <p:cNvPr id="103" name="TextBox 102"/>
          <p:cNvSpPr txBox="1"/>
          <p:nvPr/>
        </p:nvSpPr>
        <p:spPr>
          <a:xfrm>
            <a:off x="4915989" y="5016137"/>
            <a:ext cx="685800" cy="276999"/>
          </a:xfrm>
          <a:prstGeom prst="rect">
            <a:avLst/>
          </a:prstGeom>
          <a:noFill/>
        </p:spPr>
        <p:txBody>
          <a:bodyPr wrap="square" rtlCol="0">
            <a:spAutoFit/>
          </a:bodyPr>
          <a:lstStyle/>
          <a:p>
            <a:r>
              <a:rPr lang="en-US" sz="1200" dirty="0" smtClean="0"/>
              <a:t>g3p3</a:t>
            </a:r>
            <a:endParaRPr lang="en-US" sz="1200" dirty="0"/>
          </a:p>
        </p:txBody>
      </p:sp>
      <p:sp>
        <p:nvSpPr>
          <p:cNvPr id="104" name="TextBox 103"/>
          <p:cNvSpPr txBox="1"/>
          <p:nvPr/>
        </p:nvSpPr>
        <p:spPr>
          <a:xfrm>
            <a:off x="4889863" y="5320937"/>
            <a:ext cx="685800" cy="276999"/>
          </a:xfrm>
          <a:prstGeom prst="rect">
            <a:avLst/>
          </a:prstGeom>
          <a:noFill/>
        </p:spPr>
        <p:txBody>
          <a:bodyPr wrap="square" rtlCol="0">
            <a:spAutoFit/>
          </a:bodyPr>
          <a:lstStyle/>
          <a:p>
            <a:r>
              <a:rPr lang="en-US" sz="1200" dirty="0" smtClean="0"/>
              <a:t>g3p4</a:t>
            </a:r>
            <a:endParaRPr lang="en-US" sz="1200" dirty="0"/>
          </a:p>
        </p:txBody>
      </p:sp>
      <p:grpSp>
        <p:nvGrpSpPr>
          <p:cNvPr id="2" name="Group 136"/>
          <p:cNvGrpSpPr/>
          <p:nvPr/>
        </p:nvGrpSpPr>
        <p:grpSpPr>
          <a:xfrm>
            <a:off x="1600200" y="1066800"/>
            <a:ext cx="1143000" cy="4648200"/>
            <a:chOff x="6858000" y="990600"/>
            <a:chExt cx="1143000" cy="4648200"/>
          </a:xfrm>
        </p:grpSpPr>
        <p:sp>
          <p:nvSpPr>
            <p:cNvPr id="133" name="Rectangle 132"/>
            <p:cNvSpPr/>
            <p:nvPr/>
          </p:nvSpPr>
          <p:spPr>
            <a:xfrm>
              <a:off x="6858000" y="990600"/>
              <a:ext cx="1143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548568" y="1066800"/>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548568" y="3810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548568" y="4114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548568" y="2895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548568" y="32004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548568" y="13716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548568" y="19812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548568" y="228600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548568" y="3505200"/>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548568" y="44196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548568" y="2590800"/>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548568" y="1676400"/>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6938968" y="1078638"/>
              <a:ext cx="685800" cy="276999"/>
            </a:xfrm>
            <a:prstGeom prst="rect">
              <a:avLst/>
            </a:prstGeom>
            <a:noFill/>
          </p:spPr>
          <p:txBody>
            <a:bodyPr wrap="square" rtlCol="0">
              <a:spAutoFit/>
            </a:bodyPr>
            <a:lstStyle/>
            <a:p>
              <a:r>
                <a:rPr lang="en-US" sz="1200" dirty="0" smtClean="0"/>
                <a:t>g1p3</a:t>
              </a:r>
              <a:endParaRPr lang="en-US" sz="1200" dirty="0"/>
            </a:p>
          </p:txBody>
        </p:sp>
        <p:sp>
          <p:nvSpPr>
            <p:cNvPr id="120" name="TextBox 119"/>
            <p:cNvSpPr txBox="1"/>
            <p:nvPr/>
          </p:nvSpPr>
          <p:spPr>
            <a:xfrm>
              <a:off x="6938968" y="1399401"/>
              <a:ext cx="685800" cy="276999"/>
            </a:xfrm>
            <a:prstGeom prst="rect">
              <a:avLst/>
            </a:prstGeom>
            <a:noFill/>
          </p:spPr>
          <p:txBody>
            <a:bodyPr wrap="square" rtlCol="0">
              <a:spAutoFit/>
            </a:bodyPr>
            <a:lstStyle/>
            <a:p>
              <a:r>
                <a:rPr lang="en-US" sz="1200" dirty="0" smtClean="0"/>
                <a:t>g2p4</a:t>
              </a:r>
              <a:endParaRPr lang="en-US" sz="1200" dirty="0"/>
            </a:p>
          </p:txBody>
        </p:sp>
        <p:sp>
          <p:nvSpPr>
            <p:cNvPr id="121" name="TextBox 120"/>
            <p:cNvSpPr txBox="1"/>
            <p:nvPr/>
          </p:nvSpPr>
          <p:spPr>
            <a:xfrm>
              <a:off x="6934200" y="1713729"/>
              <a:ext cx="685800" cy="276999"/>
            </a:xfrm>
            <a:prstGeom prst="rect">
              <a:avLst/>
            </a:prstGeom>
            <a:noFill/>
          </p:spPr>
          <p:txBody>
            <a:bodyPr wrap="square" rtlCol="0">
              <a:spAutoFit/>
            </a:bodyPr>
            <a:lstStyle/>
            <a:p>
              <a:r>
                <a:rPr lang="en-US" sz="1200" dirty="0" smtClean="0"/>
                <a:t>g1p2</a:t>
              </a:r>
              <a:endParaRPr lang="en-US" sz="1200" dirty="0"/>
            </a:p>
          </p:txBody>
        </p:sp>
        <p:sp>
          <p:nvSpPr>
            <p:cNvPr id="122" name="TextBox 121"/>
            <p:cNvSpPr txBox="1"/>
            <p:nvPr/>
          </p:nvSpPr>
          <p:spPr>
            <a:xfrm>
              <a:off x="6938968" y="2286000"/>
              <a:ext cx="685800" cy="276999"/>
            </a:xfrm>
            <a:prstGeom prst="rect">
              <a:avLst/>
            </a:prstGeom>
            <a:noFill/>
          </p:spPr>
          <p:txBody>
            <a:bodyPr wrap="square" rtlCol="0">
              <a:spAutoFit/>
            </a:bodyPr>
            <a:lstStyle/>
            <a:p>
              <a:r>
                <a:rPr lang="en-US" sz="1200" dirty="0" smtClean="0"/>
                <a:t>g3p2</a:t>
              </a:r>
              <a:endParaRPr lang="en-US" sz="1200" dirty="0"/>
            </a:p>
          </p:txBody>
        </p:sp>
        <p:sp>
          <p:nvSpPr>
            <p:cNvPr id="123" name="TextBox 122"/>
            <p:cNvSpPr txBox="1"/>
            <p:nvPr/>
          </p:nvSpPr>
          <p:spPr>
            <a:xfrm>
              <a:off x="6938968" y="2585265"/>
              <a:ext cx="685800" cy="276999"/>
            </a:xfrm>
            <a:prstGeom prst="rect">
              <a:avLst/>
            </a:prstGeom>
            <a:noFill/>
          </p:spPr>
          <p:txBody>
            <a:bodyPr wrap="square" rtlCol="0">
              <a:spAutoFit/>
            </a:bodyPr>
            <a:lstStyle/>
            <a:p>
              <a:r>
                <a:rPr lang="en-US" sz="1200" dirty="0" smtClean="0"/>
                <a:t>g1p1</a:t>
              </a:r>
              <a:endParaRPr lang="en-US" sz="1200" dirty="0"/>
            </a:p>
          </p:txBody>
        </p:sp>
        <p:sp>
          <p:nvSpPr>
            <p:cNvPr id="124" name="TextBox 123"/>
            <p:cNvSpPr txBox="1"/>
            <p:nvPr/>
          </p:nvSpPr>
          <p:spPr>
            <a:xfrm>
              <a:off x="6938968" y="2009001"/>
              <a:ext cx="685800" cy="276999"/>
            </a:xfrm>
            <a:prstGeom prst="rect">
              <a:avLst/>
            </a:prstGeom>
            <a:noFill/>
          </p:spPr>
          <p:txBody>
            <a:bodyPr wrap="square" rtlCol="0">
              <a:spAutoFit/>
            </a:bodyPr>
            <a:lstStyle/>
            <a:p>
              <a:r>
                <a:rPr lang="en-US" sz="1200" dirty="0" smtClean="0"/>
                <a:t>g3p1</a:t>
              </a:r>
              <a:endParaRPr lang="en-US" sz="1200" dirty="0"/>
            </a:p>
          </p:txBody>
        </p:sp>
        <p:sp>
          <p:nvSpPr>
            <p:cNvPr id="125" name="TextBox 124"/>
            <p:cNvSpPr txBox="1"/>
            <p:nvPr/>
          </p:nvSpPr>
          <p:spPr>
            <a:xfrm>
              <a:off x="6938968" y="3228201"/>
              <a:ext cx="685800" cy="276999"/>
            </a:xfrm>
            <a:prstGeom prst="rect">
              <a:avLst/>
            </a:prstGeom>
            <a:noFill/>
          </p:spPr>
          <p:txBody>
            <a:bodyPr wrap="square" rtlCol="0">
              <a:spAutoFit/>
            </a:bodyPr>
            <a:lstStyle/>
            <a:p>
              <a:r>
                <a:rPr lang="en-US" sz="1200" dirty="0" smtClean="0"/>
                <a:t>g2p3</a:t>
              </a:r>
              <a:endParaRPr lang="en-US" sz="1200" dirty="0"/>
            </a:p>
          </p:txBody>
        </p:sp>
        <p:sp>
          <p:nvSpPr>
            <p:cNvPr id="126" name="TextBox 125"/>
            <p:cNvSpPr txBox="1"/>
            <p:nvPr/>
          </p:nvSpPr>
          <p:spPr>
            <a:xfrm>
              <a:off x="6938968" y="2895600"/>
              <a:ext cx="685800" cy="276999"/>
            </a:xfrm>
            <a:prstGeom prst="rect">
              <a:avLst/>
            </a:prstGeom>
            <a:noFill/>
          </p:spPr>
          <p:txBody>
            <a:bodyPr wrap="square" rtlCol="0">
              <a:spAutoFit/>
            </a:bodyPr>
            <a:lstStyle/>
            <a:p>
              <a:r>
                <a:rPr lang="en-US" sz="1200" dirty="0" smtClean="0"/>
                <a:t>g2p2</a:t>
              </a:r>
              <a:endParaRPr lang="en-US" sz="1200" dirty="0"/>
            </a:p>
          </p:txBody>
        </p:sp>
        <p:sp>
          <p:nvSpPr>
            <p:cNvPr id="127" name="TextBox 126"/>
            <p:cNvSpPr txBox="1"/>
            <p:nvPr/>
          </p:nvSpPr>
          <p:spPr>
            <a:xfrm>
              <a:off x="6938968" y="3533001"/>
              <a:ext cx="685800" cy="276999"/>
            </a:xfrm>
            <a:prstGeom prst="rect">
              <a:avLst/>
            </a:prstGeom>
            <a:noFill/>
          </p:spPr>
          <p:txBody>
            <a:bodyPr wrap="square" rtlCol="0">
              <a:spAutoFit/>
            </a:bodyPr>
            <a:lstStyle/>
            <a:p>
              <a:r>
                <a:rPr lang="en-US" sz="1200" dirty="0" smtClean="0"/>
                <a:t>g3p3</a:t>
              </a:r>
              <a:endParaRPr lang="en-US" sz="1200" dirty="0"/>
            </a:p>
          </p:txBody>
        </p:sp>
        <p:sp>
          <p:nvSpPr>
            <p:cNvPr id="128" name="TextBox 127"/>
            <p:cNvSpPr txBox="1"/>
            <p:nvPr/>
          </p:nvSpPr>
          <p:spPr>
            <a:xfrm>
              <a:off x="6938968" y="4114800"/>
              <a:ext cx="685800" cy="276999"/>
            </a:xfrm>
            <a:prstGeom prst="rect">
              <a:avLst/>
            </a:prstGeom>
            <a:noFill/>
          </p:spPr>
          <p:txBody>
            <a:bodyPr wrap="square" rtlCol="0">
              <a:spAutoFit/>
            </a:bodyPr>
            <a:lstStyle/>
            <a:p>
              <a:r>
                <a:rPr lang="en-US" sz="1200" dirty="0" smtClean="0"/>
                <a:t>g2p1</a:t>
              </a:r>
              <a:endParaRPr lang="en-US" sz="1200" dirty="0"/>
            </a:p>
          </p:txBody>
        </p:sp>
        <p:sp>
          <p:nvSpPr>
            <p:cNvPr id="129" name="TextBox 128"/>
            <p:cNvSpPr txBox="1"/>
            <p:nvPr/>
          </p:nvSpPr>
          <p:spPr>
            <a:xfrm>
              <a:off x="6938968" y="3838576"/>
              <a:ext cx="685800" cy="276999"/>
            </a:xfrm>
            <a:prstGeom prst="rect">
              <a:avLst/>
            </a:prstGeom>
            <a:noFill/>
          </p:spPr>
          <p:txBody>
            <a:bodyPr wrap="square" rtlCol="0">
              <a:spAutoFit/>
            </a:bodyPr>
            <a:lstStyle/>
            <a:p>
              <a:r>
                <a:rPr lang="en-US" sz="1200" dirty="0" smtClean="0"/>
                <a:t>g1p4</a:t>
              </a:r>
              <a:endParaRPr lang="en-US" sz="1200" dirty="0"/>
            </a:p>
          </p:txBody>
        </p:sp>
        <p:sp>
          <p:nvSpPr>
            <p:cNvPr id="131" name="TextBox 130"/>
            <p:cNvSpPr txBox="1"/>
            <p:nvPr/>
          </p:nvSpPr>
          <p:spPr>
            <a:xfrm>
              <a:off x="6938968" y="4419600"/>
              <a:ext cx="685800" cy="276999"/>
            </a:xfrm>
            <a:prstGeom prst="rect">
              <a:avLst/>
            </a:prstGeom>
            <a:noFill/>
          </p:spPr>
          <p:txBody>
            <a:bodyPr wrap="square" rtlCol="0">
              <a:spAutoFit/>
            </a:bodyPr>
            <a:lstStyle/>
            <a:p>
              <a:r>
                <a:rPr lang="en-US" sz="1200" dirty="0" smtClean="0"/>
                <a:t>g3p4</a:t>
              </a:r>
              <a:endParaRPr lang="en-US" sz="1200" dirty="0"/>
            </a:p>
          </p:txBody>
        </p:sp>
      </p:grpSp>
      <p:grpSp>
        <p:nvGrpSpPr>
          <p:cNvPr id="3" name="Group 173"/>
          <p:cNvGrpSpPr/>
          <p:nvPr/>
        </p:nvGrpSpPr>
        <p:grpSpPr>
          <a:xfrm>
            <a:off x="3200400" y="1143000"/>
            <a:ext cx="1371600" cy="5334000"/>
            <a:chOff x="7010400" y="1143000"/>
            <a:chExt cx="1371600" cy="5334000"/>
          </a:xfrm>
        </p:grpSpPr>
        <p:sp>
          <p:nvSpPr>
            <p:cNvPr id="172" name="Rectangle 171"/>
            <p:cNvSpPr/>
            <p:nvPr/>
          </p:nvSpPr>
          <p:spPr>
            <a:xfrm>
              <a:off x="7010400" y="1143000"/>
              <a:ext cx="13716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7998550" y="11430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7413851" y="1160419"/>
              <a:ext cx="685800" cy="276999"/>
            </a:xfrm>
            <a:prstGeom prst="rect">
              <a:avLst/>
            </a:prstGeom>
            <a:noFill/>
          </p:spPr>
          <p:txBody>
            <a:bodyPr wrap="square" rtlCol="0">
              <a:spAutoFit/>
            </a:bodyPr>
            <a:lstStyle/>
            <a:p>
              <a:r>
                <a:rPr lang="en-US" sz="1200" dirty="0" smtClean="0"/>
                <a:t>g2p1</a:t>
              </a:r>
              <a:endParaRPr lang="en-US" sz="1200" dirty="0"/>
            </a:p>
          </p:txBody>
        </p:sp>
        <p:sp>
          <p:nvSpPr>
            <p:cNvPr id="141" name="TextBox 140"/>
            <p:cNvSpPr txBox="1"/>
            <p:nvPr/>
          </p:nvSpPr>
          <p:spPr>
            <a:xfrm>
              <a:off x="7417526" y="1447800"/>
              <a:ext cx="685800" cy="276999"/>
            </a:xfrm>
            <a:prstGeom prst="rect">
              <a:avLst/>
            </a:prstGeom>
            <a:noFill/>
          </p:spPr>
          <p:txBody>
            <a:bodyPr wrap="square" rtlCol="0">
              <a:spAutoFit/>
            </a:bodyPr>
            <a:lstStyle/>
            <a:p>
              <a:r>
                <a:rPr lang="en-US" sz="1200" dirty="0" smtClean="0"/>
                <a:t>g2p3</a:t>
              </a:r>
              <a:endParaRPr lang="en-US" sz="1200" dirty="0"/>
            </a:p>
          </p:txBody>
        </p:sp>
        <p:sp>
          <p:nvSpPr>
            <p:cNvPr id="142" name="Rectangle 141"/>
            <p:cNvSpPr/>
            <p:nvPr/>
          </p:nvSpPr>
          <p:spPr>
            <a:xfrm>
              <a:off x="7998550" y="1447800"/>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998550" y="1768245"/>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7387725" y="1757360"/>
              <a:ext cx="685800" cy="276999"/>
            </a:xfrm>
            <a:prstGeom prst="rect">
              <a:avLst/>
            </a:prstGeom>
            <a:noFill/>
          </p:spPr>
          <p:txBody>
            <a:bodyPr wrap="square" rtlCol="0">
              <a:spAutoFit/>
            </a:bodyPr>
            <a:lstStyle/>
            <a:p>
              <a:r>
                <a:rPr lang="en-US" sz="1200" dirty="0" smtClean="0"/>
                <a:t>g3p4</a:t>
              </a:r>
              <a:endParaRPr lang="en-US" sz="1200" dirty="0"/>
            </a:p>
          </p:txBody>
        </p:sp>
        <p:sp>
          <p:nvSpPr>
            <p:cNvPr id="145" name="Rectangle 144"/>
            <p:cNvSpPr/>
            <p:nvPr/>
          </p:nvSpPr>
          <p:spPr>
            <a:xfrm>
              <a:off x="7999775" y="2070867"/>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417526" y="2076448"/>
              <a:ext cx="685800" cy="276999"/>
            </a:xfrm>
            <a:prstGeom prst="rect">
              <a:avLst/>
            </a:prstGeom>
            <a:noFill/>
          </p:spPr>
          <p:txBody>
            <a:bodyPr wrap="square" rtlCol="0">
              <a:spAutoFit/>
            </a:bodyPr>
            <a:lstStyle/>
            <a:p>
              <a:r>
                <a:rPr lang="en-US" sz="1200" dirty="0" smtClean="0"/>
                <a:t>g2p2</a:t>
              </a:r>
              <a:endParaRPr lang="en-US" sz="1200" dirty="0"/>
            </a:p>
          </p:txBody>
        </p:sp>
        <p:sp>
          <p:nvSpPr>
            <p:cNvPr id="147" name="Rectangle 146"/>
            <p:cNvSpPr/>
            <p:nvPr/>
          </p:nvSpPr>
          <p:spPr>
            <a:xfrm>
              <a:off x="7984262" y="2390776"/>
              <a:ext cx="321538" cy="27622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7417526" y="2390776"/>
              <a:ext cx="685800" cy="276999"/>
            </a:xfrm>
            <a:prstGeom prst="rect">
              <a:avLst/>
            </a:prstGeom>
            <a:noFill/>
          </p:spPr>
          <p:txBody>
            <a:bodyPr wrap="square" rtlCol="0">
              <a:spAutoFit/>
            </a:bodyPr>
            <a:lstStyle/>
            <a:p>
              <a:r>
                <a:rPr lang="en-US" sz="1200" dirty="0" smtClean="0"/>
                <a:t>g1p1</a:t>
              </a:r>
              <a:endParaRPr lang="en-US" sz="1200" dirty="0"/>
            </a:p>
          </p:txBody>
        </p:sp>
        <p:sp>
          <p:nvSpPr>
            <p:cNvPr id="149" name="Rectangle 148"/>
            <p:cNvSpPr/>
            <p:nvPr/>
          </p:nvSpPr>
          <p:spPr>
            <a:xfrm>
              <a:off x="7992697" y="2671760"/>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7407998" y="2687001"/>
              <a:ext cx="685800" cy="276999"/>
            </a:xfrm>
            <a:prstGeom prst="rect">
              <a:avLst/>
            </a:prstGeom>
            <a:noFill/>
          </p:spPr>
          <p:txBody>
            <a:bodyPr wrap="square" rtlCol="0">
              <a:spAutoFit/>
            </a:bodyPr>
            <a:lstStyle/>
            <a:p>
              <a:r>
                <a:rPr lang="en-US" sz="1200" dirty="0" smtClean="0"/>
                <a:t>g3p1</a:t>
              </a:r>
              <a:endParaRPr lang="en-US" sz="1200" dirty="0"/>
            </a:p>
          </p:txBody>
        </p:sp>
        <p:sp>
          <p:nvSpPr>
            <p:cNvPr id="151" name="Rectangle 150"/>
            <p:cNvSpPr/>
            <p:nvPr/>
          </p:nvSpPr>
          <p:spPr>
            <a:xfrm>
              <a:off x="7987937" y="2968397"/>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7417526" y="2986088"/>
              <a:ext cx="685800" cy="276999"/>
            </a:xfrm>
            <a:prstGeom prst="rect">
              <a:avLst/>
            </a:prstGeom>
            <a:noFill/>
          </p:spPr>
          <p:txBody>
            <a:bodyPr wrap="square" rtlCol="0">
              <a:spAutoFit/>
            </a:bodyPr>
            <a:lstStyle/>
            <a:p>
              <a:r>
                <a:rPr lang="en-US" sz="1200" dirty="0" smtClean="0"/>
                <a:t>g3p3</a:t>
              </a:r>
              <a:endParaRPr lang="en-US" sz="1200" dirty="0"/>
            </a:p>
          </p:txBody>
        </p:sp>
        <p:sp>
          <p:nvSpPr>
            <p:cNvPr id="153" name="Rectangle 152"/>
            <p:cNvSpPr/>
            <p:nvPr/>
          </p:nvSpPr>
          <p:spPr>
            <a:xfrm>
              <a:off x="7985487" y="3276600"/>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7403238" y="3296469"/>
              <a:ext cx="685800" cy="276999"/>
            </a:xfrm>
            <a:prstGeom prst="rect">
              <a:avLst/>
            </a:prstGeom>
            <a:noFill/>
          </p:spPr>
          <p:txBody>
            <a:bodyPr wrap="square" rtlCol="0">
              <a:spAutoFit/>
            </a:bodyPr>
            <a:lstStyle/>
            <a:p>
              <a:r>
                <a:rPr lang="en-US" sz="1200" dirty="0" smtClean="0"/>
                <a:t>g2p4</a:t>
              </a:r>
              <a:endParaRPr lang="en-US" sz="1200" dirty="0"/>
            </a:p>
          </p:txBody>
        </p:sp>
        <p:sp>
          <p:nvSpPr>
            <p:cNvPr id="163" name="Rectangle 162"/>
            <p:cNvSpPr/>
            <p:nvPr/>
          </p:nvSpPr>
          <p:spPr>
            <a:xfrm>
              <a:off x="7984262" y="390524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7984262" y="359323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7984262" y="4221886"/>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7374662" y="3879122"/>
              <a:ext cx="685800" cy="276999"/>
            </a:xfrm>
            <a:prstGeom prst="rect">
              <a:avLst/>
            </a:prstGeom>
            <a:noFill/>
          </p:spPr>
          <p:txBody>
            <a:bodyPr wrap="square" rtlCol="0">
              <a:spAutoFit/>
            </a:bodyPr>
            <a:lstStyle/>
            <a:p>
              <a:r>
                <a:rPr lang="en-US" sz="1200" dirty="0" smtClean="0"/>
                <a:t>g1p2</a:t>
              </a:r>
              <a:endParaRPr lang="en-US" sz="1200" dirty="0"/>
            </a:p>
          </p:txBody>
        </p:sp>
        <p:sp>
          <p:nvSpPr>
            <p:cNvPr id="167" name="TextBox 166"/>
            <p:cNvSpPr txBox="1"/>
            <p:nvPr/>
          </p:nvSpPr>
          <p:spPr>
            <a:xfrm>
              <a:off x="7400788" y="3567112"/>
              <a:ext cx="685800" cy="276999"/>
            </a:xfrm>
            <a:prstGeom prst="rect">
              <a:avLst/>
            </a:prstGeom>
            <a:noFill/>
          </p:spPr>
          <p:txBody>
            <a:bodyPr wrap="square" rtlCol="0">
              <a:spAutoFit/>
            </a:bodyPr>
            <a:lstStyle/>
            <a:p>
              <a:r>
                <a:rPr lang="en-US" sz="1200" dirty="0" smtClean="0"/>
                <a:t>g1p3</a:t>
              </a:r>
              <a:endParaRPr lang="en-US" sz="1200" dirty="0"/>
            </a:p>
          </p:txBody>
        </p:sp>
        <p:sp>
          <p:nvSpPr>
            <p:cNvPr id="168" name="TextBox 167"/>
            <p:cNvSpPr txBox="1"/>
            <p:nvPr/>
          </p:nvSpPr>
          <p:spPr>
            <a:xfrm>
              <a:off x="7374662" y="4195760"/>
              <a:ext cx="685800" cy="276999"/>
            </a:xfrm>
            <a:prstGeom prst="rect">
              <a:avLst/>
            </a:prstGeom>
            <a:noFill/>
          </p:spPr>
          <p:txBody>
            <a:bodyPr wrap="square" rtlCol="0">
              <a:spAutoFit/>
            </a:bodyPr>
            <a:lstStyle/>
            <a:p>
              <a:r>
                <a:rPr lang="en-US" sz="1200" dirty="0" smtClean="0"/>
                <a:t>g1p4</a:t>
              </a:r>
              <a:endParaRPr lang="en-US" sz="1200" dirty="0"/>
            </a:p>
          </p:txBody>
        </p:sp>
        <p:sp>
          <p:nvSpPr>
            <p:cNvPr id="169" name="Rectangle 168"/>
            <p:cNvSpPr/>
            <p:nvPr/>
          </p:nvSpPr>
          <p:spPr>
            <a:xfrm>
              <a:off x="7985487" y="4506685"/>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7388950" y="4495800"/>
              <a:ext cx="685800" cy="276999"/>
            </a:xfrm>
            <a:prstGeom prst="rect">
              <a:avLst/>
            </a:prstGeom>
            <a:noFill/>
          </p:spPr>
          <p:txBody>
            <a:bodyPr wrap="square" rtlCol="0">
              <a:spAutoFit/>
            </a:bodyPr>
            <a:lstStyle/>
            <a:p>
              <a:r>
                <a:rPr lang="en-US" sz="1200" dirty="0" smtClean="0"/>
                <a:t>g3p2</a:t>
              </a:r>
              <a:endParaRPr lang="en-US" sz="1200" dirty="0"/>
            </a:p>
          </p:txBody>
        </p:sp>
      </p:grpSp>
      <p:grpSp>
        <p:nvGrpSpPr>
          <p:cNvPr id="4" name="Group 208"/>
          <p:cNvGrpSpPr/>
          <p:nvPr/>
        </p:nvGrpSpPr>
        <p:grpSpPr>
          <a:xfrm>
            <a:off x="5467352" y="1085848"/>
            <a:ext cx="1371600" cy="4648200"/>
            <a:chOff x="7239000" y="1128712"/>
            <a:chExt cx="1371600" cy="4648200"/>
          </a:xfrm>
        </p:grpSpPr>
        <p:sp>
          <p:nvSpPr>
            <p:cNvPr id="207" name="Rectangle 206"/>
            <p:cNvSpPr/>
            <p:nvPr/>
          </p:nvSpPr>
          <p:spPr>
            <a:xfrm>
              <a:off x="7239000" y="1128712"/>
              <a:ext cx="1371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258176" y="12049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7772400" y="1204912"/>
              <a:ext cx="685800" cy="276999"/>
            </a:xfrm>
            <a:prstGeom prst="rect">
              <a:avLst/>
            </a:prstGeom>
            <a:noFill/>
          </p:spPr>
          <p:txBody>
            <a:bodyPr wrap="square" rtlCol="0">
              <a:spAutoFit/>
            </a:bodyPr>
            <a:lstStyle/>
            <a:p>
              <a:r>
                <a:rPr lang="en-US" sz="1200" dirty="0" smtClean="0"/>
                <a:t>g1p4</a:t>
              </a:r>
              <a:endParaRPr lang="en-US" sz="1200" dirty="0"/>
            </a:p>
          </p:txBody>
        </p:sp>
        <p:sp>
          <p:nvSpPr>
            <p:cNvPr id="177" name="Rectangle 176"/>
            <p:cNvSpPr/>
            <p:nvPr/>
          </p:nvSpPr>
          <p:spPr>
            <a:xfrm>
              <a:off x="8258176" y="1514472"/>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7783013" y="1531891"/>
              <a:ext cx="685800" cy="276999"/>
            </a:xfrm>
            <a:prstGeom prst="rect">
              <a:avLst/>
            </a:prstGeom>
            <a:noFill/>
          </p:spPr>
          <p:txBody>
            <a:bodyPr wrap="square" rtlCol="0">
              <a:spAutoFit/>
            </a:bodyPr>
            <a:lstStyle/>
            <a:p>
              <a:r>
                <a:rPr lang="en-US" sz="1200" dirty="0" smtClean="0"/>
                <a:t>g2p3</a:t>
              </a:r>
              <a:endParaRPr lang="en-US" sz="1200" dirty="0"/>
            </a:p>
          </p:txBody>
        </p:sp>
        <p:sp>
          <p:nvSpPr>
            <p:cNvPr id="179" name="Rectangle 178"/>
            <p:cNvSpPr/>
            <p:nvPr/>
          </p:nvSpPr>
          <p:spPr>
            <a:xfrm>
              <a:off x="8258176" y="1800224"/>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7798526" y="1826350"/>
              <a:ext cx="685800" cy="276999"/>
            </a:xfrm>
            <a:prstGeom prst="rect">
              <a:avLst/>
            </a:prstGeom>
            <a:noFill/>
          </p:spPr>
          <p:txBody>
            <a:bodyPr wrap="square" rtlCol="0">
              <a:spAutoFit/>
            </a:bodyPr>
            <a:lstStyle/>
            <a:p>
              <a:r>
                <a:rPr lang="en-US" sz="1200" dirty="0" smtClean="0"/>
                <a:t>g1p1</a:t>
              </a:r>
              <a:endParaRPr lang="en-US" sz="1200" dirty="0"/>
            </a:p>
          </p:txBody>
        </p:sp>
        <p:sp>
          <p:nvSpPr>
            <p:cNvPr id="181" name="Rectangle 180"/>
            <p:cNvSpPr/>
            <p:nvPr/>
          </p:nvSpPr>
          <p:spPr>
            <a:xfrm>
              <a:off x="8258176" y="210502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7785463" y="2120265"/>
              <a:ext cx="685800" cy="276999"/>
            </a:xfrm>
            <a:prstGeom prst="rect">
              <a:avLst/>
            </a:prstGeom>
            <a:noFill/>
          </p:spPr>
          <p:txBody>
            <a:bodyPr wrap="square" rtlCol="0">
              <a:spAutoFit/>
            </a:bodyPr>
            <a:lstStyle/>
            <a:p>
              <a:r>
                <a:rPr lang="en-US" sz="1200" dirty="0" smtClean="0"/>
                <a:t>g3p2</a:t>
              </a:r>
              <a:endParaRPr lang="en-US" sz="1200" dirty="0"/>
            </a:p>
          </p:txBody>
        </p:sp>
        <p:sp>
          <p:nvSpPr>
            <p:cNvPr id="183" name="Rectangle 182"/>
            <p:cNvSpPr/>
            <p:nvPr/>
          </p:nvSpPr>
          <p:spPr>
            <a:xfrm>
              <a:off x="8258176" y="2414584"/>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7785463" y="2432003"/>
              <a:ext cx="685800" cy="276999"/>
            </a:xfrm>
            <a:prstGeom prst="rect">
              <a:avLst/>
            </a:prstGeom>
            <a:noFill/>
          </p:spPr>
          <p:txBody>
            <a:bodyPr wrap="square" rtlCol="0">
              <a:spAutoFit/>
            </a:bodyPr>
            <a:lstStyle/>
            <a:p>
              <a:r>
                <a:rPr lang="en-US" sz="1200" dirty="0" smtClean="0"/>
                <a:t>g2p2</a:t>
              </a:r>
              <a:endParaRPr lang="en-US" sz="1200" dirty="0"/>
            </a:p>
          </p:txBody>
        </p:sp>
        <p:sp>
          <p:nvSpPr>
            <p:cNvPr id="185" name="Rectangle 184"/>
            <p:cNvSpPr/>
            <p:nvPr/>
          </p:nvSpPr>
          <p:spPr>
            <a:xfrm>
              <a:off x="8265386" y="2719384"/>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7805736" y="2719384"/>
              <a:ext cx="685800" cy="276999"/>
            </a:xfrm>
            <a:prstGeom prst="rect">
              <a:avLst/>
            </a:prstGeom>
            <a:noFill/>
          </p:spPr>
          <p:txBody>
            <a:bodyPr wrap="square" rtlCol="0">
              <a:spAutoFit/>
            </a:bodyPr>
            <a:lstStyle/>
            <a:p>
              <a:r>
                <a:rPr lang="en-US" sz="1200" dirty="0" smtClean="0"/>
                <a:t>g1p3</a:t>
              </a:r>
              <a:endParaRPr lang="en-US" sz="1200" dirty="0"/>
            </a:p>
          </p:txBody>
        </p:sp>
        <p:sp>
          <p:nvSpPr>
            <p:cNvPr id="187" name="Rectangle 186"/>
            <p:cNvSpPr/>
            <p:nvPr/>
          </p:nvSpPr>
          <p:spPr>
            <a:xfrm>
              <a:off x="8258176" y="3033712"/>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8258176" y="3343264"/>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8258176" y="3648064"/>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7811589" y="3075079"/>
              <a:ext cx="685800" cy="276999"/>
            </a:xfrm>
            <a:prstGeom prst="rect">
              <a:avLst/>
            </a:prstGeom>
            <a:noFill/>
          </p:spPr>
          <p:txBody>
            <a:bodyPr wrap="square" rtlCol="0">
              <a:spAutoFit/>
            </a:bodyPr>
            <a:lstStyle/>
            <a:p>
              <a:r>
                <a:rPr lang="en-US" sz="1200" dirty="0" smtClean="0"/>
                <a:t>g3p1</a:t>
              </a:r>
              <a:endParaRPr lang="en-US" sz="1200" dirty="0"/>
            </a:p>
          </p:txBody>
        </p:sp>
        <p:sp>
          <p:nvSpPr>
            <p:cNvPr id="193" name="TextBox 192"/>
            <p:cNvSpPr txBox="1"/>
            <p:nvPr/>
          </p:nvSpPr>
          <p:spPr>
            <a:xfrm>
              <a:off x="7811589" y="3358505"/>
              <a:ext cx="685800" cy="276999"/>
            </a:xfrm>
            <a:prstGeom prst="rect">
              <a:avLst/>
            </a:prstGeom>
            <a:noFill/>
          </p:spPr>
          <p:txBody>
            <a:bodyPr wrap="square" rtlCol="0">
              <a:spAutoFit/>
            </a:bodyPr>
            <a:lstStyle/>
            <a:p>
              <a:r>
                <a:rPr lang="en-US" sz="1200" dirty="0" smtClean="0"/>
                <a:t>g3p3</a:t>
              </a:r>
              <a:endParaRPr lang="en-US" sz="1200" dirty="0"/>
            </a:p>
          </p:txBody>
        </p:sp>
        <p:sp>
          <p:nvSpPr>
            <p:cNvPr id="194" name="TextBox 193"/>
            <p:cNvSpPr txBox="1"/>
            <p:nvPr/>
          </p:nvSpPr>
          <p:spPr>
            <a:xfrm>
              <a:off x="7785463" y="3663305"/>
              <a:ext cx="685800" cy="276999"/>
            </a:xfrm>
            <a:prstGeom prst="rect">
              <a:avLst/>
            </a:prstGeom>
            <a:noFill/>
          </p:spPr>
          <p:txBody>
            <a:bodyPr wrap="square" rtlCol="0">
              <a:spAutoFit/>
            </a:bodyPr>
            <a:lstStyle/>
            <a:p>
              <a:r>
                <a:rPr lang="en-US" sz="1200" dirty="0" smtClean="0"/>
                <a:t>g3p4</a:t>
              </a:r>
              <a:endParaRPr lang="en-US" sz="1200" dirty="0"/>
            </a:p>
          </p:txBody>
        </p:sp>
        <p:sp>
          <p:nvSpPr>
            <p:cNvPr id="201" name="Rectangle 200"/>
            <p:cNvSpPr/>
            <p:nvPr/>
          </p:nvSpPr>
          <p:spPr>
            <a:xfrm>
              <a:off x="8262936" y="39481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8262936" y="42386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8262936" y="45434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7777160" y="3948112"/>
              <a:ext cx="685800" cy="276999"/>
            </a:xfrm>
            <a:prstGeom prst="rect">
              <a:avLst/>
            </a:prstGeom>
            <a:noFill/>
          </p:spPr>
          <p:txBody>
            <a:bodyPr wrap="square" rtlCol="0">
              <a:spAutoFit/>
            </a:bodyPr>
            <a:lstStyle/>
            <a:p>
              <a:r>
                <a:rPr lang="en-US" sz="1200" dirty="0" smtClean="0"/>
                <a:t>g1p2</a:t>
              </a:r>
              <a:endParaRPr lang="en-US" sz="1200" dirty="0"/>
            </a:p>
          </p:txBody>
        </p:sp>
        <p:sp>
          <p:nvSpPr>
            <p:cNvPr id="205" name="TextBox 204"/>
            <p:cNvSpPr txBox="1"/>
            <p:nvPr/>
          </p:nvSpPr>
          <p:spPr>
            <a:xfrm>
              <a:off x="7816349" y="4282169"/>
              <a:ext cx="685800" cy="276999"/>
            </a:xfrm>
            <a:prstGeom prst="rect">
              <a:avLst/>
            </a:prstGeom>
            <a:noFill/>
          </p:spPr>
          <p:txBody>
            <a:bodyPr wrap="square" rtlCol="0">
              <a:spAutoFit/>
            </a:bodyPr>
            <a:lstStyle/>
            <a:p>
              <a:r>
                <a:rPr lang="en-US" sz="1200" dirty="0" smtClean="0"/>
                <a:t>g2p1</a:t>
              </a:r>
              <a:endParaRPr lang="en-US" sz="1200" dirty="0"/>
            </a:p>
          </p:txBody>
        </p:sp>
        <p:sp>
          <p:nvSpPr>
            <p:cNvPr id="206" name="TextBox 205"/>
            <p:cNvSpPr txBox="1"/>
            <p:nvPr/>
          </p:nvSpPr>
          <p:spPr>
            <a:xfrm>
              <a:off x="7790223" y="4560843"/>
              <a:ext cx="685800" cy="276999"/>
            </a:xfrm>
            <a:prstGeom prst="rect">
              <a:avLst/>
            </a:prstGeom>
            <a:noFill/>
          </p:spPr>
          <p:txBody>
            <a:bodyPr wrap="square" rtlCol="0">
              <a:spAutoFit/>
            </a:bodyPr>
            <a:lstStyle/>
            <a:p>
              <a:r>
                <a:rPr lang="en-US" sz="1200" dirty="0" smtClean="0"/>
                <a:t>g2p4</a:t>
              </a:r>
              <a:endParaRPr lang="en-US" sz="1200" dirty="0"/>
            </a:p>
          </p:txBody>
        </p:sp>
      </p:grpSp>
      <p:grpSp>
        <p:nvGrpSpPr>
          <p:cNvPr id="188" name="Group 187"/>
          <p:cNvGrpSpPr/>
          <p:nvPr/>
        </p:nvGrpSpPr>
        <p:grpSpPr>
          <a:xfrm>
            <a:off x="7834312" y="1171576"/>
            <a:ext cx="304800" cy="3600448"/>
            <a:chOff x="7834312" y="1171576"/>
            <a:chExt cx="304800" cy="3600448"/>
          </a:xfrm>
        </p:grpSpPr>
        <p:sp>
          <p:nvSpPr>
            <p:cNvPr id="210" name="Rectangle 209"/>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834312" y="146684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7"/>
            <p:cNvGrpSpPr/>
            <p:nvPr/>
          </p:nvGrpSpPr>
          <p:grpSpPr>
            <a:xfrm>
              <a:off x="7834312" y="1776416"/>
              <a:ext cx="304800" cy="2995608"/>
              <a:chOff x="7834312" y="1776416"/>
              <a:chExt cx="304800" cy="2995608"/>
            </a:xfrm>
          </p:grpSpPr>
          <p:sp>
            <p:nvSpPr>
              <p:cNvPr id="212" name="Rectangle 211"/>
              <p:cNvSpPr/>
              <p:nvPr/>
            </p:nvSpPr>
            <p:spPr>
              <a:xfrm>
                <a:off x="7834312" y="177641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7834312" y="237172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7834312" y="297656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834312" y="357664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7834312" y="417195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91"/>
          <p:cNvGrpSpPr/>
          <p:nvPr/>
        </p:nvGrpSpPr>
        <p:grpSpPr>
          <a:xfrm>
            <a:off x="6491748" y="1172496"/>
            <a:ext cx="304800" cy="3600448"/>
            <a:chOff x="7834312" y="1171576"/>
            <a:chExt cx="304800" cy="3600448"/>
          </a:xfrm>
        </p:grpSpPr>
        <p:sp>
          <p:nvSpPr>
            <p:cNvPr id="195" name="Rectangle 194"/>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834312" y="146684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237"/>
            <p:cNvGrpSpPr/>
            <p:nvPr/>
          </p:nvGrpSpPr>
          <p:grpSpPr>
            <a:xfrm>
              <a:off x="7834312" y="1776416"/>
              <a:ext cx="304800" cy="2995608"/>
              <a:chOff x="7834312" y="1776416"/>
              <a:chExt cx="304800" cy="2995608"/>
            </a:xfrm>
          </p:grpSpPr>
          <p:sp>
            <p:nvSpPr>
              <p:cNvPr id="198" name="Rectangle 197"/>
              <p:cNvSpPr/>
              <p:nvPr/>
            </p:nvSpPr>
            <p:spPr>
              <a:xfrm>
                <a:off x="7834312" y="177641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7834312" y="237172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834312" y="297656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7834312" y="357664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7834312" y="417195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Curved Up Arrow 228"/>
          <p:cNvSpPr/>
          <p:nvPr/>
        </p:nvSpPr>
        <p:spPr>
          <a:xfrm rot="10800000">
            <a:off x="6553200" y="2895600"/>
            <a:ext cx="1524000" cy="762000"/>
          </a:xfrm>
          <a:prstGeom prst="curvedUpArrow">
            <a:avLst>
              <a:gd name="adj1" fmla="val 25000"/>
              <a:gd name="adj2" fmla="val 30026"/>
              <a:gd name="adj3" fmla="val 443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Curved Up Arrow 236"/>
          <p:cNvSpPr/>
          <p:nvPr/>
        </p:nvSpPr>
        <p:spPr>
          <a:xfrm rot="10800000">
            <a:off x="6553200" y="2895600"/>
            <a:ext cx="1524000" cy="762000"/>
          </a:xfrm>
          <a:prstGeom prst="curvedUpArrow">
            <a:avLst>
              <a:gd name="adj1" fmla="val 25000"/>
              <a:gd name="adj2" fmla="val 30026"/>
              <a:gd name="adj3" fmla="val 44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9" name="Group 238"/>
          <p:cNvGrpSpPr/>
          <p:nvPr/>
        </p:nvGrpSpPr>
        <p:grpSpPr>
          <a:xfrm>
            <a:off x="4176252" y="1185404"/>
            <a:ext cx="304800" cy="3600448"/>
            <a:chOff x="7834312" y="1171576"/>
            <a:chExt cx="304800" cy="3600448"/>
          </a:xfrm>
        </p:grpSpPr>
        <p:sp>
          <p:nvSpPr>
            <p:cNvPr id="240" name="Rectangle 239"/>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7834312" y="146684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37"/>
            <p:cNvGrpSpPr/>
            <p:nvPr/>
          </p:nvGrpSpPr>
          <p:grpSpPr>
            <a:xfrm>
              <a:off x="7834312" y="1776416"/>
              <a:ext cx="304800" cy="2995608"/>
              <a:chOff x="7834312" y="1776416"/>
              <a:chExt cx="304800" cy="2995608"/>
            </a:xfrm>
          </p:grpSpPr>
          <p:sp>
            <p:nvSpPr>
              <p:cNvPr id="243" name="Rectangle 242"/>
              <p:cNvSpPr/>
              <p:nvPr/>
            </p:nvSpPr>
            <p:spPr>
              <a:xfrm>
                <a:off x="7834312" y="177641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7834312" y="237172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7834312" y="297656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7834312" y="357664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7834312" y="417195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Curved Up Arrow 237"/>
          <p:cNvSpPr/>
          <p:nvPr/>
        </p:nvSpPr>
        <p:spPr>
          <a:xfrm rot="10800000">
            <a:off x="4191000" y="3048000"/>
            <a:ext cx="3886200" cy="762000"/>
          </a:xfrm>
          <a:prstGeom prst="curvedUpArrow">
            <a:avLst>
              <a:gd name="adj1" fmla="val 25000"/>
              <a:gd name="adj2" fmla="val 30026"/>
              <a:gd name="adj3" fmla="val 44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4" name="Group 253"/>
          <p:cNvGrpSpPr/>
          <p:nvPr/>
        </p:nvGrpSpPr>
        <p:grpSpPr>
          <a:xfrm>
            <a:off x="2286000" y="1189704"/>
            <a:ext cx="304800" cy="3600448"/>
            <a:chOff x="7834312" y="1171576"/>
            <a:chExt cx="304800" cy="3600448"/>
          </a:xfrm>
        </p:grpSpPr>
        <p:sp>
          <p:nvSpPr>
            <p:cNvPr id="255" name="Rectangle 254"/>
            <p:cNvSpPr/>
            <p:nvPr/>
          </p:nvSpPr>
          <p:spPr>
            <a:xfrm>
              <a:off x="7834312" y="117157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7834312" y="146684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37"/>
            <p:cNvGrpSpPr/>
            <p:nvPr/>
          </p:nvGrpSpPr>
          <p:grpSpPr>
            <a:xfrm>
              <a:off x="7834312" y="1776416"/>
              <a:ext cx="304800" cy="2995608"/>
              <a:chOff x="7834312" y="1776416"/>
              <a:chExt cx="304800" cy="2995608"/>
            </a:xfrm>
          </p:grpSpPr>
          <p:sp>
            <p:nvSpPr>
              <p:cNvPr id="258" name="Rectangle 257"/>
              <p:cNvSpPr/>
              <p:nvPr/>
            </p:nvSpPr>
            <p:spPr>
              <a:xfrm>
                <a:off x="7834312" y="177641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7834312" y="2071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7834312" y="237172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7834312" y="26670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7834312" y="326231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7834312" y="297656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7834312" y="357664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7834312" y="387191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7834312" y="417195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7834312" y="44672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3" name="Curved Up Arrow 252"/>
          <p:cNvSpPr/>
          <p:nvPr/>
        </p:nvSpPr>
        <p:spPr>
          <a:xfrm rot="10800000">
            <a:off x="2286000" y="2895600"/>
            <a:ext cx="5791201" cy="914401"/>
          </a:xfrm>
          <a:prstGeom prst="curvedUpArrow">
            <a:avLst>
              <a:gd name="adj1" fmla="val 25000"/>
              <a:gd name="adj2" fmla="val 30026"/>
              <a:gd name="adj3" fmla="val 44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wipe(right)">
                                      <p:cBhvr>
                                        <p:cTn id="7" dur="3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wipe(up)">
                                      <p:cBhvr>
                                        <p:cTn id="12" dur="20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wipe(right)">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Effect transition="in" filter="wipe(up)">
                                      <p:cBhvr>
                                        <p:cTn id="22" dur="2000"/>
                                        <p:tgtEl>
                                          <p:spTgt spid="2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wipe(right)">
                                      <p:cBhvr>
                                        <p:cTn id="27" dur="500"/>
                                        <p:tgtEl>
                                          <p:spTgt spid="2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53"/>
                                        </p:tgtEl>
                                        <p:attrNameLst>
                                          <p:attrName>style.visibility</p:attrName>
                                        </p:attrNameLst>
                                      </p:cBhvr>
                                      <p:to>
                                        <p:strVal val="visible"/>
                                      </p:to>
                                    </p:set>
                                    <p:animEffect transition="in" filter="wipe(right)">
                                      <p:cBhvr>
                                        <p:cTn id="32" dur="500"/>
                                        <p:tgtEl>
                                          <p:spTgt spid="2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up)">
                                      <p:cBhvr>
                                        <p:cTn id="37" dur="2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7" grpId="0" animBg="1"/>
      <p:bldP spid="238" grpId="0" animBg="1"/>
      <p:bldP spid="2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1066800" y="685800"/>
            <a:ext cx="1219200" cy="369332"/>
          </a:xfrm>
          <a:prstGeom prst="rect">
            <a:avLst/>
          </a:prstGeom>
          <a:noFill/>
        </p:spPr>
        <p:txBody>
          <a:bodyPr wrap="square" rtlCol="0">
            <a:spAutoFit/>
          </a:bodyPr>
          <a:lstStyle/>
          <a:p>
            <a:r>
              <a:rPr lang="en-US" dirty="0" smtClean="0"/>
              <a:t>Sample 1</a:t>
            </a:r>
            <a:endParaRPr lang="en-US" dirty="0"/>
          </a:p>
        </p:txBody>
      </p:sp>
      <p:sp>
        <p:nvSpPr>
          <p:cNvPr id="25" name="TextBox 24"/>
          <p:cNvSpPr txBox="1"/>
          <p:nvPr/>
        </p:nvSpPr>
        <p:spPr>
          <a:xfrm>
            <a:off x="2895600" y="685800"/>
            <a:ext cx="1219200" cy="369332"/>
          </a:xfrm>
          <a:prstGeom prst="rect">
            <a:avLst/>
          </a:prstGeom>
          <a:noFill/>
        </p:spPr>
        <p:txBody>
          <a:bodyPr wrap="square" rtlCol="0">
            <a:spAutoFit/>
          </a:bodyPr>
          <a:lstStyle/>
          <a:p>
            <a:r>
              <a:rPr lang="en-US" dirty="0" smtClean="0"/>
              <a:t>Sample 2</a:t>
            </a:r>
            <a:endParaRPr lang="en-US" dirty="0"/>
          </a:p>
        </p:txBody>
      </p:sp>
      <p:sp>
        <p:nvSpPr>
          <p:cNvPr id="26" name="TextBox 25"/>
          <p:cNvSpPr txBox="1"/>
          <p:nvPr/>
        </p:nvSpPr>
        <p:spPr>
          <a:xfrm>
            <a:off x="4953000" y="685800"/>
            <a:ext cx="1219200" cy="369332"/>
          </a:xfrm>
          <a:prstGeom prst="rect">
            <a:avLst/>
          </a:prstGeom>
          <a:noFill/>
        </p:spPr>
        <p:txBody>
          <a:bodyPr wrap="square" rtlCol="0">
            <a:spAutoFit/>
          </a:bodyPr>
          <a:lstStyle/>
          <a:p>
            <a:r>
              <a:rPr lang="en-US" dirty="0" smtClean="0"/>
              <a:t>Sample 3</a:t>
            </a:r>
            <a:endParaRPr lang="en-US" dirty="0"/>
          </a:p>
        </p:txBody>
      </p:sp>
      <p:sp>
        <p:nvSpPr>
          <p:cNvPr id="27" name="TextBox 26"/>
          <p:cNvSpPr txBox="1"/>
          <p:nvPr/>
        </p:nvSpPr>
        <p:spPr>
          <a:xfrm>
            <a:off x="304800" y="1065074"/>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1</a:t>
            </a:r>
            <a:endParaRPr lang="en-US" sz="1400" dirty="0"/>
          </a:p>
        </p:txBody>
      </p:sp>
      <p:sp>
        <p:nvSpPr>
          <p:cNvPr id="28" name="TextBox 27"/>
          <p:cNvSpPr txBox="1"/>
          <p:nvPr/>
        </p:nvSpPr>
        <p:spPr>
          <a:xfrm>
            <a:off x="304800" y="2729805"/>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2</a:t>
            </a:r>
            <a:endParaRPr lang="en-US" sz="1400" dirty="0"/>
          </a:p>
        </p:txBody>
      </p:sp>
      <p:sp>
        <p:nvSpPr>
          <p:cNvPr id="29" name="TextBox 28"/>
          <p:cNvSpPr txBox="1"/>
          <p:nvPr/>
        </p:nvSpPr>
        <p:spPr>
          <a:xfrm>
            <a:off x="304800" y="4330005"/>
            <a:ext cx="304800" cy="1384995"/>
          </a:xfrm>
          <a:prstGeom prst="rect">
            <a:avLst/>
          </a:prstGeom>
          <a:noFill/>
          <a:ln>
            <a:solidFill>
              <a:schemeClr val="tx1"/>
            </a:solidFill>
          </a:ln>
        </p:spPr>
        <p:txBody>
          <a:bodyPr wrap="square" rtlCol="0">
            <a:spAutoFit/>
          </a:bodyPr>
          <a:lstStyle/>
          <a:p>
            <a:r>
              <a:rPr lang="en-US" sz="1400" dirty="0" smtClean="0"/>
              <a:t>Gene </a:t>
            </a:r>
            <a:br>
              <a:rPr lang="en-US" sz="1400" dirty="0" smtClean="0"/>
            </a:br>
            <a:r>
              <a:rPr lang="en-US" sz="1400" dirty="0" smtClean="0"/>
              <a:t> 3</a:t>
            </a:r>
            <a:endParaRPr lang="en-US" sz="1400" dirty="0"/>
          </a:p>
        </p:txBody>
      </p:sp>
      <p:sp>
        <p:nvSpPr>
          <p:cNvPr id="42" name="Rectangle 41"/>
          <p:cNvSpPr/>
          <p:nvPr/>
        </p:nvSpPr>
        <p:spPr>
          <a:xfrm>
            <a:off x="3352800" y="1157288"/>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352800" y="14620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52800" y="1766888"/>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52800" y="207168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352800" y="2805384"/>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352800" y="3110184"/>
            <a:ext cx="304800" cy="304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52800" y="3414984"/>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52800" y="3719784"/>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52800" y="440558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52800" y="471038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52800" y="501518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352800" y="5319984"/>
            <a:ext cx="304800" cy="3048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486400" y="1128712"/>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486400" y="14335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486400" y="1738312"/>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486400" y="20431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86400" y="27768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86400" y="3081608"/>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486400" y="3386408"/>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486400" y="36912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486400" y="43770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486400" y="4681808"/>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486400" y="49866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486400" y="5291408"/>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16686" y="1196927"/>
            <a:ext cx="685800" cy="276999"/>
          </a:xfrm>
          <a:prstGeom prst="rect">
            <a:avLst/>
          </a:prstGeom>
          <a:noFill/>
        </p:spPr>
        <p:txBody>
          <a:bodyPr wrap="square" rtlCol="0">
            <a:spAutoFit/>
          </a:bodyPr>
          <a:lstStyle/>
          <a:p>
            <a:r>
              <a:rPr lang="en-US" sz="1200" dirty="0" smtClean="0"/>
              <a:t>g1p1</a:t>
            </a:r>
            <a:endParaRPr lang="en-US" sz="1200" dirty="0"/>
          </a:p>
        </p:txBody>
      </p:sp>
      <p:sp>
        <p:nvSpPr>
          <p:cNvPr id="67" name="TextBox 66"/>
          <p:cNvSpPr txBox="1"/>
          <p:nvPr/>
        </p:nvSpPr>
        <p:spPr>
          <a:xfrm>
            <a:off x="690560" y="1475601"/>
            <a:ext cx="685800" cy="276999"/>
          </a:xfrm>
          <a:prstGeom prst="rect">
            <a:avLst/>
          </a:prstGeom>
          <a:noFill/>
        </p:spPr>
        <p:txBody>
          <a:bodyPr wrap="square" rtlCol="0">
            <a:spAutoFit/>
          </a:bodyPr>
          <a:lstStyle/>
          <a:p>
            <a:r>
              <a:rPr lang="en-US" sz="1200" dirty="0" smtClean="0"/>
              <a:t>g1p2</a:t>
            </a:r>
            <a:endParaRPr lang="en-US" sz="1200" dirty="0"/>
          </a:p>
        </p:txBody>
      </p:sp>
      <p:sp>
        <p:nvSpPr>
          <p:cNvPr id="68" name="TextBox 67"/>
          <p:cNvSpPr txBox="1"/>
          <p:nvPr/>
        </p:nvSpPr>
        <p:spPr>
          <a:xfrm>
            <a:off x="716686" y="1780401"/>
            <a:ext cx="685800" cy="276999"/>
          </a:xfrm>
          <a:prstGeom prst="rect">
            <a:avLst/>
          </a:prstGeom>
          <a:noFill/>
        </p:spPr>
        <p:txBody>
          <a:bodyPr wrap="square" rtlCol="0">
            <a:spAutoFit/>
          </a:bodyPr>
          <a:lstStyle/>
          <a:p>
            <a:r>
              <a:rPr lang="en-US" sz="1200" dirty="0" smtClean="0"/>
              <a:t>g1p3</a:t>
            </a:r>
            <a:endParaRPr lang="en-US" sz="1200" dirty="0"/>
          </a:p>
        </p:txBody>
      </p:sp>
      <p:sp>
        <p:nvSpPr>
          <p:cNvPr id="69" name="TextBox 68"/>
          <p:cNvSpPr txBox="1"/>
          <p:nvPr/>
        </p:nvSpPr>
        <p:spPr>
          <a:xfrm>
            <a:off x="690560" y="2085201"/>
            <a:ext cx="685800" cy="276999"/>
          </a:xfrm>
          <a:prstGeom prst="rect">
            <a:avLst/>
          </a:prstGeom>
          <a:noFill/>
        </p:spPr>
        <p:txBody>
          <a:bodyPr wrap="square" rtlCol="0">
            <a:spAutoFit/>
          </a:bodyPr>
          <a:lstStyle/>
          <a:p>
            <a:r>
              <a:rPr lang="en-US" sz="1200" dirty="0" smtClean="0"/>
              <a:t>g1p4</a:t>
            </a:r>
            <a:endParaRPr lang="en-US" sz="1200" dirty="0"/>
          </a:p>
        </p:txBody>
      </p:sp>
      <p:sp>
        <p:nvSpPr>
          <p:cNvPr id="70" name="TextBox 69"/>
          <p:cNvSpPr txBox="1"/>
          <p:nvPr/>
        </p:nvSpPr>
        <p:spPr>
          <a:xfrm>
            <a:off x="304800" y="5867400"/>
            <a:ext cx="304800" cy="307777"/>
          </a:xfrm>
          <a:prstGeom prst="rect">
            <a:avLst/>
          </a:prstGeom>
          <a:noFill/>
          <a:ln>
            <a:solidFill>
              <a:schemeClr val="tx1"/>
            </a:solidFill>
          </a:ln>
        </p:spPr>
        <p:txBody>
          <a:bodyPr wrap="square" rtlCol="0">
            <a:spAutoFit/>
          </a:bodyPr>
          <a:lstStyle/>
          <a:p>
            <a:r>
              <a:rPr lang="en-US" sz="1400" dirty="0" smtClean="0"/>
              <a:t>G</a:t>
            </a:r>
            <a:endParaRPr lang="en-US" sz="1400" dirty="0"/>
          </a:p>
        </p:txBody>
      </p:sp>
      <p:sp>
        <p:nvSpPr>
          <p:cNvPr id="71" name="TextBox 70"/>
          <p:cNvSpPr txBox="1"/>
          <p:nvPr/>
        </p:nvSpPr>
        <p:spPr>
          <a:xfrm>
            <a:off x="304800" y="6245423"/>
            <a:ext cx="304800" cy="307777"/>
          </a:xfrm>
          <a:prstGeom prst="rect">
            <a:avLst/>
          </a:prstGeom>
          <a:noFill/>
          <a:ln>
            <a:solidFill>
              <a:schemeClr val="tx1"/>
            </a:solidFill>
          </a:ln>
        </p:spPr>
        <p:txBody>
          <a:bodyPr wrap="square" rtlCol="0">
            <a:spAutoFit/>
          </a:bodyPr>
          <a:lstStyle/>
          <a:p>
            <a:r>
              <a:rPr lang="en-US" sz="1400" dirty="0" smtClean="0"/>
              <a:t>G</a:t>
            </a:r>
            <a:endParaRPr lang="en-US" sz="1400" dirty="0"/>
          </a:p>
        </p:txBody>
      </p:sp>
      <p:sp>
        <p:nvSpPr>
          <p:cNvPr id="72" name="Rectangle 71"/>
          <p:cNvSpPr/>
          <p:nvPr/>
        </p:nvSpPr>
        <p:spPr>
          <a:xfrm>
            <a:off x="304800" y="6629400"/>
            <a:ext cx="30480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29749" y="2862442"/>
            <a:ext cx="685800" cy="276999"/>
          </a:xfrm>
          <a:prstGeom prst="rect">
            <a:avLst/>
          </a:prstGeom>
          <a:noFill/>
        </p:spPr>
        <p:txBody>
          <a:bodyPr wrap="square" rtlCol="0">
            <a:spAutoFit/>
          </a:bodyPr>
          <a:lstStyle/>
          <a:p>
            <a:r>
              <a:rPr lang="en-US" sz="1200" dirty="0" smtClean="0"/>
              <a:t>g2p1</a:t>
            </a:r>
            <a:endParaRPr lang="en-US" sz="1200" dirty="0"/>
          </a:p>
        </p:txBody>
      </p:sp>
      <p:sp>
        <p:nvSpPr>
          <p:cNvPr id="74" name="TextBox 73"/>
          <p:cNvSpPr txBox="1"/>
          <p:nvPr/>
        </p:nvSpPr>
        <p:spPr>
          <a:xfrm>
            <a:off x="703623" y="3141116"/>
            <a:ext cx="685800" cy="276999"/>
          </a:xfrm>
          <a:prstGeom prst="rect">
            <a:avLst/>
          </a:prstGeom>
          <a:noFill/>
        </p:spPr>
        <p:txBody>
          <a:bodyPr wrap="square" rtlCol="0">
            <a:spAutoFit/>
          </a:bodyPr>
          <a:lstStyle/>
          <a:p>
            <a:r>
              <a:rPr lang="en-US" sz="1200" dirty="0" smtClean="0"/>
              <a:t>g2p2</a:t>
            </a:r>
            <a:endParaRPr lang="en-US" sz="1200" dirty="0"/>
          </a:p>
        </p:txBody>
      </p:sp>
      <p:sp>
        <p:nvSpPr>
          <p:cNvPr id="75" name="TextBox 74"/>
          <p:cNvSpPr txBox="1"/>
          <p:nvPr/>
        </p:nvSpPr>
        <p:spPr>
          <a:xfrm>
            <a:off x="701173" y="3445916"/>
            <a:ext cx="685800" cy="276999"/>
          </a:xfrm>
          <a:prstGeom prst="rect">
            <a:avLst/>
          </a:prstGeom>
          <a:noFill/>
        </p:spPr>
        <p:txBody>
          <a:bodyPr wrap="square" rtlCol="0">
            <a:spAutoFit/>
          </a:bodyPr>
          <a:lstStyle/>
          <a:p>
            <a:r>
              <a:rPr lang="en-US" sz="1200" dirty="0" smtClean="0"/>
              <a:t>g2p3</a:t>
            </a:r>
            <a:endParaRPr lang="en-US" sz="1200" dirty="0"/>
          </a:p>
        </p:txBody>
      </p:sp>
      <p:sp>
        <p:nvSpPr>
          <p:cNvPr id="76" name="TextBox 75"/>
          <p:cNvSpPr txBox="1"/>
          <p:nvPr/>
        </p:nvSpPr>
        <p:spPr>
          <a:xfrm>
            <a:off x="703623" y="3750716"/>
            <a:ext cx="685800" cy="276999"/>
          </a:xfrm>
          <a:prstGeom prst="rect">
            <a:avLst/>
          </a:prstGeom>
          <a:noFill/>
        </p:spPr>
        <p:txBody>
          <a:bodyPr wrap="square" rtlCol="0">
            <a:spAutoFit/>
          </a:bodyPr>
          <a:lstStyle/>
          <a:p>
            <a:r>
              <a:rPr lang="en-US" sz="1200" dirty="0" smtClean="0"/>
              <a:t>g2p4</a:t>
            </a:r>
            <a:endParaRPr lang="en-US" sz="1200" dirty="0"/>
          </a:p>
        </p:txBody>
      </p:sp>
      <p:sp>
        <p:nvSpPr>
          <p:cNvPr id="77" name="TextBox 76"/>
          <p:cNvSpPr txBox="1"/>
          <p:nvPr/>
        </p:nvSpPr>
        <p:spPr>
          <a:xfrm>
            <a:off x="690560" y="4419600"/>
            <a:ext cx="685800" cy="276999"/>
          </a:xfrm>
          <a:prstGeom prst="rect">
            <a:avLst/>
          </a:prstGeom>
          <a:noFill/>
        </p:spPr>
        <p:txBody>
          <a:bodyPr wrap="square" rtlCol="0">
            <a:spAutoFit/>
          </a:bodyPr>
          <a:lstStyle/>
          <a:p>
            <a:r>
              <a:rPr lang="en-US" sz="1200" dirty="0" smtClean="0"/>
              <a:t>g3p1</a:t>
            </a:r>
            <a:endParaRPr lang="en-US" sz="1200" dirty="0"/>
          </a:p>
        </p:txBody>
      </p:sp>
      <p:sp>
        <p:nvSpPr>
          <p:cNvPr id="78" name="TextBox 77"/>
          <p:cNvSpPr txBox="1"/>
          <p:nvPr/>
        </p:nvSpPr>
        <p:spPr>
          <a:xfrm>
            <a:off x="703623" y="4739138"/>
            <a:ext cx="685800" cy="276999"/>
          </a:xfrm>
          <a:prstGeom prst="rect">
            <a:avLst/>
          </a:prstGeom>
          <a:noFill/>
        </p:spPr>
        <p:txBody>
          <a:bodyPr wrap="square" rtlCol="0">
            <a:spAutoFit/>
          </a:bodyPr>
          <a:lstStyle/>
          <a:p>
            <a:r>
              <a:rPr lang="en-US" sz="1200" dirty="0" smtClean="0"/>
              <a:t>g3p2</a:t>
            </a:r>
            <a:endParaRPr lang="en-US" sz="1200" dirty="0"/>
          </a:p>
        </p:txBody>
      </p:sp>
      <p:sp>
        <p:nvSpPr>
          <p:cNvPr id="79" name="TextBox 78"/>
          <p:cNvSpPr txBox="1"/>
          <p:nvPr/>
        </p:nvSpPr>
        <p:spPr>
          <a:xfrm>
            <a:off x="690560" y="5043938"/>
            <a:ext cx="685800" cy="276999"/>
          </a:xfrm>
          <a:prstGeom prst="rect">
            <a:avLst/>
          </a:prstGeom>
          <a:noFill/>
        </p:spPr>
        <p:txBody>
          <a:bodyPr wrap="square" rtlCol="0">
            <a:spAutoFit/>
          </a:bodyPr>
          <a:lstStyle/>
          <a:p>
            <a:r>
              <a:rPr lang="en-US" sz="1200" dirty="0" smtClean="0"/>
              <a:t>g3p3</a:t>
            </a:r>
            <a:endParaRPr lang="en-US" sz="1200" dirty="0"/>
          </a:p>
        </p:txBody>
      </p:sp>
      <p:sp>
        <p:nvSpPr>
          <p:cNvPr id="80" name="TextBox 79"/>
          <p:cNvSpPr txBox="1"/>
          <p:nvPr/>
        </p:nvSpPr>
        <p:spPr>
          <a:xfrm>
            <a:off x="703623" y="5348738"/>
            <a:ext cx="685800" cy="276999"/>
          </a:xfrm>
          <a:prstGeom prst="rect">
            <a:avLst/>
          </a:prstGeom>
          <a:noFill/>
        </p:spPr>
        <p:txBody>
          <a:bodyPr wrap="square" rtlCol="0">
            <a:spAutoFit/>
          </a:bodyPr>
          <a:lstStyle/>
          <a:p>
            <a:r>
              <a:rPr lang="en-US" sz="1200" dirty="0" smtClean="0"/>
              <a:t>g3p4</a:t>
            </a:r>
            <a:endParaRPr lang="en-US" sz="1200" dirty="0"/>
          </a:p>
        </p:txBody>
      </p:sp>
      <p:sp>
        <p:nvSpPr>
          <p:cNvPr id="81" name="TextBox 80"/>
          <p:cNvSpPr txBox="1"/>
          <p:nvPr/>
        </p:nvSpPr>
        <p:spPr>
          <a:xfrm>
            <a:off x="2739830" y="1143000"/>
            <a:ext cx="685800" cy="276999"/>
          </a:xfrm>
          <a:prstGeom prst="rect">
            <a:avLst/>
          </a:prstGeom>
          <a:noFill/>
        </p:spPr>
        <p:txBody>
          <a:bodyPr wrap="square" rtlCol="0">
            <a:spAutoFit/>
          </a:bodyPr>
          <a:lstStyle/>
          <a:p>
            <a:r>
              <a:rPr lang="en-US" sz="1200" dirty="0" smtClean="0"/>
              <a:t>g1p1</a:t>
            </a:r>
            <a:endParaRPr lang="en-US" sz="1200" dirty="0"/>
          </a:p>
        </p:txBody>
      </p:sp>
      <p:sp>
        <p:nvSpPr>
          <p:cNvPr id="82" name="TextBox 81"/>
          <p:cNvSpPr txBox="1"/>
          <p:nvPr/>
        </p:nvSpPr>
        <p:spPr>
          <a:xfrm>
            <a:off x="2713704" y="1421674"/>
            <a:ext cx="685800" cy="276999"/>
          </a:xfrm>
          <a:prstGeom prst="rect">
            <a:avLst/>
          </a:prstGeom>
          <a:noFill/>
        </p:spPr>
        <p:txBody>
          <a:bodyPr wrap="square" rtlCol="0">
            <a:spAutoFit/>
          </a:bodyPr>
          <a:lstStyle/>
          <a:p>
            <a:r>
              <a:rPr lang="en-US" sz="1200" dirty="0" smtClean="0"/>
              <a:t>g1p2</a:t>
            </a:r>
            <a:endParaRPr lang="en-US" sz="1200" dirty="0"/>
          </a:p>
        </p:txBody>
      </p:sp>
      <p:sp>
        <p:nvSpPr>
          <p:cNvPr id="83" name="TextBox 82"/>
          <p:cNvSpPr txBox="1"/>
          <p:nvPr/>
        </p:nvSpPr>
        <p:spPr>
          <a:xfrm>
            <a:off x="2739830" y="1726474"/>
            <a:ext cx="685800" cy="276999"/>
          </a:xfrm>
          <a:prstGeom prst="rect">
            <a:avLst/>
          </a:prstGeom>
          <a:noFill/>
        </p:spPr>
        <p:txBody>
          <a:bodyPr wrap="square" rtlCol="0">
            <a:spAutoFit/>
          </a:bodyPr>
          <a:lstStyle/>
          <a:p>
            <a:r>
              <a:rPr lang="en-US" sz="1200" dirty="0" smtClean="0"/>
              <a:t>g1p3</a:t>
            </a:r>
            <a:endParaRPr lang="en-US" sz="1200" dirty="0"/>
          </a:p>
        </p:txBody>
      </p:sp>
      <p:sp>
        <p:nvSpPr>
          <p:cNvPr id="84" name="TextBox 83"/>
          <p:cNvSpPr txBox="1"/>
          <p:nvPr/>
        </p:nvSpPr>
        <p:spPr>
          <a:xfrm>
            <a:off x="2713704" y="2031274"/>
            <a:ext cx="685800" cy="276999"/>
          </a:xfrm>
          <a:prstGeom prst="rect">
            <a:avLst/>
          </a:prstGeom>
          <a:noFill/>
        </p:spPr>
        <p:txBody>
          <a:bodyPr wrap="square" rtlCol="0">
            <a:spAutoFit/>
          </a:bodyPr>
          <a:lstStyle/>
          <a:p>
            <a:r>
              <a:rPr lang="en-US" sz="1200" dirty="0" smtClean="0"/>
              <a:t>g1p4</a:t>
            </a:r>
            <a:endParaRPr lang="en-US" sz="1200" dirty="0"/>
          </a:p>
        </p:txBody>
      </p:sp>
      <p:sp>
        <p:nvSpPr>
          <p:cNvPr id="85" name="TextBox 84"/>
          <p:cNvSpPr txBox="1"/>
          <p:nvPr/>
        </p:nvSpPr>
        <p:spPr>
          <a:xfrm>
            <a:off x="2752893" y="2808515"/>
            <a:ext cx="685800" cy="276999"/>
          </a:xfrm>
          <a:prstGeom prst="rect">
            <a:avLst/>
          </a:prstGeom>
          <a:noFill/>
        </p:spPr>
        <p:txBody>
          <a:bodyPr wrap="square" rtlCol="0">
            <a:spAutoFit/>
          </a:bodyPr>
          <a:lstStyle/>
          <a:p>
            <a:r>
              <a:rPr lang="en-US" sz="1200" dirty="0" smtClean="0"/>
              <a:t>g2p1</a:t>
            </a:r>
            <a:endParaRPr lang="en-US" sz="1200" dirty="0"/>
          </a:p>
        </p:txBody>
      </p:sp>
      <p:sp>
        <p:nvSpPr>
          <p:cNvPr id="86" name="TextBox 85"/>
          <p:cNvSpPr txBox="1"/>
          <p:nvPr/>
        </p:nvSpPr>
        <p:spPr>
          <a:xfrm>
            <a:off x="2726767" y="3087189"/>
            <a:ext cx="685800" cy="276999"/>
          </a:xfrm>
          <a:prstGeom prst="rect">
            <a:avLst/>
          </a:prstGeom>
          <a:noFill/>
        </p:spPr>
        <p:txBody>
          <a:bodyPr wrap="square" rtlCol="0">
            <a:spAutoFit/>
          </a:bodyPr>
          <a:lstStyle/>
          <a:p>
            <a:r>
              <a:rPr lang="en-US" sz="1200" dirty="0" smtClean="0"/>
              <a:t>g2p2</a:t>
            </a:r>
            <a:endParaRPr lang="en-US" sz="1200" dirty="0"/>
          </a:p>
        </p:txBody>
      </p:sp>
      <p:sp>
        <p:nvSpPr>
          <p:cNvPr id="87" name="TextBox 86"/>
          <p:cNvSpPr txBox="1"/>
          <p:nvPr/>
        </p:nvSpPr>
        <p:spPr>
          <a:xfrm>
            <a:off x="2752893" y="3391989"/>
            <a:ext cx="685800" cy="276999"/>
          </a:xfrm>
          <a:prstGeom prst="rect">
            <a:avLst/>
          </a:prstGeom>
          <a:noFill/>
        </p:spPr>
        <p:txBody>
          <a:bodyPr wrap="square" rtlCol="0">
            <a:spAutoFit/>
          </a:bodyPr>
          <a:lstStyle/>
          <a:p>
            <a:r>
              <a:rPr lang="en-US" sz="1200" dirty="0" smtClean="0"/>
              <a:t>g2p3</a:t>
            </a:r>
            <a:endParaRPr lang="en-US" sz="1200" dirty="0"/>
          </a:p>
        </p:txBody>
      </p:sp>
      <p:sp>
        <p:nvSpPr>
          <p:cNvPr id="88" name="TextBox 87"/>
          <p:cNvSpPr txBox="1"/>
          <p:nvPr/>
        </p:nvSpPr>
        <p:spPr>
          <a:xfrm>
            <a:off x="2726767" y="3696789"/>
            <a:ext cx="685800" cy="276999"/>
          </a:xfrm>
          <a:prstGeom prst="rect">
            <a:avLst/>
          </a:prstGeom>
          <a:noFill/>
        </p:spPr>
        <p:txBody>
          <a:bodyPr wrap="square" rtlCol="0">
            <a:spAutoFit/>
          </a:bodyPr>
          <a:lstStyle/>
          <a:p>
            <a:r>
              <a:rPr lang="en-US" sz="1200" dirty="0" smtClean="0"/>
              <a:t>g2p4</a:t>
            </a:r>
            <a:endParaRPr lang="en-US" sz="1200" dirty="0"/>
          </a:p>
        </p:txBody>
      </p:sp>
      <p:sp>
        <p:nvSpPr>
          <p:cNvPr id="89" name="TextBox 88"/>
          <p:cNvSpPr txBox="1"/>
          <p:nvPr/>
        </p:nvSpPr>
        <p:spPr>
          <a:xfrm>
            <a:off x="2752893" y="4406537"/>
            <a:ext cx="685800" cy="276999"/>
          </a:xfrm>
          <a:prstGeom prst="rect">
            <a:avLst/>
          </a:prstGeom>
          <a:noFill/>
        </p:spPr>
        <p:txBody>
          <a:bodyPr wrap="square" rtlCol="0">
            <a:spAutoFit/>
          </a:bodyPr>
          <a:lstStyle/>
          <a:p>
            <a:r>
              <a:rPr lang="en-US" sz="1200" dirty="0" smtClean="0"/>
              <a:t>g3p1</a:t>
            </a:r>
            <a:endParaRPr lang="en-US" sz="1200" dirty="0"/>
          </a:p>
        </p:txBody>
      </p:sp>
      <p:sp>
        <p:nvSpPr>
          <p:cNvPr id="90" name="TextBox 89"/>
          <p:cNvSpPr txBox="1"/>
          <p:nvPr/>
        </p:nvSpPr>
        <p:spPr>
          <a:xfrm>
            <a:off x="2726767" y="4685211"/>
            <a:ext cx="685800" cy="276999"/>
          </a:xfrm>
          <a:prstGeom prst="rect">
            <a:avLst/>
          </a:prstGeom>
          <a:noFill/>
        </p:spPr>
        <p:txBody>
          <a:bodyPr wrap="square" rtlCol="0">
            <a:spAutoFit/>
          </a:bodyPr>
          <a:lstStyle/>
          <a:p>
            <a:r>
              <a:rPr lang="en-US" sz="1200" dirty="0" smtClean="0"/>
              <a:t>g3p2</a:t>
            </a:r>
            <a:endParaRPr lang="en-US" sz="1200" dirty="0"/>
          </a:p>
        </p:txBody>
      </p:sp>
      <p:sp>
        <p:nvSpPr>
          <p:cNvPr id="91" name="TextBox 90"/>
          <p:cNvSpPr txBox="1"/>
          <p:nvPr/>
        </p:nvSpPr>
        <p:spPr>
          <a:xfrm>
            <a:off x="2752893" y="4990011"/>
            <a:ext cx="685800" cy="276999"/>
          </a:xfrm>
          <a:prstGeom prst="rect">
            <a:avLst/>
          </a:prstGeom>
          <a:noFill/>
        </p:spPr>
        <p:txBody>
          <a:bodyPr wrap="square" rtlCol="0">
            <a:spAutoFit/>
          </a:bodyPr>
          <a:lstStyle/>
          <a:p>
            <a:r>
              <a:rPr lang="en-US" sz="1200" dirty="0" smtClean="0"/>
              <a:t>g3p3</a:t>
            </a:r>
            <a:endParaRPr lang="en-US" sz="1200" dirty="0"/>
          </a:p>
        </p:txBody>
      </p:sp>
      <p:sp>
        <p:nvSpPr>
          <p:cNvPr id="92" name="TextBox 91"/>
          <p:cNvSpPr txBox="1"/>
          <p:nvPr/>
        </p:nvSpPr>
        <p:spPr>
          <a:xfrm>
            <a:off x="2726767" y="5294811"/>
            <a:ext cx="685800" cy="276999"/>
          </a:xfrm>
          <a:prstGeom prst="rect">
            <a:avLst/>
          </a:prstGeom>
          <a:noFill/>
        </p:spPr>
        <p:txBody>
          <a:bodyPr wrap="square" rtlCol="0">
            <a:spAutoFit/>
          </a:bodyPr>
          <a:lstStyle/>
          <a:p>
            <a:r>
              <a:rPr lang="en-US" sz="1200" dirty="0" smtClean="0"/>
              <a:t>g3p4</a:t>
            </a:r>
            <a:endParaRPr lang="en-US" sz="1200" dirty="0"/>
          </a:p>
        </p:txBody>
      </p:sp>
      <p:sp>
        <p:nvSpPr>
          <p:cNvPr id="93" name="TextBox 92"/>
          <p:cNvSpPr txBox="1"/>
          <p:nvPr/>
        </p:nvSpPr>
        <p:spPr>
          <a:xfrm>
            <a:off x="4858682" y="1169126"/>
            <a:ext cx="685800" cy="276999"/>
          </a:xfrm>
          <a:prstGeom prst="rect">
            <a:avLst/>
          </a:prstGeom>
          <a:noFill/>
        </p:spPr>
        <p:txBody>
          <a:bodyPr wrap="square" rtlCol="0">
            <a:spAutoFit/>
          </a:bodyPr>
          <a:lstStyle/>
          <a:p>
            <a:r>
              <a:rPr lang="en-US" sz="1200" dirty="0" smtClean="0"/>
              <a:t>g1p1</a:t>
            </a:r>
            <a:endParaRPr lang="en-US" sz="1200" dirty="0"/>
          </a:p>
        </p:txBody>
      </p:sp>
      <p:sp>
        <p:nvSpPr>
          <p:cNvPr id="94" name="TextBox 93"/>
          <p:cNvSpPr txBox="1"/>
          <p:nvPr/>
        </p:nvSpPr>
        <p:spPr>
          <a:xfrm>
            <a:off x="4832556" y="1447800"/>
            <a:ext cx="685800" cy="276999"/>
          </a:xfrm>
          <a:prstGeom prst="rect">
            <a:avLst/>
          </a:prstGeom>
          <a:noFill/>
        </p:spPr>
        <p:txBody>
          <a:bodyPr wrap="square" rtlCol="0">
            <a:spAutoFit/>
          </a:bodyPr>
          <a:lstStyle/>
          <a:p>
            <a:r>
              <a:rPr lang="en-US" sz="1200" dirty="0" smtClean="0"/>
              <a:t>g1p2</a:t>
            </a:r>
            <a:endParaRPr lang="en-US" sz="1200" dirty="0"/>
          </a:p>
        </p:txBody>
      </p:sp>
      <p:sp>
        <p:nvSpPr>
          <p:cNvPr id="95" name="TextBox 94"/>
          <p:cNvSpPr txBox="1"/>
          <p:nvPr/>
        </p:nvSpPr>
        <p:spPr>
          <a:xfrm>
            <a:off x="4858682" y="1752600"/>
            <a:ext cx="685800" cy="276999"/>
          </a:xfrm>
          <a:prstGeom prst="rect">
            <a:avLst/>
          </a:prstGeom>
          <a:noFill/>
        </p:spPr>
        <p:txBody>
          <a:bodyPr wrap="square" rtlCol="0">
            <a:spAutoFit/>
          </a:bodyPr>
          <a:lstStyle/>
          <a:p>
            <a:r>
              <a:rPr lang="en-US" sz="1200" dirty="0" smtClean="0"/>
              <a:t>g1p3</a:t>
            </a:r>
            <a:endParaRPr lang="en-US" sz="1200" dirty="0"/>
          </a:p>
        </p:txBody>
      </p:sp>
      <p:sp>
        <p:nvSpPr>
          <p:cNvPr id="96" name="TextBox 95"/>
          <p:cNvSpPr txBox="1"/>
          <p:nvPr/>
        </p:nvSpPr>
        <p:spPr>
          <a:xfrm>
            <a:off x="4832556" y="2057400"/>
            <a:ext cx="685800" cy="276999"/>
          </a:xfrm>
          <a:prstGeom prst="rect">
            <a:avLst/>
          </a:prstGeom>
          <a:noFill/>
        </p:spPr>
        <p:txBody>
          <a:bodyPr wrap="square" rtlCol="0">
            <a:spAutoFit/>
          </a:bodyPr>
          <a:lstStyle/>
          <a:p>
            <a:r>
              <a:rPr lang="en-US" sz="1200" dirty="0" smtClean="0"/>
              <a:t>g1p4</a:t>
            </a:r>
            <a:endParaRPr lang="en-US" sz="1200" dirty="0"/>
          </a:p>
        </p:txBody>
      </p:sp>
      <p:sp>
        <p:nvSpPr>
          <p:cNvPr id="97" name="TextBox 96"/>
          <p:cNvSpPr txBox="1"/>
          <p:nvPr/>
        </p:nvSpPr>
        <p:spPr>
          <a:xfrm>
            <a:off x="4871745" y="2834641"/>
            <a:ext cx="685800" cy="276999"/>
          </a:xfrm>
          <a:prstGeom prst="rect">
            <a:avLst/>
          </a:prstGeom>
          <a:noFill/>
        </p:spPr>
        <p:txBody>
          <a:bodyPr wrap="square" rtlCol="0">
            <a:spAutoFit/>
          </a:bodyPr>
          <a:lstStyle/>
          <a:p>
            <a:r>
              <a:rPr lang="en-US" sz="1200" dirty="0" smtClean="0"/>
              <a:t>g2p1</a:t>
            </a:r>
            <a:endParaRPr lang="en-US" sz="1200" dirty="0"/>
          </a:p>
        </p:txBody>
      </p:sp>
      <p:sp>
        <p:nvSpPr>
          <p:cNvPr id="98" name="TextBox 97"/>
          <p:cNvSpPr txBox="1"/>
          <p:nvPr/>
        </p:nvSpPr>
        <p:spPr>
          <a:xfrm>
            <a:off x="4845619" y="3113315"/>
            <a:ext cx="685800" cy="276999"/>
          </a:xfrm>
          <a:prstGeom prst="rect">
            <a:avLst/>
          </a:prstGeom>
          <a:noFill/>
        </p:spPr>
        <p:txBody>
          <a:bodyPr wrap="square" rtlCol="0">
            <a:spAutoFit/>
          </a:bodyPr>
          <a:lstStyle/>
          <a:p>
            <a:r>
              <a:rPr lang="en-US" sz="1200" dirty="0" smtClean="0"/>
              <a:t>g2p2</a:t>
            </a:r>
            <a:endParaRPr lang="en-US" sz="1200" dirty="0"/>
          </a:p>
        </p:txBody>
      </p:sp>
      <p:sp>
        <p:nvSpPr>
          <p:cNvPr id="99" name="TextBox 98"/>
          <p:cNvSpPr txBox="1"/>
          <p:nvPr/>
        </p:nvSpPr>
        <p:spPr>
          <a:xfrm>
            <a:off x="4871745" y="3418115"/>
            <a:ext cx="685800" cy="276999"/>
          </a:xfrm>
          <a:prstGeom prst="rect">
            <a:avLst/>
          </a:prstGeom>
          <a:noFill/>
        </p:spPr>
        <p:txBody>
          <a:bodyPr wrap="square" rtlCol="0">
            <a:spAutoFit/>
          </a:bodyPr>
          <a:lstStyle/>
          <a:p>
            <a:r>
              <a:rPr lang="en-US" sz="1200" dirty="0" smtClean="0"/>
              <a:t>g2p3</a:t>
            </a:r>
            <a:endParaRPr lang="en-US" sz="1200" dirty="0"/>
          </a:p>
        </p:txBody>
      </p:sp>
      <p:sp>
        <p:nvSpPr>
          <p:cNvPr id="100" name="TextBox 99"/>
          <p:cNvSpPr txBox="1"/>
          <p:nvPr/>
        </p:nvSpPr>
        <p:spPr>
          <a:xfrm>
            <a:off x="4845619" y="3722915"/>
            <a:ext cx="685800" cy="276999"/>
          </a:xfrm>
          <a:prstGeom prst="rect">
            <a:avLst/>
          </a:prstGeom>
          <a:noFill/>
        </p:spPr>
        <p:txBody>
          <a:bodyPr wrap="square" rtlCol="0">
            <a:spAutoFit/>
          </a:bodyPr>
          <a:lstStyle/>
          <a:p>
            <a:r>
              <a:rPr lang="en-US" sz="1200" dirty="0" smtClean="0"/>
              <a:t>g2p4</a:t>
            </a:r>
            <a:endParaRPr lang="en-US" sz="1200" dirty="0"/>
          </a:p>
        </p:txBody>
      </p:sp>
      <p:sp>
        <p:nvSpPr>
          <p:cNvPr id="101" name="TextBox 100"/>
          <p:cNvSpPr txBox="1"/>
          <p:nvPr/>
        </p:nvSpPr>
        <p:spPr>
          <a:xfrm>
            <a:off x="4871745" y="4432663"/>
            <a:ext cx="685800" cy="276999"/>
          </a:xfrm>
          <a:prstGeom prst="rect">
            <a:avLst/>
          </a:prstGeom>
          <a:noFill/>
        </p:spPr>
        <p:txBody>
          <a:bodyPr wrap="square" rtlCol="0">
            <a:spAutoFit/>
          </a:bodyPr>
          <a:lstStyle/>
          <a:p>
            <a:r>
              <a:rPr lang="en-US" sz="1200" dirty="0" smtClean="0"/>
              <a:t>g3p1</a:t>
            </a:r>
            <a:endParaRPr lang="en-US" sz="1200" dirty="0"/>
          </a:p>
        </p:txBody>
      </p:sp>
      <p:sp>
        <p:nvSpPr>
          <p:cNvPr id="102" name="TextBox 101"/>
          <p:cNvSpPr txBox="1"/>
          <p:nvPr/>
        </p:nvSpPr>
        <p:spPr>
          <a:xfrm>
            <a:off x="4845619" y="4711337"/>
            <a:ext cx="685800" cy="276999"/>
          </a:xfrm>
          <a:prstGeom prst="rect">
            <a:avLst/>
          </a:prstGeom>
          <a:noFill/>
        </p:spPr>
        <p:txBody>
          <a:bodyPr wrap="square" rtlCol="0">
            <a:spAutoFit/>
          </a:bodyPr>
          <a:lstStyle/>
          <a:p>
            <a:r>
              <a:rPr lang="en-US" sz="1200" dirty="0" smtClean="0"/>
              <a:t>g3p2</a:t>
            </a:r>
            <a:endParaRPr lang="en-US" sz="1200" dirty="0"/>
          </a:p>
        </p:txBody>
      </p:sp>
      <p:sp>
        <p:nvSpPr>
          <p:cNvPr id="103" name="TextBox 102"/>
          <p:cNvSpPr txBox="1"/>
          <p:nvPr/>
        </p:nvSpPr>
        <p:spPr>
          <a:xfrm>
            <a:off x="4871745" y="5016137"/>
            <a:ext cx="685800" cy="276999"/>
          </a:xfrm>
          <a:prstGeom prst="rect">
            <a:avLst/>
          </a:prstGeom>
          <a:noFill/>
        </p:spPr>
        <p:txBody>
          <a:bodyPr wrap="square" rtlCol="0">
            <a:spAutoFit/>
          </a:bodyPr>
          <a:lstStyle/>
          <a:p>
            <a:r>
              <a:rPr lang="en-US" sz="1200" dirty="0" smtClean="0"/>
              <a:t>g3p3</a:t>
            </a:r>
            <a:endParaRPr lang="en-US" sz="1200" dirty="0"/>
          </a:p>
        </p:txBody>
      </p:sp>
      <p:sp>
        <p:nvSpPr>
          <p:cNvPr id="104" name="TextBox 103"/>
          <p:cNvSpPr txBox="1"/>
          <p:nvPr/>
        </p:nvSpPr>
        <p:spPr>
          <a:xfrm>
            <a:off x="4845619" y="5320937"/>
            <a:ext cx="685800" cy="276999"/>
          </a:xfrm>
          <a:prstGeom prst="rect">
            <a:avLst/>
          </a:prstGeom>
          <a:noFill/>
        </p:spPr>
        <p:txBody>
          <a:bodyPr wrap="square" rtlCol="0">
            <a:spAutoFit/>
          </a:bodyPr>
          <a:lstStyle/>
          <a:p>
            <a:r>
              <a:rPr lang="en-US" sz="1200" dirty="0" smtClean="0"/>
              <a:t>g3p4</a:t>
            </a:r>
            <a:endParaRPr lang="en-US" sz="1200" dirty="0"/>
          </a:p>
        </p:txBody>
      </p:sp>
      <p:sp>
        <p:nvSpPr>
          <p:cNvPr id="133" name="Rectangle 132"/>
          <p:cNvSpPr/>
          <p:nvPr/>
        </p:nvSpPr>
        <p:spPr>
          <a:xfrm>
            <a:off x="1600200" y="1066800"/>
            <a:ext cx="1143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681168" y="1154838"/>
            <a:ext cx="685800" cy="276999"/>
          </a:xfrm>
          <a:prstGeom prst="rect">
            <a:avLst/>
          </a:prstGeom>
          <a:noFill/>
        </p:spPr>
        <p:txBody>
          <a:bodyPr wrap="square" rtlCol="0">
            <a:spAutoFit/>
          </a:bodyPr>
          <a:lstStyle/>
          <a:p>
            <a:r>
              <a:rPr lang="en-US" sz="1200" dirty="0" smtClean="0"/>
              <a:t>g1p3</a:t>
            </a:r>
            <a:endParaRPr lang="en-US" sz="1200" dirty="0"/>
          </a:p>
        </p:txBody>
      </p:sp>
      <p:sp>
        <p:nvSpPr>
          <p:cNvPr id="120" name="TextBox 119"/>
          <p:cNvSpPr txBox="1"/>
          <p:nvPr/>
        </p:nvSpPr>
        <p:spPr>
          <a:xfrm>
            <a:off x="1681168" y="1475601"/>
            <a:ext cx="685800" cy="276999"/>
          </a:xfrm>
          <a:prstGeom prst="rect">
            <a:avLst/>
          </a:prstGeom>
          <a:noFill/>
        </p:spPr>
        <p:txBody>
          <a:bodyPr wrap="square" rtlCol="0">
            <a:spAutoFit/>
          </a:bodyPr>
          <a:lstStyle/>
          <a:p>
            <a:r>
              <a:rPr lang="en-US" sz="1200" dirty="0" smtClean="0"/>
              <a:t>g2p4</a:t>
            </a:r>
            <a:endParaRPr lang="en-US" sz="1200" dirty="0"/>
          </a:p>
        </p:txBody>
      </p:sp>
      <p:sp>
        <p:nvSpPr>
          <p:cNvPr id="121" name="TextBox 120"/>
          <p:cNvSpPr txBox="1"/>
          <p:nvPr/>
        </p:nvSpPr>
        <p:spPr>
          <a:xfrm>
            <a:off x="1676400" y="1789929"/>
            <a:ext cx="685800" cy="276999"/>
          </a:xfrm>
          <a:prstGeom prst="rect">
            <a:avLst/>
          </a:prstGeom>
          <a:noFill/>
        </p:spPr>
        <p:txBody>
          <a:bodyPr wrap="square" rtlCol="0">
            <a:spAutoFit/>
          </a:bodyPr>
          <a:lstStyle/>
          <a:p>
            <a:r>
              <a:rPr lang="en-US" sz="1200" dirty="0" smtClean="0"/>
              <a:t>g1p2</a:t>
            </a:r>
            <a:endParaRPr lang="en-US" sz="1200" dirty="0"/>
          </a:p>
        </p:txBody>
      </p:sp>
      <p:sp>
        <p:nvSpPr>
          <p:cNvPr id="122" name="TextBox 121"/>
          <p:cNvSpPr txBox="1"/>
          <p:nvPr/>
        </p:nvSpPr>
        <p:spPr>
          <a:xfrm>
            <a:off x="1681168" y="2362200"/>
            <a:ext cx="685800" cy="276999"/>
          </a:xfrm>
          <a:prstGeom prst="rect">
            <a:avLst/>
          </a:prstGeom>
          <a:noFill/>
        </p:spPr>
        <p:txBody>
          <a:bodyPr wrap="square" rtlCol="0">
            <a:spAutoFit/>
          </a:bodyPr>
          <a:lstStyle/>
          <a:p>
            <a:r>
              <a:rPr lang="en-US" sz="1200" dirty="0" smtClean="0"/>
              <a:t>g3p2</a:t>
            </a:r>
            <a:endParaRPr lang="en-US" sz="1200" dirty="0"/>
          </a:p>
        </p:txBody>
      </p:sp>
      <p:sp>
        <p:nvSpPr>
          <p:cNvPr id="123" name="TextBox 122"/>
          <p:cNvSpPr txBox="1"/>
          <p:nvPr/>
        </p:nvSpPr>
        <p:spPr>
          <a:xfrm>
            <a:off x="1681168" y="2661465"/>
            <a:ext cx="685800" cy="276999"/>
          </a:xfrm>
          <a:prstGeom prst="rect">
            <a:avLst/>
          </a:prstGeom>
          <a:noFill/>
        </p:spPr>
        <p:txBody>
          <a:bodyPr wrap="square" rtlCol="0">
            <a:spAutoFit/>
          </a:bodyPr>
          <a:lstStyle/>
          <a:p>
            <a:r>
              <a:rPr lang="en-US" sz="1200" dirty="0" smtClean="0"/>
              <a:t>g1p1</a:t>
            </a:r>
            <a:endParaRPr lang="en-US" sz="1200" dirty="0"/>
          </a:p>
        </p:txBody>
      </p:sp>
      <p:sp>
        <p:nvSpPr>
          <p:cNvPr id="124" name="TextBox 123"/>
          <p:cNvSpPr txBox="1"/>
          <p:nvPr/>
        </p:nvSpPr>
        <p:spPr>
          <a:xfrm>
            <a:off x="1681168" y="2085201"/>
            <a:ext cx="685800" cy="276999"/>
          </a:xfrm>
          <a:prstGeom prst="rect">
            <a:avLst/>
          </a:prstGeom>
          <a:noFill/>
        </p:spPr>
        <p:txBody>
          <a:bodyPr wrap="square" rtlCol="0">
            <a:spAutoFit/>
          </a:bodyPr>
          <a:lstStyle/>
          <a:p>
            <a:r>
              <a:rPr lang="en-US" sz="1200" dirty="0" smtClean="0"/>
              <a:t>g3p1</a:t>
            </a:r>
            <a:endParaRPr lang="en-US" sz="1200" dirty="0"/>
          </a:p>
        </p:txBody>
      </p:sp>
      <p:sp>
        <p:nvSpPr>
          <p:cNvPr id="125" name="TextBox 124"/>
          <p:cNvSpPr txBox="1"/>
          <p:nvPr/>
        </p:nvSpPr>
        <p:spPr>
          <a:xfrm>
            <a:off x="1681168" y="3304401"/>
            <a:ext cx="685800" cy="276999"/>
          </a:xfrm>
          <a:prstGeom prst="rect">
            <a:avLst/>
          </a:prstGeom>
          <a:noFill/>
        </p:spPr>
        <p:txBody>
          <a:bodyPr wrap="square" rtlCol="0">
            <a:spAutoFit/>
          </a:bodyPr>
          <a:lstStyle/>
          <a:p>
            <a:r>
              <a:rPr lang="en-US" sz="1200" dirty="0" smtClean="0"/>
              <a:t>g2p3</a:t>
            </a:r>
            <a:endParaRPr lang="en-US" sz="1200" dirty="0"/>
          </a:p>
        </p:txBody>
      </p:sp>
      <p:sp>
        <p:nvSpPr>
          <p:cNvPr id="126" name="TextBox 125"/>
          <p:cNvSpPr txBox="1"/>
          <p:nvPr/>
        </p:nvSpPr>
        <p:spPr>
          <a:xfrm>
            <a:off x="1681168" y="2971800"/>
            <a:ext cx="685800" cy="276999"/>
          </a:xfrm>
          <a:prstGeom prst="rect">
            <a:avLst/>
          </a:prstGeom>
          <a:noFill/>
        </p:spPr>
        <p:txBody>
          <a:bodyPr wrap="square" rtlCol="0">
            <a:spAutoFit/>
          </a:bodyPr>
          <a:lstStyle/>
          <a:p>
            <a:r>
              <a:rPr lang="en-US" sz="1200" dirty="0" smtClean="0"/>
              <a:t>g2p2</a:t>
            </a:r>
            <a:endParaRPr lang="en-US" sz="1200" dirty="0"/>
          </a:p>
        </p:txBody>
      </p:sp>
      <p:sp>
        <p:nvSpPr>
          <p:cNvPr id="127" name="TextBox 126"/>
          <p:cNvSpPr txBox="1"/>
          <p:nvPr/>
        </p:nvSpPr>
        <p:spPr>
          <a:xfrm>
            <a:off x="1681168" y="3579705"/>
            <a:ext cx="685800" cy="276999"/>
          </a:xfrm>
          <a:prstGeom prst="rect">
            <a:avLst/>
          </a:prstGeom>
          <a:noFill/>
        </p:spPr>
        <p:txBody>
          <a:bodyPr wrap="square" rtlCol="0">
            <a:spAutoFit/>
          </a:bodyPr>
          <a:lstStyle/>
          <a:p>
            <a:r>
              <a:rPr lang="en-US" sz="1200" dirty="0" smtClean="0"/>
              <a:t>g3p3</a:t>
            </a:r>
            <a:endParaRPr lang="en-US" sz="1200" dirty="0"/>
          </a:p>
        </p:txBody>
      </p:sp>
      <p:sp>
        <p:nvSpPr>
          <p:cNvPr id="128" name="TextBox 127"/>
          <p:cNvSpPr txBox="1"/>
          <p:nvPr/>
        </p:nvSpPr>
        <p:spPr>
          <a:xfrm>
            <a:off x="1681168" y="4191000"/>
            <a:ext cx="685800" cy="276999"/>
          </a:xfrm>
          <a:prstGeom prst="rect">
            <a:avLst/>
          </a:prstGeom>
          <a:noFill/>
        </p:spPr>
        <p:txBody>
          <a:bodyPr wrap="square" rtlCol="0">
            <a:spAutoFit/>
          </a:bodyPr>
          <a:lstStyle/>
          <a:p>
            <a:r>
              <a:rPr lang="en-US" sz="1200" dirty="0" smtClean="0"/>
              <a:t>g2p1</a:t>
            </a:r>
            <a:endParaRPr lang="en-US" sz="1200" dirty="0"/>
          </a:p>
        </p:txBody>
      </p:sp>
      <p:sp>
        <p:nvSpPr>
          <p:cNvPr id="129" name="TextBox 128"/>
          <p:cNvSpPr txBox="1"/>
          <p:nvPr/>
        </p:nvSpPr>
        <p:spPr>
          <a:xfrm>
            <a:off x="1681168" y="3885280"/>
            <a:ext cx="685800" cy="276999"/>
          </a:xfrm>
          <a:prstGeom prst="rect">
            <a:avLst/>
          </a:prstGeom>
          <a:noFill/>
        </p:spPr>
        <p:txBody>
          <a:bodyPr wrap="square" rtlCol="0">
            <a:spAutoFit/>
          </a:bodyPr>
          <a:lstStyle/>
          <a:p>
            <a:r>
              <a:rPr lang="en-US" sz="1200" dirty="0" smtClean="0"/>
              <a:t>g1p4</a:t>
            </a:r>
            <a:endParaRPr lang="en-US" sz="1200" dirty="0"/>
          </a:p>
        </p:txBody>
      </p:sp>
      <p:sp>
        <p:nvSpPr>
          <p:cNvPr id="131" name="TextBox 130"/>
          <p:cNvSpPr txBox="1"/>
          <p:nvPr/>
        </p:nvSpPr>
        <p:spPr>
          <a:xfrm>
            <a:off x="1681168" y="4495800"/>
            <a:ext cx="685800" cy="276999"/>
          </a:xfrm>
          <a:prstGeom prst="rect">
            <a:avLst/>
          </a:prstGeom>
          <a:noFill/>
        </p:spPr>
        <p:txBody>
          <a:bodyPr wrap="square" rtlCol="0">
            <a:spAutoFit/>
          </a:bodyPr>
          <a:lstStyle/>
          <a:p>
            <a:r>
              <a:rPr lang="en-US" sz="1200" dirty="0" smtClean="0"/>
              <a:t>g3p4</a:t>
            </a:r>
            <a:endParaRPr lang="en-US" sz="1200" dirty="0"/>
          </a:p>
        </p:txBody>
      </p:sp>
      <p:sp>
        <p:nvSpPr>
          <p:cNvPr id="172" name="Rectangle 171"/>
          <p:cNvSpPr/>
          <p:nvPr/>
        </p:nvSpPr>
        <p:spPr>
          <a:xfrm>
            <a:off x="3200400" y="1128252"/>
            <a:ext cx="13716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603851" y="1160419"/>
            <a:ext cx="685800" cy="276999"/>
          </a:xfrm>
          <a:prstGeom prst="rect">
            <a:avLst/>
          </a:prstGeom>
          <a:noFill/>
        </p:spPr>
        <p:txBody>
          <a:bodyPr wrap="square" rtlCol="0">
            <a:spAutoFit/>
          </a:bodyPr>
          <a:lstStyle/>
          <a:p>
            <a:r>
              <a:rPr lang="en-US" sz="1200" dirty="0" smtClean="0"/>
              <a:t>g2p1</a:t>
            </a:r>
            <a:endParaRPr lang="en-US" sz="1200" dirty="0"/>
          </a:p>
        </p:txBody>
      </p:sp>
      <p:sp>
        <p:nvSpPr>
          <p:cNvPr id="141" name="TextBox 140"/>
          <p:cNvSpPr txBox="1"/>
          <p:nvPr/>
        </p:nvSpPr>
        <p:spPr>
          <a:xfrm>
            <a:off x="3607526" y="1447800"/>
            <a:ext cx="685800" cy="276999"/>
          </a:xfrm>
          <a:prstGeom prst="rect">
            <a:avLst/>
          </a:prstGeom>
          <a:noFill/>
        </p:spPr>
        <p:txBody>
          <a:bodyPr wrap="square" rtlCol="0">
            <a:spAutoFit/>
          </a:bodyPr>
          <a:lstStyle/>
          <a:p>
            <a:r>
              <a:rPr lang="en-US" sz="1200" dirty="0" smtClean="0"/>
              <a:t>g2p3</a:t>
            </a:r>
            <a:endParaRPr lang="en-US" sz="1200" dirty="0"/>
          </a:p>
        </p:txBody>
      </p:sp>
      <p:sp>
        <p:nvSpPr>
          <p:cNvPr id="144" name="TextBox 143"/>
          <p:cNvSpPr txBox="1"/>
          <p:nvPr/>
        </p:nvSpPr>
        <p:spPr>
          <a:xfrm>
            <a:off x="3577725" y="1757360"/>
            <a:ext cx="685800" cy="276999"/>
          </a:xfrm>
          <a:prstGeom prst="rect">
            <a:avLst/>
          </a:prstGeom>
          <a:noFill/>
        </p:spPr>
        <p:txBody>
          <a:bodyPr wrap="square" rtlCol="0">
            <a:spAutoFit/>
          </a:bodyPr>
          <a:lstStyle/>
          <a:p>
            <a:r>
              <a:rPr lang="en-US" sz="1200" dirty="0" smtClean="0"/>
              <a:t>g3p4</a:t>
            </a:r>
            <a:endParaRPr lang="en-US" sz="1200" dirty="0"/>
          </a:p>
        </p:txBody>
      </p:sp>
      <p:sp>
        <p:nvSpPr>
          <p:cNvPr id="146" name="TextBox 145"/>
          <p:cNvSpPr txBox="1"/>
          <p:nvPr/>
        </p:nvSpPr>
        <p:spPr>
          <a:xfrm>
            <a:off x="3607526" y="2076448"/>
            <a:ext cx="685800" cy="276999"/>
          </a:xfrm>
          <a:prstGeom prst="rect">
            <a:avLst/>
          </a:prstGeom>
          <a:noFill/>
        </p:spPr>
        <p:txBody>
          <a:bodyPr wrap="square" rtlCol="0">
            <a:spAutoFit/>
          </a:bodyPr>
          <a:lstStyle/>
          <a:p>
            <a:r>
              <a:rPr lang="en-US" sz="1200" dirty="0" smtClean="0"/>
              <a:t>g2p2</a:t>
            </a:r>
            <a:endParaRPr lang="en-US" sz="1200" dirty="0"/>
          </a:p>
        </p:txBody>
      </p:sp>
      <p:sp>
        <p:nvSpPr>
          <p:cNvPr id="148" name="TextBox 147"/>
          <p:cNvSpPr txBox="1"/>
          <p:nvPr/>
        </p:nvSpPr>
        <p:spPr>
          <a:xfrm>
            <a:off x="3607526" y="2390776"/>
            <a:ext cx="685800" cy="276999"/>
          </a:xfrm>
          <a:prstGeom prst="rect">
            <a:avLst/>
          </a:prstGeom>
          <a:noFill/>
        </p:spPr>
        <p:txBody>
          <a:bodyPr wrap="square" rtlCol="0">
            <a:spAutoFit/>
          </a:bodyPr>
          <a:lstStyle/>
          <a:p>
            <a:r>
              <a:rPr lang="en-US" sz="1200" dirty="0" smtClean="0"/>
              <a:t>g1p1</a:t>
            </a:r>
            <a:endParaRPr lang="en-US" sz="1200" dirty="0"/>
          </a:p>
        </p:txBody>
      </p:sp>
      <p:sp>
        <p:nvSpPr>
          <p:cNvPr id="150" name="TextBox 149"/>
          <p:cNvSpPr txBox="1"/>
          <p:nvPr/>
        </p:nvSpPr>
        <p:spPr>
          <a:xfrm>
            <a:off x="3597998" y="2687001"/>
            <a:ext cx="685800" cy="276999"/>
          </a:xfrm>
          <a:prstGeom prst="rect">
            <a:avLst/>
          </a:prstGeom>
          <a:noFill/>
        </p:spPr>
        <p:txBody>
          <a:bodyPr wrap="square" rtlCol="0">
            <a:spAutoFit/>
          </a:bodyPr>
          <a:lstStyle/>
          <a:p>
            <a:r>
              <a:rPr lang="en-US" sz="1200" dirty="0" smtClean="0"/>
              <a:t>g3p1</a:t>
            </a:r>
            <a:endParaRPr lang="en-US" sz="1200" dirty="0"/>
          </a:p>
        </p:txBody>
      </p:sp>
      <p:sp>
        <p:nvSpPr>
          <p:cNvPr id="152" name="TextBox 151"/>
          <p:cNvSpPr txBox="1"/>
          <p:nvPr/>
        </p:nvSpPr>
        <p:spPr>
          <a:xfrm>
            <a:off x="3607526" y="2986088"/>
            <a:ext cx="685800" cy="276999"/>
          </a:xfrm>
          <a:prstGeom prst="rect">
            <a:avLst/>
          </a:prstGeom>
          <a:noFill/>
        </p:spPr>
        <p:txBody>
          <a:bodyPr wrap="square" rtlCol="0">
            <a:spAutoFit/>
          </a:bodyPr>
          <a:lstStyle/>
          <a:p>
            <a:r>
              <a:rPr lang="en-US" sz="1200" dirty="0" smtClean="0"/>
              <a:t>g3p3</a:t>
            </a:r>
            <a:endParaRPr lang="en-US" sz="1200" dirty="0"/>
          </a:p>
        </p:txBody>
      </p:sp>
      <p:sp>
        <p:nvSpPr>
          <p:cNvPr id="154" name="TextBox 153"/>
          <p:cNvSpPr txBox="1"/>
          <p:nvPr/>
        </p:nvSpPr>
        <p:spPr>
          <a:xfrm>
            <a:off x="3593238" y="3296469"/>
            <a:ext cx="685800" cy="276999"/>
          </a:xfrm>
          <a:prstGeom prst="rect">
            <a:avLst/>
          </a:prstGeom>
          <a:noFill/>
        </p:spPr>
        <p:txBody>
          <a:bodyPr wrap="square" rtlCol="0">
            <a:spAutoFit/>
          </a:bodyPr>
          <a:lstStyle/>
          <a:p>
            <a:r>
              <a:rPr lang="en-US" sz="1200" dirty="0" smtClean="0"/>
              <a:t>g2p4</a:t>
            </a:r>
            <a:endParaRPr lang="en-US" sz="1200" dirty="0"/>
          </a:p>
        </p:txBody>
      </p:sp>
      <p:sp>
        <p:nvSpPr>
          <p:cNvPr id="166" name="TextBox 165"/>
          <p:cNvSpPr txBox="1"/>
          <p:nvPr/>
        </p:nvSpPr>
        <p:spPr>
          <a:xfrm>
            <a:off x="3564662" y="3879122"/>
            <a:ext cx="685800" cy="276999"/>
          </a:xfrm>
          <a:prstGeom prst="rect">
            <a:avLst/>
          </a:prstGeom>
          <a:noFill/>
        </p:spPr>
        <p:txBody>
          <a:bodyPr wrap="square" rtlCol="0">
            <a:spAutoFit/>
          </a:bodyPr>
          <a:lstStyle/>
          <a:p>
            <a:r>
              <a:rPr lang="en-US" sz="1200" dirty="0" smtClean="0"/>
              <a:t>g1p2</a:t>
            </a:r>
            <a:endParaRPr lang="en-US" sz="1200" dirty="0"/>
          </a:p>
        </p:txBody>
      </p:sp>
      <p:sp>
        <p:nvSpPr>
          <p:cNvPr id="167" name="TextBox 166"/>
          <p:cNvSpPr txBox="1"/>
          <p:nvPr/>
        </p:nvSpPr>
        <p:spPr>
          <a:xfrm>
            <a:off x="3590788" y="3567112"/>
            <a:ext cx="685800" cy="276999"/>
          </a:xfrm>
          <a:prstGeom prst="rect">
            <a:avLst/>
          </a:prstGeom>
          <a:noFill/>
        </p:spPr>
        <p:txBody>
          <a:bodyPr wrap="square" rtlCol="0">
            <a:spAutoFit/>
          </a:bodyPr>
          <a:lstStyle/>
          <a:p>
            <a:r>
              <a:rPr lang="en-US" sz="1200" dirty="0" smtClean="0"/>
              <a:t>g1p3</a:t>
            </a:r>
            <a:endParaRPr lang="en-US" sz="1200" dirty="0"/>
          </a:p>
        </p:txBody>
      </p:sp>
      <p:sp>
        <p:nvSpPr>
          <p:cNvPr id="168" name="TextBox 167"/>
          <p:cNvSpPr txBox="1"/>
          <p:nvPr/>
        </p:nvSpPr>
        <p:spPr>
          <a:xfrm>
            <a:off x="3564662" y="4195760"/>
            <a:ext cx="685800" cy="276999"/>
          </a:xfrm>
          <a:prstGeom prst="rect">
            <a:avLst/>
          </a:prstGeom>
          <a:noFill/>
        </p:spPr>
        <p:txBody>
          <a:bodyPr wrap="square" rtlCol="0">
            <a:spAutoFit/>
          </a:bodyPr>
          <a:lstStyle/>
          <a:p>
            <a:r>
              <a:rPr lang="en-US" sz="1200" dirty="0" smtClean="0"/>
              <a:t>g1p4</a:t>
            </a:r>
            <a:endParaRPr lang="en-US" sz="1200" dirty="0"/>
          </a:p>
        </p:txBody>
      </p:sp>
      <p:sp>
        <p:nvSpPr>
          <p:cNvPr id="170" name="TextBox 169"/>
          <p:cNvSpPr txBox="1"/>
          <p:nvPr/>
        </p:nvSpPr>
        <p:spPr>
          <a:xfrm>
            <a:off x="3578950" y="4495800"/>
            <a:ext cx="685800" cy="276999"/>
          </a:xfrm>
          <a:prstGeom prst="rect">
            <a:avLst/>
          </a:prstGeom>
          <a:noFill/>
        </p:spPr>
        <p:txBody>
          <a:bodyPr wrap="square" rtlCol="0">
            <a:spAutoFit/>
          </a:bodyPr>
          <a:lstStyle/>
          <a:p>
            <a:r>
              <a:rPr lang="en-US" sz="1200" dirty="0" smtClean="0"/>
              <a:t>g3p2</a:t>
            </a:r>
            <a:endParaRPr lang="en-US" sz="1200" dirty="0"/>
          </a:p>
        </p:txBody>
      </p:sp>
      <p:grpSp>
        <p:nvGrpSpPr>
          <p:cNvPr id="4" name="Group 208"/>
          <p:cNvGrpSpPr/>
          <p:nvPr/>
        </p:nvGrpSpPr>
        <p:grpSpPr>
          <a:xfrm>
            <a:off x="5467352" y="1085848"/>
            <a:ext cx="1371600" cy="4648200"/>
            <a:chOff x="7239000" y="1128712"/>
            <a:chExt cx="1371600" cy="4648200"/>
          </a:xfrm>
        </p:grpSpPr>
        <p:sp>
          <p:nvSpPr>
            <p:cNvPr id="207" name="Rectangle 206"/>
            <p:cNvSpPr/>
            <p:nvPr/>
          </p:nvSpPr>
          <p:spPr>
            <a:xfrm>
              <a:off x="7239000" y="1128712"/>
              <a:ext cx="1371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258176" y="1204912"/>
              <a:ext cx="3048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7772400" y="1204912"/>
              <a:ext cx="685800" cy="276999"/>
            </a:xfrm>
            <a:prstGeom prst="rect">
              <a:avLst/>
            </a:prstGeom>
            <a:noFill/>
          </p:spPr>
          <p:txBody>
            <a:bodyPr wrap="square" rtlCol="0">
              <a:spAutoFit/>
            </a:bodyPr>
            <a:lstStyle/>
            <a:p>
              <a:r>
                <a:rPr lang="en-US" sz="1200" dirty="0" smtClean="0"/>
                <a:t>g1p4</a:t>
              </a:r>
              <a:endParaRPr lang="en-US" sz="1200" dirty="0"/>
            </a:p>
          </p:txBody>
        </p:sp>
        <p:sp>
          <p:nvSpPr>
            <p:cNvPr id="177" name="Rectangle 176"/>
            <p:cNvSpPr/>
            <p:nvPr/>
          </p:nvSpPr>
          <p:spPr>
            <a:xfrm>
              <a:off x="8258176" y="1514472"/>
              <a:ext cx="304800" cy="304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7783013" y="1531891"/>
              <a:ext cx="685800" cy="276999"/>
            </a:xfrm>
            <a:prstGeom prst="rect">
              <a:avLst/>
            </a:prstGeom>
            <a:noFill/>
          </p:spPr>
          <p:txBody>
            <a:bodyPr wrap="square" rtlCol="0">
              <a:spAutoFit/>
            </a:bodyPr>
            <a:lstStyle/>
            <a:p>
              <a:r>
                <a:rPr lang="en-US" sz="1200" dirty="0" smtClean="0"/>
                <a:t>g2p3</a:t>
              </a:r>
              <a:endParaRPr lang="en-US" sz="1200" dirty="0"/>
            </a:p>
          </p:txBody>
        </p:sp>
        <p:sp>
          <p:nvSpPr>
            <p:cNvPr id="179" name="Rectangle 178"/>
            <p:cNvSpPr/>
            <p:nvPr/>
          </p:nvSpPr>
          <p:spPr>
            <a:xfrm>
              <a:off x="8258176" y="1800224"/>
              <a:ext cx="304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7798526" y="1826350"/>
              <a:ext cx="685800" cy="276999"/>
            </a:xfrm>
            <a:prstGeom prst="rect">
              <a:avLst/>
            </a:prstGeom>
            <a:noFill/>
          </p:spPr>
          <p:txBody>
            <a:bodyPr wrap="square" rtlCol="0">
              <a:spAutoFit/>
            </a:bodyPr>
            <a:lstStyle/>
            <a:p>
              <a:r>
                <a:rPr lang="en-US" sz="1200" dirty="0" smtClean="0"/>
                <a:t>g1p1</a:t>
              </a:r>
              <a:endParaRPr lang="en-US" sz="1200" dirty="0"/>
            </a:p>
          </p:txBody>
        </p:sp>
        <p:sp>
          <p:nvSpPr>
            <p:cNvPr id="181" name="Rectangle 180"/>
            <p:cNvSpPr/>
            <p:nvPr/>
          </p:nvSpPr>
          <p:spPr>
            <a:xfrm>
              <a:off x="8258176" y="2105024"/>
              <a:ext cx="3048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7785463" y="2120265"/>
              <a:ext cx="685800" cy="276999"/>
            </a:xfrm>
            <a:prstGeom prst="rect">
              <a:avLst/>
            </a:prstGeom>
            <a:noFill/>
          </p:spPr>
          <p:txBody>
            <a:bodyPr wrap="square" rtlCol="0">
              <a:spAutoFit/>
            </a:bodyPr>
            <a:lstStyle/>
            <a:p>
              <a:r>
                <a:rPr lang="en-US" sz="1200" dirty="0" smtClean="0"/>
                <a:t>g3p2</a:t>
              </a:r>
              <a:endParaRPr lang="en-US" sz="1200" dirty="0"/>
            </a:p>
          </p:txBody>
        </p:sp>
        <p:sp>
          <p:nvSpPr>
            <p:cNvPr id="183" name="Rectangle 182"/>
            <p:cNvSpPr/>
            <p:nvPr/>
          </p:nvSpPr>
          <p:spPr>
            <a:xfrm>
              <a:off x="8258176" y="2414584"/>
              <a:ext cx="304800" cy="3048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7785463" y="2432003"/>
              <a:ext cx="685800" cy="276999"/>
            </a:xfrm>
            <a:prstGeom prst="rect">
              <a:avLst/>
            </a:prstGeom>
            <a:noFill/>
          </p:spPr>
          <p:txBody>
            <a:bodyPr wrap="square" rtlCol="0">
              <a:spAutoFit/>
            </a:bodyPr>
            <a:lstStyle/>
            <a:p>
              <a:r>
                <a:rPr lang="en-US" sz="1200" dirty="0" smtClean="0"/>
                <a:t>g2p2</a:t>
              </a:r>
              <a:endParaRPr lang="en-US" sz="1200" dirty="0"/>
            </a:p>
          </p:txBody>
        </p:sp>
        <p:sp>
          <p:nvSpPr>
            <p:cNvPr id="185" name="Rectangle 184"/>
            <p:cNvSpPr/>
            <p:nvPr/>
          </p:nvSpPr>
          <p:spPr>
            <a:xfrm>
              <a:off x="8265386" y="2719384"/>
              <a:ext cx="3048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7805736" y="2719384"/>
              <a:ext cx="685800" cy="276999"/>
            </a:xfrm>
            <a:prstGeom prst="rect">
              <a:avLst/>
            </a:prstGeom>
            <a:noFill/>
          </p:spPr>
          <p:txBody>
            <a:bodyPr wrap="square" rtlCol="0">
              <a:spAutoFit/>
            </a:bodyPr>
            <a:lstStyle/>
            <a:p>
              <a:r>
                <a:rPr lang="en-US" sz="1200" dirty="0" smtClean="0"/>
                <a:t>g1p3</a:t>
              </a:r>
              <a:endParaRPr lang="en-US" sz="1200" dirty="0"/>
            </a:p>
          </p:txBody>
        </p:sp>
        <p:sp>
          <p:nvSpPr>
            <p:cNvPr id="187" name="Rectangle 186"/>
            <p:cNvSpPr/>
            <p:nvPr/>
          </p:nvSpPr>
          <p:spPr>
            <a:xfrm>
              <a:off x="8258176" y="3033712"/>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8258176" y="3343264"/>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8258176" y="3648064"/>
              <a:ext cx="304800" cy="304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7811589" y="3075079"/>
              <a:ext cx="685800" cy="276999"/>
            </a:xfrm>
            <a:prstGeom prst="rect">
              <a:avLst/>
            </a:prstGeom>
            <a:noFill/>
          </p:spPr>
          <p:txBody>
            <a:bodyPr wrap="square" rtlCol="0">
              <a:spAutoFit/>
            </a:bodyPr>
            <a:lstStyle/>
            <a:p>
              <a:r>
                <a:rPr lang="en-US" sz="1200" dirty="0" smtClean="0"/>
                <a:t>g3p1</a:t>
              </a:r>
              <a:endParaRPr lang="en-US" sz="1200" dirty="0"/>
            </a:p>
          </p:txBody>
        </p:sp>
        <p:sp>
          <p:nvSpPr>
            <p:cNvPr id="193" name="TextBox 192"/>
            <p:cNvSpPr txBox="1"/>
            <p:nvPr/>
          </p:nvSpPr>
          <p:spPr>
            <a:xfrm>
              <a:off x="7811589" y="3358505"/>
              <a:ext cx="685800" cy="276999"/>
            </a:xfrm>
            <a:prstGeom prst="rect">
              <a:avLst/>
            </a:prstGeom>
            <a:noFill/>
          </p:spPr>
          <p:txBody>
            <a:bodyPr wrap="square" rtlCol="0">
              <a:spAutoFit/>
            </a:bodyPr>
            <a:lstStyle/>
            <a:p>
              <a:r>
                <a:rPr lang="en-US" sz="1200" dirty="0" smtClean="0"/>
                <a:t>g3p3</a:t>
              </a:r>
              <a:endParaRPr lang="en-US" sz="1200" dirty="0"/>
            </a:p>
          </p:txBody>
        </p:sp>
        <p:sp>
          <p:nvSpPr>
            <p:cNvPr id="194" name="TextBox 193"/>
            <p:cNvSpPr txBox="1"/>
            <p:nvPr/>
          </p:nvSpPr>
          <p:spPr>
            <a:xfrm>
              <a:off x="7785463" y="3663305"/>
              <a:ext cx="685800" cy="276999"/>
            </a:xfrm>
            <a:prstGeom prst="rect">
              <a:avLst/>
            </a:prstGeom>
            <a:noFill/>
          </p:spPr>
          <p:txBody>
            <a:bodyPr wrap="square" rtlCol="0">
              <a:spAutoFit/>
            </a:bodyPr>
            <a:lstStyle/>
            <a:p>
              <a:r>
                <a:rPr lang="en-US" sz="1200" dirty="0" smtClean="0"/>
                <a:t>g3p4</a:t>
              </a:r>
              <a:endParaRPr lang="en-US" sz="1200" dirty="0"/>
            </a:p>
          </p:txBody>
        </p:sp>
        <p:sp>
          <p:nvSpPr>
            <p:cNvPr id="201" name="Rectangle 200"/>
            <p:cNvSpPr/>
            <p:nvPr/>
          </p:nvSpPr>
          <p:spPr>
            <a:xfrm>
              <a:off x="8262936" y="394811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8262936" y="42386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8262936" y="454342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7777160" y="3948112"/>
              <a:ext cx="685800" cy="276999"/>
            </a:xfrm>
            <a:prstGeom prst="rect">
              <a:avLst/>
            </a:prstGeom>
            <a:noFill/>
          </p:spPr>
          <p:txBody>
            <a:bodyPr wrap="square" rtlCol="0">
              <a:spAutoFit/>
            </a:bodyPr>
            <a:lstStyle/>
            <a:p>
              <a:r>
                <a:rPr lang="en-US" sz="1200" dirty="0" smtClean="0"/>
                <a:t>g1p2</a:t>
              </a:r>
              <a:endParaRPr lang="en-US" sz="1200" dirty="0"/>
            </a:p>
          </p:txBody>
        </p:sp>
        <p:sp>
          <p:nvSpPr>
            <p:cNvPr id="205" name="TextBox 204"/>
            <p:cNvSpPr txBox="1"/>
            <p:nvPr/>
          </p:nvSpPr>
          <p:spPr>
            <a:xfrm>
              <a:off x="7816349" y="4282169"/>
              <a:ext cx="685800" cy="276999"/>
            </a:xfrm>
            <a:prstGeom prst="rect">
              <a:avLst/>
            </a:prstGeom>
            <a:noFill/>
          </p:spPr>
          <p:txBody>
            <a:bodyPr wrap="square" rtlCol="0">
              <a:spAutoFit/>
            </a:bodyPr>
            <a:lstStyle/>
            <a:p>
              <a:r>
                <a:rPr lang="en-US" sz="1200" dirty="0" smtClean="0"/>
                <a:t>g2p1</a:t>
              </a:r>
              <a:endParaRPr lang="en-US" sz="1200" dirty="0"/>
            </a:p>
          </p:txBody>
        </p:sp>
        <p:sp>
          <p:nvSpPr>
            <p:cNvPr id="206" name="TextBox 205"/>
            <p:cNvSpPr txBox="1"/>
            <p:nvPr/>
          </p:nvSpPr>
          <p:spPr>
            <a:xfrm>
              <a:off x="7790223" y="4560843"/>
              <a:ext cx="685800" cy="276999"/>
            </a:xfrm>
            <a:prstGeom prst="rect">
              <a:avLst/>
            </a:prstGeom>
            <a:noFill/>
          </p:spPr>
          <p:txBody>
            <a:bodyPr wrap="square" rtlCol="0">
              <a:spAutoFit/>
            </a:bodyPr>
            <a:lstStyle/>
            <a:p>
              <a:r>
                <a:rPr lang="en-US" sz="1200" dirty="0" smtClean="0"/>
                <a:t>g2p4</a:t>
              </a:r>
              <a:endParaRPr lang="en-US" sz="1200" dirty="0"/>
            </a:p>
          </p:txBody>
        </p:sp>
      </p:grpSp>
      <p:sp>
        <p:nvSpPr>
          <p:cNvPr id="195" name="Rectangle 194"/>
          <p:cNvSpPr/>
          <p:nvPr/>
        </p:nvSpPr>
        <p:spPr>
          <a:xfrm>
            <a:off x="6491748" y="117249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6491748" y="146776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6491748" y="177733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6491748" y="207260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6491748" y="237264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6491748" y="266792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491748" y="326323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6491748" y="297748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491748" y="357756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6491748" y="387283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6491748" y="417287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6491748" y="446814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038600" y="1185404"/>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038600" y="1480676"/>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4038600" y="1790244"/>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4038600" y="2085516"/>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4038600" y="2385556"/>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038600" y="2680828"/>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038600" y="3276140"/>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038600" y="2990388"/>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4038600" y="3590468"/>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038600" y="3885740"/>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038600" y="418578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4038600" y="448105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123772" y="1174956"/>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2123772" y="1470228"/>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2123772" y="1779796"/>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2123772" y="207506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2123772" y="2375108"/>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2123772" y="267038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2123772" y="3265692"/>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2123772" y="2979940"/>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2123772" y="358002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2123772" y="3875292"/>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123772" y="4175332"/>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123772" y="447060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3156156" y="1096296"/>
            <a:ext cx="1371600" cy="5257800"/>
            <a:chOff x="7543800" y="914400"/>
            <a:chExt cx="1371600" cy="5257800"/>
          </a:xfrm>
        </p:grpSpPr>
        <p:sp>
          <p:nvSpPr>
            <p:cNvPr id="268" name="Rectangle 267"/>
            <p:cNvSpPr/>
            <p:nvPr/>
          </p:nvSpPr>
          <p:spPr>
            <a:xfrm>
              <a:off x="7543800" y="914400"/>
              <a:ext cx="13716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7620000" y="990600"/>
              <a:ext cx="319548" cy="4481052"/>
              <a:chOff x="3200400" y="1143000"/>
              <a:chExt cx="319548" cy="4481052"/>
            </a:xfrm>
          </p:grpSpPr>
          <p:sp>
            <p:nvSpPr>
              <p:cNvPr id="226" name="Rectangle 225"/>
              <p:cNvSpPr/>
              <p:nvPr/>
            </p:nvSpPr>
            <p:spPr>
              <a:xfrm>
                <a:off x="3200400" y="2789904"/>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3200400" y="3411792"/>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3200400" y="5319252"/>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3200400" y="3109452"/>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3200400" y="1143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3215148" y="4390104"/>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3200400" y="5014452"/>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200400" y="3736260"/>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3200400" y="1705896"/>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3200400" y="1450260"/>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200400" y="1998408"/>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3215148" y="4694904"/>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a:off x="5287296" y="1069260"/>
            <a:ext cx="1752600" cy="5562600"/>
            <a:chOff x="7239000" y="1066800"/>
            <a:chExt cx="1752600" cy="5562600"/>
          </a:xfrm>
        </p:grpSpPr>
        <p:sp>
          <p:nvSpPr>
            <p:cNvPr id="283" name="Rectangle 282"/>
            <p:cNvSpPr/>
            <p:nvPr/>
          </p:nvSpPr>
          <p:spPr>
            <a:xfrm>
              <a:off x="7239000" y="1066800"/>
              <a:ext cx="1752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7315200" y="1143000"/>
              <a:ext cx="304800" cy="4495800"/>
              <a:chOff x="5410200" y="1143000"/>
              <a:chExt cx="304800" cy="4495800"/>
            </a:xfrm>
          </p:grpSpPr>
          <p:sp>
            <p:nvSpPr>
              <p:cNvPr id="270" name="Rectangle 269"/>
              <p:cNvSpPr/>
              <p:nvPr/>
            </p:nvSpPr>
            <p:spPr>
              <a:xfrm>
                <a:off x="5410200" y="2057400"/>
                <a:ext cx="304800" cy="304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410200" y="3429000"/>
                <a:ext cx="3048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5410200" y="1143000"/>
                <a:ext cx="3048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5410200" y="4736688"/>
                <a:ext cx="3048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5410200" y="31242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5410200" y="1767348"/>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5410200" y="4431888"/>
                <a:ext cx="304800" cy="304800"/>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5410200" y="5029200"/>
                <a:ext cx="304800" cy="304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5410200" y="5334000"/>
                <a:ext cx="304800" cy="30480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5410200" y="1465008"/>
                <a:ext cx="304800" cy="304800"/>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5410200" y="2819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5410200" y="3733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Rectangle 284"/>
          <p:cNvSpPr/>
          <p:nvPr/>
        </p:nvSpPr>
        <p:spPr>
          <a:xfrm>
            <a:off x="1524000" y="1143000"/>
            <a:ext cx="12192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p:cNvGrpSpPr/>
          <p:nvPr/>
        </p:nvGrpSpPr>
        <p:grpSpPr>
          <a:xfrm>
            <a:off x="762000" y="1143000"/>
            <a:ext cx="1905000" cy="1447800"/>
            <a:chOff x="7391400" y="2133600"/>
            <a:chExt cx="1600200" cy="1447800"/>
          </a:xfrm>
        </p:grpSpPr>
        <p:sp>
          <p:nvSpPr>
            <p:cNvPr id="288" name="Rectangle 287"/>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extBox 286"/>
            <p:cNvSpPr txBox="1"/>
            <p:nvPr/>
          </p:nvSpPr>
          <p:spPr>
            <a:xfrm>
              <a:off x="7895304" y="2652252"/>
              <a:ext cx="685800" cy="369332"/>
            </a:xfrm>
            <a:prstGeom prst="rect">
              <a:avLst/>
            </a:prstGeom>
            <a:noFill/>
          </p:spPr>
          <p:txBody>
            <a:bodyPr wrap="square" rtlCol="0">
              <a:spAutoFit/>
            </a:bodyPr>
            <a:lstStyle/>
            <a:p>
              <a:r>
                <a:rPr lang="en-US" dirty="0" smtClean="0"/>
                <a:t>216</a:t>
              </a:r>
              <a:endParaRPr lang="en-US" dirty="0"/>
            </a:p>
          </p:txBody>
        </p:sp>
      </p:grpSp>
      <p:grpSp>
        <p:nvGrpSpPr>
          <p:cNvPr id="291" name="Group 290"/>
          <p:cNvGrpSpPr/>
          <p:nvPr/>
        </p:nvGrpSpPr>
        <p:grpSpPr>
          <a:xfrm>
            <a:off x="2667000" y="1143000"/>
            <a:ext cx="1600200" cy="1447800"/>
            <a:chOff x="7391400" y="2133600"/>
            <a:chExt cx="1600200" cy="1447800"/>
          </a:xfrm>
        </p:grpSpPr>
        <p:sp>
          <p:nvSpPr>
            <p:cNvPr id="292" name="Rectangle 291"/>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extBox 292"/>
            <p:cNvSpPr txBox="1"/>
            <p:nvPr/>
          </p:nvSpPr>
          <p:spPr>
            <a:xfrm>
              <a:off x="7895304" y="2652252"/>
              <a:ext cx="685800" cy="369332"/>
            </a:xfrm>
            <a:prstGeom prst="rect">
              <a:avLst/>
            </a:prstGeom>
            <a:noFill/>
          </p:spPr>
          <p:txBody>
            <a:bodyPr wrap="square" rtlCol="0">
              <a:spAutoFit/>
            </a:bodyPr>
            <a:lstStyle/>
            <a:p>
              <a:r>
                <a:rPr lang="en-US" dirty="0" smtClean="0"/>
                <a:t>50</a:t>
              </a:r>
              <a:endParaRPr lang="en-US" dirty="0"/>
            </a:p>
          </p:txBody>
        </p:sp>
      </p:grpSp>
      <p:grpSp>
        <p:nvGrpSpPr>
          <p:cNvPr id="294" name="Group 293"/>
          <p:cNvGrpSpPr/>
          <p:nvPr/>
        </p:nvGrpSpPr>
        <p:grpSpPr>
          <a:xfrm>
            <a:off x="4918584" y="1096296"/>
            <a:ext cx="1600200" cy="1447800"/>
            <a:chOff x="7391400" y="2133600"/>
            <a:chExt cx="1600200" cy="1447800"/>
          </a:xfrm>
        </p:grpSpPr>
        <p:sp>
          <p:nvSpPr>
            <p:cNvPr id="295" name="Rectangle 294"/>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7895304" y="2652252"/>
              <a:ext cx="685800" cy="369332"/>
            </a:xfrm>
            <a:prstGeom prst="rect">
              <a:avLst/>
            </a:prstGeom>
            <a:noFill/>
          </p:spPr>
          <p:txBody>
            <a:bodyPr wrap="square" rtlCol="0">
              <a:spAutoFit/>
            </a:bodyPr>
            <a:lstStyle/>
            <a:p>
              <a:r>
                <a:rPr lang="en-US" dirty="0" smtClean="0"/>
                <a:t>150</a:t>
              </a:r>
              <a:endParaRPr lang="en-US" dirty="0"/>
            </a:p>
          </p:txBody>
        </p:sp>
      </p:grpSp>
      <p:grpSp>
        <p:nvGrpSpPr>
          <p:cNvPr id="297" name="Group 296"/>
          <p:cNvGrpSpPr/>
          <p:nvPr/>
        </p:nvGrpSpPr>
        <p:grpSpPr>
          <a:xfrm>
            <a:off x="762000" y="2743200"/>
            <a:ext cx="1905000" cy="1447800"/>
            <a:chOff x="7391400" y="2133600"/>
            <a:chExt cx="1600200" cy="1447800"/>
          </a:xfrm>
        </p:grpSpPr>
        <p:sp>
          <p:nvSpPr>
            <p:cNvPr id="298" name="Rectangle 297"/>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7895304" y="2652252"/>
              <a:ext cx="685800" cy="369332"/>
            </a:xfrm>
            <a:prstGeom prst="rect">
              <a:avLst/>
            </a:prstGeom>
            <a:noFill/>
          </p:spPr>
          <p:txBody>
            <a:bodyPr wrap="square" rtlCol="0">
              <a:spAutoFit/>
            </a:bodyPr>
            <a:lstStyle/>
            <a:p>
              <a:r>
                <a:rPr lang="en-US" dirty="0" smtClean="0"/>
                <a:t>150</a:t>
              </a:r>
              <a:endParaRPr lang="en-US" dirty="0"/>
            </a:p>
          </p:txBody>
        </p:sp>
      </p:grpSp>
      <p:grpSp>
        <p:nvGrpSpPr>
          <p:cNvPr id="300" name="Group 299"/>
          <p:cNvGrpSpPr/>
          <p:nvPr/>
        </p:nvGrpSpPr>
        <p:grpSpPr>
          <a:xfrm>
            <a:off x="2667000" y="2760408"/>
            <a:ext cx="1600200" cy="1447800"/>
            <a:chOff x="7391400" y="2133600"/>
            <a:chExt cx="1600200" cy="1447800"/>
          </a:xfrm>
        </p:grpSpPr>
        <p:sp>
          <p:nvSpPr>
            <p:cNvPr id="301" name="Rectangle 300"/>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7895304" y="2652252"/>
              <a:ext cx="685800" cy="369332"/>
            </a:xfrm>
            <a:prstGeom prst="rect">
              <a:avLst/>
            </a:prstGeom>
            <a:noFill/>
          </p:spPr>
          <p:txBody>
            <a:bodyPr wrap="square" rtlCol="0">
              <a:spAutoFit/>
            </a:bodyPr>
            <a:lstStyle/>
            <a:p>
              <a:r>
                <a:rPr lang="en-US" dirty="0" smtClean="0"/>
                <a:t>300</a:t>
              </a:r>
              <a:endParaRPr lang="en-US" dirty="0"/>
            </a:p>
          </p:txBody>
        </p:sp>
      </p:grpSp>
      <p:grpSp>
        <p:nvGrpSpPr>
          <p:cNvPr id="303" name="Group 302"/>
          <p:cNvGrpSpPr/>
          <p:nvPr/>
        </p:nvGrpSpPr>
        <p:grpSpPr>
          <a:xfrm>
            <a:off x="4876800" y="2696496"/>
            <a:ext cx="1600200" cy="1447800"/>
            <a:chOff x="7391400" y="2133600"/>
            <a:chExt cx="1600200" cy="1447800"/>
          </a:xfrm>
        </p:grpSpPr>
        <p:sp>
          <p:nvSpPr>
            <p:cNvPr id="304" name="Rectangle 303"/>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p:cNvSpPr txBox="1"/>
            <p:nvPr/>
          </p:nvSpPr>
          <p:spPr>
            <a:xfrm>
              <a:off x="7895304" y="2652252"/>
              <a:ext cx="685800" cy="369332"/>
            </a:xfrm>
            <a:prstGeom prst="rect">
              <a:avLst/>
            </a:prstGeom>
            <a:noFill/>
          </p:spPr>
          <p:txBody>
            <a:bodyPr wrap="square" rtlCol="0">
              <a:spAutoFit/>
            </a:bodyPr>
            <a:lstStyle/>
            <a:p>
              <a:r>
                <a:rPr lang="en-US" dirty="0" smtClean="0"/>
                <a:t>120</a:t>
              </a:r>
              <a:endParaRPr lang="en-US" dirty="0"/>
            </a:p>
          </p:txBody>
        </p:sp>
      </p:grpSp>
      <p:grpSp>
        <p:nvGrpSpPr>
          <p:cNvPr id="306" name="Group 305"/>
          <p:cNvGrpSpPr/>
          <p:nvPr/>
        </p:nvGrpSpPr>
        <p:grpSpPr>
          <a:xfrm>
            <a:off x="762000" y="4267200"/>
            <a:ext cx="1828800" cy="1447800"/>
            <a:chOff x="7391400" y="2133600"/>
            <a:chExt cx="1600200" cy="1447800"/>
          </a:xfrm>
        </p:grpSpPr>
        <p:sp>
          <p:nvSpPr>
            <p:cNvPr id="307" name="Rectangle 306"/>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7895304" y="2652252"/>
              <a:ext cx="685800" cy="369332"/>
            </a:xfrm>
            <a:prstGeom prst="rect">
              <a:avLst/>
            </a:prstGeom>
            <a:noFill/>
          </p:spPr>
          <p:txBody>
            <a:bodyPr wrap="square" rtlCol="0">
              <a:spAutoFit/>
            </a:bodyPr>
            <a:lstStyle/>
            <a:p>
              <a:r>
                <a:rPr lang="en-US" dirty="0" smtClean="0"/>
                <a:t>95</a:t>
              </a:r>
              <a:endParaRPr lang="en-US" dirty="0"/>
            </a:p>
          </p:txBody>
        </p:sp>
      </p:grpSp>
      <p:grpSp>
        <p:nvGrpSpPr>
          <p:cNvPr id="309" name="Group 308"/>
          <p:cNvGrpSpPr/>
          <p:nvPr/>
        </p:nvGrpSpPr>
        <p:grpSpPr>
          <a:xfrm>
            <a:off x="2743200" y="4343400"/>
            <a:ext cx="1600200" cy="1447800"/>
            <a:chOff x="7391400" y="2133600"/>
            <a:chExt cx="1600200" cy="1447800"/>
          </a:xfrm>
        </p:grpSpPr>
        <p:sp>
          <p:nvSpPr>
            <p:cNvPr id="310" name="Rectangle 309"/>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7895304" y="2652252"/>
              <a:ext cx="685800" cy="369332"/>
            </a:xfrm>
            <a:prstGeom prst="rect">
              <a:avLst/>
            </a:prstGeom>
            <a:noFill/>
          </p:spPr>
          <p:txBody>
            <a:bodyPr wrap="square" rtlCol="0">
              <a:spAutoFit/>
            </a:bodyPr>
            <a:lstStyle/>
            <a:p>
              <a:r>
                <a:rPr lang="en-US" dirty="0" smtClean="0"/>
                <a:t>112</a:t>
              </a:r>
              <a:endParaRPr lang="en-US" dirty="0"/>
            </a:p>
          </p:txBody>
        </p:sp>
      </p:grpSp>
      <p:grpSp>
        <p:nvGrpSpPr>
          <p:cNvPr id="312" name="Group 311"/>
          <p:cNvGrpSpPr/>
          <p:nvPr/>
        </p:nvGrpSpPr>
        <p:grpSpPr>
          <a:xfrm>
            <a:off x="4876800" y="4343400"/>
            <a:ext cx="1600200" cy="1447800"/>
            <a:chOff x="7391400" y="2133600"/>
            <a:chExt cx="1600200" cy="1447800"/>
          </a:xfrm>
        </p:grpSpPr>
        <p:sp>
          <p:nvSpPr>
            <p:cNvPr id="313" name="Rectangle 312"/>
            <p:cNvSpPr/>
            <p:nvPr/>
          </p:nvSpPr>
          <p:spPr>
            <a:xfrm>
              <a:off x="7391400" y="2133600"/>
              <a:ext cx="1600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xtBox 313"/>
            <p:cNvSpPr txBox="1"/>
            <p:nvPr/>
          </p:nvSpPr>
          <p:spPr>
            <a:xfrm>
              <a:off x="7895304" y="2652252"/>
              <a:ext cx="685800" cy="369332"/>
            </a:xfrm>
            <a:prstGeom prst="rect">
              <a:avLst/>
            </a:prstGeom>
            <a:noFill/>
          </p:spPr>
          <p:txBody>
            <a:bodyPr wrap="square" rtlCol="0">
              <a:spAutoFit/>
            </a:bodyPr>
            <a:lstStyle/>
            <a:p>
              <a:r>
                <a:rPr lang="en-US" dirty="0" smtClean="0"/>
                <a:t>110</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3.33333E-6 C -0.01232 0.0007 -0.02465 0.0007 -0.03698 0.00232 C -0.03802 0.00255 -0.05555 0.01042 -0.05642 0.01088 C -0.05798 0.01158 -0.06128 0.01296 -0.06128 0.01296 C -0.06285 0.01435 -0.06423 0.01621 -0.06597 0.01736 C -0.06753 0.01829 -0.06944 0.01806 -0.07083 0.01945 C -0.08142 0.03056 -0.06684 0.02269 -0.07899 0.02801 C -0.08194 0.03403 -0.08993 0.0463 -0.09184 0.05394 C -0.09323 0.05949 -0.09323 0.06227 -0.0967 0.06667 C -0.09809 0.06852 -0.1 0.06968 -0.10156 0.07107 C -0.10521 0.08588 -0.10226 0.08102 -0.10798 0.0882 " pathEditMode="relative" ptsTypes="ffffffffffA">
                                      <p:cBhvr>
                                        <p:cTn id="6" dur="2000" fill="hold"/>
                                        <p:tgtEl>
                                          <p:spTgt spid="2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4.07407E-6 C -0.01285 0.00209 -0.02379 0.00487 -0.03681 0.00649 C -0.04254 0.00949 -0.04844 0.00996 -0.05417 0.01297 C -0.06111 0.02014 -0.06476 0.02385 -0.06927 0.03449 C -0.07153 0.04514 -0.07379 0.05602 -0.07604 0.06667 C -0.07639 0.15116 -0.07552 0.23588 -0.07726 0.32037 C -0.07726 0.32269 -0.08004 0.32176 -0.08143 0.32269 C -0.09202 0.33102 -0.07813 0.32315 -0.0908 0.32917 C -0.09358 0.33056 -0.09896 0.33334 -0.09896 0.33357 " pathEditMode="relative" rAng="0" ptsTypes="ffffffffA">
                                      <p:cBhvr>
                                        <p:cTn id="10" dur="2000" fill="hold"/>
                                        <p:tgtEl>
                                          <p:spTgt spid="256"/>
                                        </p:tgtEl>
                                        <p:attrNameLst>
                                          <p:attrName>ppt_x</p:attrName>
                                          <p:attrName>ppt_y</p:attrName>
                                        </p:attrNameLst>
                                      </p:cBhvr>
                                      <p:rCtr x="-49" y="16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2.96296E-6 C -0.03177 -0.00069 -0.06337 -0.00069 -0.09514 -0.00208 C -0.10052 -0.00231 -0.10642 -0.01713 -0.10642 -0.01713 C -0.10937 -0.02893 -0.10798 -0.02129 -0.10798 -0.04074 " pathEditMode="relative" ptsTypes="fffA">
                                      <p:cBhvr>
                                        <p:cTn id="14" dur="2000" fill="hold"/>
                                        <p:tgtEl>
                                          <p:spTgt spid="25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77778E-7 -4.81481E-6 C -0.00868 0.0007 -0.01736 0.00047 -0.02587 0.00209 C -0.02934 0.00278 -0.03559 0.00648 -0.03559 0.00648 C -0.04288 0.01621 -0.03889 0.01181 -0.05 0.02153 C -0.05156 0.02292 -0.05486 0.0257 -0.05486 0.0257 C -0.0559 0.02778 -0.05677 0.03033 -0.05816 0.03218 C -0.05955 0.03403 -0.06198 0.03426 -0.06302 0.03658 C -0.06406 0.03889 -0.06702 0.05394 -0.06788 0.05811 C -0.0684 0.07662 -0.06823 0.09537 -0.06945 0.11389 C -0.06962 0.11713 -0.07309 0.12848 -0.07431 0.13334 C -0.07535 0.13773 -0.07743 0.1463 -0.07743 0.1463 C -0.08004 0.19213 -0.07743 0.23889 -0.08559 0.2838 C -0.08611 0.29607 -0.08629 0.30811 -0.08715 0.32037 C -0.08733 0.32408 -0.09011 0.33519 -0.09045 0.33542 C -0.09497 0.33727 -0.1 0.33542 -0.10486 0.33542 " pathEditMode="relative" ptsTypes="ffffffffffffffA">
                                      <p:cBhvr>
                                        <p:cTn id="18" dur="2000" fill="hold"/>
                                        <p:tgtEl>
                                          <p:spTgt spid="25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05556E-6 2.96296E-6 C -0.00069 0.00023 -0.01302 0.00138 -0.01597 0.00416 C -0.01788 0.00578 -0.0191 0.00879 -0.02083 0.01064 C -0.02691 0.01689 -0.03385 0.02222 -0.04028 0.02777 C -0.04514 0.03194 -0.05 0.03634 -0.05469 0.04074 C -0.05625 0.04213 -0.05955 0.04513 -0.05955 0.04513 C -0.06771 0.06134 -0.07135 0.07754 -0.07413 0.09675 C -0.07535 0.15463 -0.07864 0.20601 -0.08542 0.26226 C -0.08628 0.26967 -0.08819 0.2905 -0.08871 0.29675 C -0.08993 0.3125 -0.09184 0.34398 -0.09184 0.34398 C -0.0934 0.34328 -0.0967 0.34189 -0.0967 0.34189 " pathEditMode="relative" ptsTypes="ffffffffffA">
                                      <p:cBhvr>
                                        <p:cTn id="22" dur="2000" fill="hold"/>
                                        <p:tgtEl>
                                          <p:spTgt spid="26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8.33333E-7 7.77778E-6 C -0.02691 -0.00092 -0.06077 0.00417 -0.08559 -0.01712 C -0.08768 -0.02152 -0.08993 -0.02569 -0.09202 -0.03009 C -0.09306 -0.03217 -0.09514 -0.03657 -0.09514 -0.03657 C -0.09584 -0.07013 -0.09462 -0.11203 -0.09844 -0.14837 C -0.09983 -0.16087 -0.10347 -0.17291 -0.10643 -0.18495 C -0.10834 -0.19305 -0.10643 -0.20208 -0.10643 -0.21064 " pathEditMode="relative" ptsTypes="ffffffA">
                                      <p:cBhvr>
                                        <p:cTn id="26" dur="2000" fill="hold"/>
                                        <p:tgtEl>
                                          <p:spTgt spid="26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66667E-6 1.11111E-6 C -0.03073 0.0007 -0.06806 -0.02153 -0.09201 0.00417 C -0.10295 0.01574 -0.08733 0.00695 -0.1 0.01296 C -0.10399 0.0206 -0.10243 0.0169 -0.10486 0.02361 " pathEditMode="relative" ptsTypes="fffA">
                                      <p:cBhvr>
                                        <p:cTn id="30" dur="2000" fill="hold"/>
                                        <p:tgtEl>
                                          <p:spTgt spid="26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16667E-6 -2.96296E-6 C -0.0243 0.0007 -0.0651 -0.01389 -0.09028 0.0088 C -0.09548 0.01852 -0.09635 0.0301 -0.10798 0.0301 " pathEditMode="relative" ptsTypes="ffA">
                                      <p:cBhvr>
                                        <p:cTn id="34" dur="2000" fill="hold"/>
                                        <p:tgtEl>
                                          <p:spTgt spid="262"/>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0052 -0.00023 C -0.01684 0.0007 -0.04236 -0.00139 -0.06024 0.00625 C -0.06406 0.0213 -0.0625 0.01482 -0.06511 0.0257 C -0.06702 0.07037 -0.06493 0.05023 -0.06997 0.08588 C -0.07205 0.10139 -0.07761 0.11551 -0.07969 0.13102 C -0.08021 0.15047 -0.07934 0.16991 -0.08125 0.18912 C -0.0816 0.19167 -0.08472 0.19167 -0.08611 0.19352 C -0.0875 0.19537 -0.08785 0.19815 -0.08924 0.19977 C -0.10191 0.21459 -0.0967 0.20232 -0.10052 0.21273 " pathEditMode="relative" ptsTypes="ffffffffA">
                                      <p:cBhvr>
                                        <p:cTn id="38" dur="2000" fill="hold"/>
                                        <p:tgtEl>
                                          <p:spTgt spid="264"/>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66667E-6 8.67362E-19 C -0.01719 -0.0007 -0.03455 0.00092 -0.05156 -0.00208 C -0.05833 -0.00324 -0.07413 -0.02408 -0.08073 -0.03009 C -0.08385 -0.03658 -0.08698 -0.04306 -0.09028 -0.04954 C -0.09132 -0.05162 -0.09358 -0.05579 -0.09358 -0.05579 C -0.09462 -0.06019 -0.09566 -0.06435 -0.0967 -0.06875 C -0.09722 -0.07083 -0.09844 -0.07523 -0.09844 -0.07523 C -0.10035 -0.09676 -0.10139 -0.1081 -0.10486 -0.12685 C -0.10538 -0.1706 -0.10538 -0.21435 -0.10642 -0.2581 C -0.1066 -0.26528 -0.11024 -0.26458 -0.10642 -0.26458 " pathEditMode="relative" ptsTypes="fffffffffA">
                                      <p:cBhvr>
                                        <p:cTn id="42" dur="2000" fill="hold"/>
                                        <p:tgtEl>
                                          <p:spTgt spid="265"/>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3.05556E-6 2.59259E-6 C -0.01875 -0.0007 -0.03767 -0.0007 -0.05642 -0.00209 C -0.05746 -0.00209 -0.06493 -0.00602 -0.06597 -0.00649 C -0.06927 -0.00787 -0.07569 -0.01065 -0.07569 -0.01065 C -0.08212 -0.01644 -0.08107 -0.01945 -0.08542 -0.02778 C -0.08715 -0.03496 -0.0901 -0.04005 -0.09184 -0.04723 C -0.09253 -0.08172 -0.08889 -0.13056 -0.10469 -0.16343 C -0.10521 -0.1676 -0.10555 -0.17199 -0.10642 -0.17616 C -0.10729 -0.18056 -0.10955 -0.18912 -0.10955 -0.18912 C -0.10798 -0.18982 -0.10469 -0.19121 -0.10469 -0.19121 " pathEditMode="relative" ptsTypes="fffffffffA">
                                      <p:cBhvr>
                                        <p:cTn id="46" dur="2000" fill="hold"/>
                                        <p:tgtEl>
                                          <p:spTgt spid="266"/>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1.66667E-6 2.59259E-6 C -0.02413 0.00185 -0.0408 0.00556 -0.06285 0.01505 C -0.06441 0.01713 -0.06597 0.01968 -0.06771 0.02153 C -0.06927 0.02315 -0.07118 0.02431 -0.07257 0.02593 C -0.07778 0.03195 -0.08142 0.04005 -0.08715 0.04514 C -0.09028 0.04792 -0.09358 0.05093 -0.0967 0.05371 C -0.09826 0.05509 -0.10156 0.0581 -0.10156 0.0581 C -0.1066 0.07708 -0.10469 0.12685 -0.10799 0.12685 " pathEditMode="relative" ptsTypes="fffffffA">
                                      <p:cBhvr>
                                        <p:cTn id="50" dur="2000" fill="hold"/>
                                        <p:tgtEl>
                                          <p:spTgt spid="267"/>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0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0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 name="Object 2"/>
          <p:cNvGraphicFramePr>
            <a:graphicFrameLocks noChangeAspect="1"/>
          </p:cNvGraphicFramePr>
          <p:nvPr/>
        </p:nvGraphicFramePr>
        <p:xfrm>
          <a:off x="1041400" y="304800"/>
          <a:ext cx="6708775" cy="5284788"/>
        </p:xfrm>
        <a:graphic>
          <a:graphicData uri="http://schemas.openxmlformats.org/presentationml/2006/ole">
            <p:oleObj spid="_x0000_s1026" name="Chart" r:id="rId4" imgW="4838700" imgH="4410151" progId="MSGraph.Chart.8">
              <p:embed followColorScheme="full"/>
            </p:oleObj>
          </a:graphicData>
        </a:graphic>
      </p:graphicFrame>
      <p:sp>
        <p:nvSpPr>
          <p:cNvPr id="1027" name="Oval 3"/>
          <p:cNvSpPr>
            <a:spLocks noChangeArrowheads="1"/>
          </p:cNvSpPr>
          <p:nvPr/>
        </p:nvSpPr>
        <p:spPr bwMode="auto">
          <a:xfrm>
            <a:off x="3089275" y="2192338"/>
            <a:ext cx="2787650" cy="2803525"/>
          </a:xfrm>
          <a:prstGeom prst="ellipse">
            <a:avLst/>
          </a:prstGeom>
          <a:noFill/>
          <a:ln w="57150">
            <a:solidFill>
              <a:schemeClr val="tx1"/>
            </a:solidFill>
            <a:round/>
            <a:headEnd/>
            <a:tailEnd/>
          </a:ln>
        </p:spPr>
        <p:txBody>
          <a:bodyPr wrap="none" lIns="100794" tIns="50397" rIns="100794" bIns="50397" anchor="ctr"/>
          <a:lstStyle/>
          <a:p>
            <a:endParaRPr lang="en-US">
              <a:latin typeface="Calibri" pitchFamily="34" charset="0"/>
            </a:endParaRPr>
          </a:p>
        </p:txBody>
      </p:sp>
      <p:sp>
        <p:nvSpPr>
          <p:cNvPr id="40" name="Text Box 4"/>
          <p:cNvSpPr txBox="1">
            <a:spLocks noChangeArrowheads="1"/>
          </p:cNvSpPr>
          <p:nvPr/>
        </p:nvSpPr>
        <p:spPr bwMode="auto">
          <a:xfrm>
            <a:off x="4043363" y="1370013"/>
            <a:ext cx="1935162" cy="333375"/>
          </a:xfrm>
          <a:prstGeom prst="rect">
            <a:avLst/>
          </a:prstGeom>
          <a:noFill/>
          <a:ln w="9525">
            <a:noFill/>
            <a:miter lim="800000"/>
            <a:headEnd/>
            <a:tailEnd/>
          </a:ln>
        </p:spPr>
        <p:txBody>
          <a:bodyPr wrap="none" lIns="100794" tIns="50397" rIns="100794" bIns="50397">
            <a:spAutoFit/>
          </a:bodyPr>
          <a:lstStyle/>
          <a:p>
            <a:r>
              <a:rPr lang="en-US" sz="1500" b="1">
                <a:latin typeface="Calibri" pitchFamily="34" charset="0"/>
              </a:rPr>
              <a:t>7% not transcribed</a:t>
            </a:r>
          </a:p>
        </p:txBody>
      </p:sp>
      <p:sp>
        <p:nvSpPr>
          <p:cNvPr id="41" name="Text Box 5"/>
          <p:cNvSpPr txBox="1">
            <a:spLocks noChangeArrowheads="1"/>
          </p:cNvSpPr>
          <p:nvPr/>
        </p:nvSpPr>
        <p:spPr bwMode="auto">
          <a:xfrm>
            <a:off x="5791200" y="1731963"/>
            <a:ext cx="941388" cy="333375"/>
          </a:xfrm>
          <a:prstGeom prst="rect">
            <a:avLst/>
          </a:prstGeom>
          <a:noFill/>
          <a:ln w="9525">
            <a:noFill/>
            <a:miter lim="800000"/>
            <a:headEnd/>
            <a:tailEnd/>
          </a:ln>
        </p:spPr>
        <p:txBody>
          <a:bodyPr wrap="none" lIns="100794" tIns="50397" rIns="100794" bIns="50397">
            <a:spAutoFit/>
          </a:bodyPr>
          <a:lstStyle/>
          <a:p>
            <a:r>
              <a:rPr lang="en-US" sz="1500" b="1">
                <a:latin typeface="Calibri" pitchFamily="34" charset="0"/>
              </a:rPr>
              <a:t>1% ORF</a:t>
            </a:r>
          </a:p>
        </p:txBody>
      </p:sp>
      <p:sp>
        <p:nvSpPr>
          <p:cNvPr id="42" name="Text Box 6"/>
          <p:cNvSpPr txBox="1">
            <a:spLocks noChangeArrowheads="1"/>
          </p:cNvSpPr>
          <p:nvPr/>
        </p:nvSpPr>
        <p:spPr bwMode="auto">
          <a:xfrm>
            <a:off x="5995988" y="2063750"/>
            <a:ext cx="877887" cy="333375"/>
          </a:xfrm>
          <a:prstGeom prst="rect">
            <a:avLst/>
          </a:prstGeom>
          <a:noFill/>
          <a:ln w="9525">
            <a:noFill/>
            <a:miter lim="800000"/>
            <a:headEnd/>
            <a:tailEnd/>
          </a:ln>
        </p:spPr>
        <p:txBody>
          <a:bodyPr wrap="none" lIns="100794" tIns="50397" rIns="100794" bIns="50397">
            <a:spAutoFit/>
          </a:bodyPr>
          <a:lstStyle/>
          <a:p>
            <a:r>
              <a:rPr lang="en-US" sz="1500" b="1">
                <a:latin typeface="Calibri" pitchFamily="34" charset="0"/>
              </a:rPr>
              <a:t>1%UTR</a:t>
            </a:r>
          </a:p>
        </p:txBody>
      </p:sp>
      <p:sp>
        <p:nvSpPr>
          <p:cNvPr id="43" name="Text Box 7"/>
          <p:cNvSpPr txBox="1">
            <a:spLocks noChangeArrowheads="1"/>
          </p:cNvSpPr>
          <p:nvPr/>
        </p:nvSpPr>
        <p:spPr bwMode="auto">
          <a:xfrm>
            <a:off x="5995988" y="3511550"/>
            <a:ext cx="1465262" cy="333375"/>
          </a:xfrm>
          <a:prstGeom prst="rect">
            <a:avLst/>
          </a:prstGeom>
          <a:noFill/>
          <a:ln w="9525">
            <a:noFill/>
            <a:miter lim="800000"/>
            <a:headEnd/>
            <a:tailEnd/>
          </a:ln>
        </p:spPr>
        <p:txBody>
          <a:bodyPr wrap="none" lIns="100794" tIns="50397" rIns="100794" bIns="50397">
            <a:spAutoFit/>
          </a:bodyPr>
          <a:lstStyle/>
          <a:p>
            <a:r>
              <a:rPr lang="en-US" sz="1500" b="1">
                <a:latin typeface="Calibri" pitchFamily="34" charset="0"/>
              </a:rPr>
              <a:t>35-40% Intron</a:t>
            </a:r>
          </a:p>
        </p:txBody>
      </p:sp>
      <p:sp>
        <p:nvSpPr>
          <p:cNvPr id="44" name="Text Box 8"/>
          <p:cNvSpPr txBox="1">
            <a:spLocks noChangeArrowheads="1"/>
          </p:cNvSpPr>
          <p:nvPr/>
        </p:nvSpPr>
        <p:spPr bwMode="auto">
          <a:xfrm>
            <a:off x="498475" y="4000500"/>
            <a:ext cx="2563813" cy="333375"/>
          </a:xfrm>
          <a:prstGeom prst="rect">
            <a:avLst/>
          </a:prstGeom>
          <a:noFill/>
          <a:ln w="9525">
            <a:noFill/>
            <a:miter lim="800000"/>
            <a:headEnd/>
            <a:tailEnd/>
          </a:ln>
        </p:spPr>
        <p:txBody>
          <a:bodyPr wrap="none" lIns="100794" tIns="50397" rIns="100794" bIns="50397">
            <a:spAutoFit/>
          </a:bodyPr>
          <a:lstStyle/>
          <a:p>
            <a:r>
              <a:rPr lang="en-US" sz="1500" b="1">
                <a:latin typeface="Calibri" pitchFamily="34" charset="0"/>
              </a:rPr>
              <a:t>Non-protein-coding RNAs</a:t>
            </a:r>
          </a:p>
        </p:txBody>
      </p:sp>
      <p:sp>
        <p:nvSpPr>
          <p:cNvPr id="47" name="Line 9"/>
          <p:cNvSpPr>
            <a:spLocks noChangeShapeType="1"/>
          </p:cNvSpPr>
          <p:nvPr/>
        </p:nvSpPr>
        <p:spPr bwMode="auto">
          <a:xfrm flipH="1">
            <a:off x="4727575" y="1704975"/>
            <a:ext cx="109538" cy="660400"/>
          </a:xfrm>
          <a:prstGeom prst="line">
            <a:avLst/>
          </a:prstGeom>
          <a:noFill/>
          <a:ln w="12700">
            <a:solidFill>
              <a:schemeClr val="tx1"/>
            </a:solidFill>
            <a:round/>
            <a:headEnd/>
            <a:tailEnd/>
          </a:ln>
        </p:spPr>
        <p:txBody>
          <a:bodyPr lIns="100794" tIns="50397" rIns="100794" bIns="50397"/>
          <a:lstStyle/>
          <a:p>
            <a:endParaRPr lang="en-US"/>
          </a:p>
        </p:txBody>
      </p:sp>
      <p:sp>
        <p:nvSpPr>
          <p:cNvPr id="50" name="Line 10"/>
          <p:cNvSpPr>
            <a:spLocks noChangeShapeType="1"/>
          </p:cNvSpPr>
          <p:nvPr/>
        </p:nvSpPr>
        <p:spPr bwMode="auto">
          <a:xfrm flipH="1">
            <a:off x="5068888" y="1966913"/>
            <a:ext cx="692150" cy="488950"/>
          </a:xfrm>
          <a:prstGeom prst="line">
            <a:avLst/>
          </a:prstGeom>
          <a:noFill/>
          <a:ln w="12700">
            <a:solidFill>
              <a:schemeClr val="tx1"/>
            </a:solidFill>
            <a:round/>
            <a:headEnd/>
            <a:tailEnd/>
          </a:ln>
        </p:spPr>
        <p:txBody>
          <a:bodyPr lIns="100794" tIns="50397" rIns="100794" bIns="50397"/>
          <a:lstStyle/>
          <a:p>
            <a:endParaRPr lang="en-US"/>
          </a:p>
        </p:txBody>
      </p:sp>
      <p:sp>
        <p:nvSpPr>
          <p:cNvPr id="53" name="Line 11"/>
          <p:cNvSpPr>
            <a:spLocks noChangeShapeType="1"/>
          </p:cNvSpPr>
          <p:nvPr/>
        </p:nvSpPr>
        <p:spPr bwMode="auto">
          <a:xfrm flipH="1">
            <a:off x="5130800" y="2203450"/>
            <a:ext cx="803275" cy="330200"/>
          </a:xfrm>
          <a:prstGeom prst="line">
            <a:avLst/>
          </a:prstGeom>
          <a:noFill/>
          <a:ln w="12700">
            <a:solidFill>
              <a:schemeClr val="tx1"/>
            </a:solidFill>
            <a:round/>
            <a:headEnd/>
            <a:tailEnd/>
          </a:ln>
        </p:spPr>
        <p:txBody>
          <a:bodyPr lIns="100794" tIns="50397" rIns="100794" bIns="50397"/>
          <a:lstStyle/>
          <a:p>
            <a:endParaRPr lang="en-US"/>
          </a:p>
        </p:txBody>
      </p:sp>
      <p:sp>
        <p:nvSpPr>
          <p:cNvPr id="1036" name="Text Box 12"/>
          <p:cNvSpPr txBox="1">
            <a:spLocks noChangeArrowheads="1"/>
          </p:cNvSpPr>
          <p:nvPr/>
        </p:nvSpPr>
        <p:spPr bwMode="auto">
          <a:xfrm>
            <a:off x="0" y="0"/>
            <a:ext cx="9144000" cy="563563"/>
          </a:xfrm>
          <a:prstGeom prst="rect">
            <a:avLst/>
          </a:prstGeom>
          <a:noFill/>
          <a:ln w="9525">
            <a:noFill/>
            <a:miter lim="800000"/>
            <a:headEnd/>
            <a:tailEnd/>
          </a:ln>
        </p:spPr>
        <p:txBody>
          <a:bodyPr lIns="100794" tIns="50397" rIns="100794" bIns="50397">
            <a:spAutoFit/>
          </a:bodyPr>
          <a:lstStyle/>
          <a:p>
            <a:pPr algn="ctr"/>
            <a:r>
              <a:rPr lang="en-US" sz="3000" b="1">
                <a:latin typeface="Calibri" pitchFamily="34" charset="0"/>
              </a:rPr>
              <a:t>The information content of the human genome</a:t>
            </a:r>
          </a:p>
        </p:txBody>
      </p:sp>
      <p:sp>
        <p:nvSpPr>
          <p:cNvPr id="1037" name="Text Box 14"/>
          <p:cNvSpPr txBox="1">
            <a:spLocks noChangeArrowheads="1"/>
          </p:cNvSpPr>
          <p:nvPr/>
        </p:nvSpPr>
        <p:spPr bwMode="auto">
          <a:xfrm>
            <a:off x="5105400" y="6572250"/>
            <a:ext cx="5083175" cy="285750"/>
          </a:xfrm>
          <a:prstGeom prst="rect">
            <a:avLst/>
          </a:prstGeom>
          <a:noFill/>
          <a:ln w="9525">
            <a:noFill/>
            <a:miter lim="800000"/>
            <a:headEnd/>
            <a:tailEnd/>
          </a:ln>
        </p:spPr>
        <p:txBody>
          <a:bodyPr lIns="100794" tIns="50397" rIns="100794" bIns="50397">
            <a:spAutoFit/>
          </a:bodyPr>
          <a:lstStyle/>
          <a:p>
            <a:r>
              <a:rPr lang="en-US" sz="1200" b="1">
                <a:latin typeface="Calibri" pitchFamily="34" charset="0"/>
              </a:rPr>
              <a:t>ENCODE Consortium (Nature 2007 Vol 447: 799-816) </a:t>
            </a:r>
          </a:p>
        </p:txBody>
      </p:sp>
      <p:sp>
        <p:nvSpPr>
          <p:cNvPr id="1038" name="Text Box 16"/>
          <p:cNvSpPr txBox="1">
            <a:spLocks noChangeArrowheads="1"/>
          </p:cNvSpPr>
          <p:nvPr/>
        </p:nvSpPr>
        <p:spPr bwMode="auto">
          <a:xfrm>
            <a:off x="3208338" y="5141913"/>
            <a:ext cx="2447925" cy="379412"/>
          </a:xfrm>
          <a:prstGeom prst="rect">
            <a:avLst/>
          </a:prstGeom>
          <a:noFill/>
          <a:ln w="9525">
            <a:noFill/>
            <a:miter lim="800000"/>
            <a:headEnd/>
            <a:tailEnd/>
          </a:ln>
        </p:spPr>
        <p:txBody>
          <a:bodyPr wrap="none" lIns="100794" tIns="50397" rIns="100794" bIns="50397">
            <a:spAutoFit/>
          </a:bodyPr>
          <a:lstStyle/>
          <a:p>
            <a:r>
              <a:rPr lang="en-US" b="1" u="sng">
                <a:latin typeface="Calibri" pitchFamily="34" charset="0"/>
              </a:rPr>
              <a:t>The Human Genome</a:t>
            </a:r>
          </a:p>
        </p:txBody>
      </p:sp>
      <p:sp>
        <p:nvSpPr>
          <p:cNvPr id="65" name="TextBox 64"/>
          <p:cNvSpPr txBox="1">
            <a:spLocks noChangeArrowheads="1"/>
          </p:cNvSpPr>
          <p:nvPr/>
        </p:nvSpPr>
        <p:spPr bwMode="auto">
          <a:xfrm>
            <a:off x="7086600" y="1800225"/>
            <a:ext cx="2011363" cy="307975"/>
          </a:xfrm>
          <a:prstGeom prst="rect">
            <a:avLst/>
          </a:prstGeom>
          <a:noFill/>
          <a:ln w="9525">
            <a:noFill/>
            <a:miter lim="800000"/>
            <a:headEnd/>
            <a:tailEnd/>
          </a:ln>
        </p:spPr>
        <p:txBody>
          <a:bodyPr wrap="none">
            <a:spAutoFit/>
          </a:bodyPr>
          <a:lstStyle/>
          <a:p>
            <a:r>
              <a:rPr lang="en-US" sz="1400" b="1">
                <a:latin typeface="Calibri" pitchFamily="34" charset="0"/>
              </a:rPr>
              <a:t>Protein-coding genes</a:t>
            </a:r>
          </a:p>
        </p:txBody>
      </p:sp>
      <p:sp>
        <p:nvSpPr>
          <p:cNvPr id="68" name="TextBox 25"/>
          <p:cNvSpPr txBox="1">
            <a:spLocks noChangeArrowheads="1"/>
          </p:cNvSpPr>
          <p:nvPr/>
        </p:nvSpPr>
        <p:spPr bwMode="auto">
          <a:xfrm>
            <a:off x="6789738" y="1571625"/>
            <a:ext cx="373062" cy="769938"/>
          </a:xfrm>
          <a:prstGeom prst="rect">
            <a:avLst/>
          </a:prstGeom>
          <a:noFill/>
          <a:ln w="9525">
            <a:noFill/>
            <a:miter lim="800000"/>
            <a:headEnd/>
            <a:tailEnd/>
          </a:ln>
        </p:spPr>
        <p:txBody>
          <a:bodyPr wrap="none">
            <a:spAutoFit/>
          </a:bodyPr>
          <a:lstStyle/>
          <a:p>
            <a:r>
              <a:rPr lang="en-US" sz="4400">
                <a:latin typeface="Calibri" pitchFamily="34" charset="0"/>
              </a:rPr>
              <a:t>}</a:t>
            </a:r>
          </a:p>
        </p:txBody>
      </p:sp>
      <p:sp>
        <p:nvSpPr>
          <p:cNvPr id="69" name="TextBox 15"/>
          <p:cNvSpPr txBox="1">
            <a:spLocks noChangeArrowheads="1"/>
          </p:cNvSpPr>
          <p:nvPr/>
        </p:nvSpPr>
        <p:spPr bwMode="auto">
          <a:xfrm>
            <a:off x="152400" y="5457825"/>
            <a:ext cx="1203325" cy="307975"/>
          </a:xfrm>
          <a:prstGeom prst="rect">
            <a:avLst/>
          </a:prstGeom>
          <a:noFill/>
          <a:ln w="9525">
            <a:noFill/>
            <a:miter lim="800000"/>
            <a:headEnd/>
            <a:tailEnd/>
          </a:ln>
        </p:spPr>
        <p:txBody>
          <a:bodyPr wrap="none">
            <a:spAutoFit/>
          </a:bodyPr>
          <a:lstStyle/>
          <a:p>
            <a:r>
              <a:rPr lang="en-US" sz="1400" b="1">
                <a:latin typeface="Calibri" pitchFamily="34" charset="0"/>
              </a:rPr>
              <a:t>Small RNAs</a:t>
            </a:r>
          </a:p>
        </p:txBody>
      </p:sp>
      <p:sp>
        <p:nvSpPr>
          <p:cNvPr id="70" name="TextBox 16"/>
          <p:cNvSpPr txBox="1">
            <a:spLocks noChangeArrowheads="1"/>
          </p:cNvSpPr>
          <p:nvPr/>
        </p:nvSpPr>
        <p:spPr bwMode="auto">
          <a:xfrm>
            <a:off x="381000" y="4619625"/>
            <a:ext cx="647700" cy="307975"/>
          </a:xfrm>
          <a:prstGeom prst="rect">
            <a:avLst/>
          </a:prstGeom>
          <a:noFill/>
          <a:ln w="9525">
            <a:noFill/>
            <a:miter lim="800000"/>
            <a:headEnd/>
            <a:tailEnd/>
          </a:ln>
        </p:spPr>
        <p:txBody>
          <a:bodyPr wrap="none">
            <a:spAutoFit/>
          </a:bodyPr>
          <a:lstStyle/>
          <a:p>
            <a:r>
              <a:rPr lang="en-US" sz="1400" b="1">
                <a:latin typeface="Calibri" pitchFamily="34" charset="0"/>
              </a:rPr>
              <a:t>~10%</a:t>
            </a:r>
          </a:p>
        </p:txBody>
      </p:sp>
      <p:sp>
        <p:nvSpPr>
          <p:cNvPr id="71" name="TextBox 17"/>
          <p:cNvSpPr txBox="1">
            <a:spLocks noChangeArrowheads="1"/>
          </p:cNvSpPr>
          <p:nvPr/>
        </p:nvSpPr>
        <p:spPr bwMode="auto">
          <a:xfrm>
            <a:off x="0" y="2333625"/>
            <a:ext cx="1573213" cy="523875"/>
          </a:xfrm>
          <a:prstGeom prst="rect">
            <a:avLst/>
          </a:prstGeom>
          <a:noFill/>
          <a:ln w="9525">
            <a:noFill/>
            <a:miter lim="800000"/>
            <a:headEnd/>
            <a:tailEnd/>
          </a:ln>
        </p:spPr>
        <p:txBody>
          <a:bodyPr wrap="none">
            <a:spAutoFit/>
          </a:bodyPr>
          <a:lstStyle/>
          <a:p>
            <a:pPr algn="ctr"/>
            <a:r>
              <a:rPr lang="en-US" sz="1400" b="1">
                <a:latin typeface="Calibri" pitchFamily="34" charset="0"/>
              </a:rPr>
              <a:t>Functional Long</a:t>
            </a:r>
          </a:p>
          <a:p>
            <a:pPr algn="ctr"/>
            <a:r>
              <a:rPr lang="en-US" sz="1400" b="1">
                <a:latin typeface="Calibri" pitchFamily="34" charset="0"/>
              </a:rPr>
              <a:t>ncRNAs</a:t>
            </a:r>
          </a:p>
        </p:txBody>
      </p:sp>
      <p:cxnSp>
        <p:nvCxnSpPr>
          <p:cNvPr id="72" name="Straight Arrow Connector 19"/>
          <p:cNvCxnSpPr>
            <a:cxnSpLocks noChangeShapeType="1"/>
          </p:cNvCxnSpPr>
          <p:nvPr/>
        </p:nvCxnSpPr>
        <p:spPr bwMode="auto">
          <a:xfrm rot="5400000">
            <a:off x="457200" y="4543425"/>
            <a:ext cx="1066800" cy="609600"/>
          </a:xfrm>
          <a:prstGeom prst="straightConnector1">
            <a:avLst/>
          </a:prstGeom>
          <a:noFill/>
          <a:ln w="28575" algn="ctr">
            <a:solidFill>
              <a:srgbClr val="FF0000"/>
            </a:solidFill>
            <a:round/>
            <a:headEnd/>
            <a:tailEnd type="arrow" w="med" len="med"/>
          </a:ln>
        </p:spPr>
      </p:cxnSp>
      <p:cxnSp>
        <p:nvCxnSpPr>
          <p:cNvPr id="73" name="Straight Arrow Connector 20"/>
          <p:cNvCxnSpPr>
            <a:cxnSpLocks noChangeShapeType="1"/>
            <a:endCxn id="71" idx="2"/>
          </p:cNvCxnSpPr>
          <p:nvPr/>
        </p:nvCxnSpPr>
        <p:spPr bwMode="auto">
          <a:xfrm rot="16200000" flipV="1">
            <a:off x="502444" y="3140869"/>
            <a:ext cx="1076325" cy="509587"/>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oleChartEl type="category" lvl="1"/>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oleChartEl type="category" lvl="2"/>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oleChartEl type="category" lvl="3"/>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oleChartEl type="category" lvl="4"/>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oleChartEl type="category" lvl="5"/>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8" grpId="0" bld="category"/>
      <p:bldP spid="40" grpId="0"/>
      <p:bldP spid="41" grpId="0"/>
      <p:bldP spid="42" grpId="0"/>
      <p:bldP spid="43" grpId="0"/>
      <p:bldP spid="44" grpId="0"/>
      <p:bldP spid="47" grpId="0" animBg="1"/>
      <p:bldP spid="50" grpId="0" animBg="1"/>
      <p:bldP spid="53" grpId="0" animBg="1"/>
      <p:bldP spid="65" grpId="0"/>
      <p:bldP spid="68" grpId="0"/>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9600" y="228600"/>
            <a:ext cx="7620000" cy="828675"/>
          </a:xfrm>
          <a:prstGeom prst="rect">
            <a:avLst/>
          </a:prstGeom>
          <a:gradFill rotWithShape="0">
            <a:gsLst>
              <a:gs pos="0">
                <a:srgbClr val="00FF99"/>
              </a:gs>
              <a:gs pos="100000">
                <a:srgbClr val="99FFCC"/>
              </a:gs>
            </a:gsLst>
            <a:lin ang="5400000" scaled="1"/>
          </a:gradFill>
          <a:ln w="9525">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5123" name="Text Box 3"/>
          <p:cNvSpPr txBox="1">
            <a:spLocks noChangeArrowheads="1"/>
          </p:cNvSpPr>
          <p:nvPr/>
        </p:nvSpPr>
        <p:spPr bwMode="auto">
          <a:xfrm>
            <a:off x="1473200" y="1473200"/>
            <a:ext cx="7899400" cy="400050"/>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Calibri" pitchFamily="34" charset="0"/>
              </a:rPr>
              <a:t>1.  Interrogates thousands of genes. (12,000    55,000     28,869)</a:t>
            </a:r>
          </a:p>
        </p:txBody>
      </p:sp>
      <p:sp>
        <p:nvSpPr>
          <p:cNvPr id="5124" name="Text Box 4"/>
          <p:cNvSpPr txBox="1">
            <a:spLocks noChangeArrowheads="1"/>
          </p:cNvSpPr>
          <p:nvPr/>
        </p:nvSpPr>
        <p:spPr bwMode="auto">
          <a:xfrm>
            <a:off x="1473200" y="2117725"/>
            <a:ext cx="78994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Calibri" pitchFamily="34" charset="0"/>
              </a:rPr>
              <a:t>2.  Versatile with respect to tissues.</a:t>
            </a:r>
          </a:p>
        </p:txBody>
      </p:sp>
      <p:sp>
        <p:nvSpPr>
          <p:cNvPr id="5125" name="Text Box 5"/>
          <p:cNvSpPr txBox="1">
            <a:spLocks noChangeArrowheads="1"/>
          </p:cNvSpPr>
          <p:nvPr/>
        </p:nvSpPr>
        <p:spPr bwMode="auto">
          <a:xfrm>
            <a:off x="1473200" y="2803525"/>
            <a:ext cx="80518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Calibri" pitchFamily="34" charset="0"/>
              </a:rPr>
              <a:t>3.  Recently expanded beyond major biomedical research models.</a:t>
            </a:r>
            <a:endParaRPr lang="en-US" sz="2000" i="1">
              <a:solidFill>
                <a:srgbClr val="FFFF00"/>
              </a:solidFill>
              <a:latin typeface="Calibri" pitchFamily="34" charset="0"/>
            </a:endParaRPr>
          </a:p>
        </p:txBody>
      </p:sp>
      <p:sp>
        <p:nvSpPr>
          <p:cNvPr id="5126" name="Text Box 6"/>
          <p:cNvSpPr txBox="1">
            <a:spLocks noChangeArrowheads="1"/>
          </p:cNvSpPr>
          <p:nvPr/>
        </p:nvSpPr>
        <p:spPr bwMode="auto">
          <a:xfrm>
            <a:off x="1473200" y="3565525"/>
            <a:ext cx="62230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Calibri" pitchFamily="34" charset="0"/>
              </a:rPr>
              <a:t>4.  Asks </a:t>
            </a:r>
            <a:r>
              <a:rPr lang="en-US" sz="2000" i="1" u="sng">
                <a:solidFill>
                  <a:srgbClr val="FFFF00"/>
                </a:solidFill>
                <a:latin typeface="Calibri" pitchFamily="34" charset="0"/>
              </a:rPr>
              <a:t>which genes</a:t>
            </a:r>
            <a:r>
              <a:rPr lang="en-US" sz="2000">
                <a:solidFill>
                  <a:srgbClr val="FFFF00"/>
                </a:solidFill>
                <a:latin typeface="Calibri" pitchFamily="34" charset="0"/>
              </a:rPr>
              <a:t> are affected by a treatment?</a:t>
            </a:r>
          </a:p>
        </p:txBody>
      </p:sp>
      <p:sp>
        <p:nvSpPr>
          <p:cNvPr id="5127" name="Text Box 7"/>
          <p:cNvSpPr txBox="1">
            <a:spLocks noChangeArrowheads="1"/>
          </p:cNvSpPr>
          <p:nvPr/>
        </p:nvSpPr>
        <p:spPr bwMode="auto">
          <a:xfrm>
            <a:off x="1473200" y="4251325"/>
            <a:ext cx="81280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Calibri" pitchFamily="34" charset="0"/>
              </a:rPr>
              <a:t>5.  Equivalent to 35,000 northern blots overnight.</a:t>
            </a:r>
          </a:p>
        </p:txBody>
      </p:sp>
      <p:sp>
        <p:nvSpPr>
          <p:cNvPr id="5128" name="Text Box 8"/>
          <p:cNvSpPr txBox="1">
            <a:spLocks noChangeArrowheads="1"/>
          </p:cNvSpPr>
          <p:nvPr/>
        </p:nvSpPr>
        <p:spPr bwMode="auto">
          <a:xfrm>
            <a:off x="1473200" y="4937125"/>
            <a:ext cx="80518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Calibri" pitchFamily="34" charset="0"/>
              </a:rPr>
              <a:t>6.  Time course experiments gain immense value.</a:t>
            </a:r>
          </a:p>
        </p:txBody>
      </p:sp>
      <p:sp>
        <p:nvSpPr>
          <p:cNvPr id="5129" name="Text Box 9"/>
          <p:cNvSpPr txBox="1">
            <a:spLocks noChangeArrowheads="1"/>
          </p:cNvSpPr>
          <p:nvPr/>
        </p:nvSpPr>
        <p:spPr bwMode="auto">
          <a:xfrm>
            <a:off x="1727200" y="400050"/>
            <a:ext cx="5511800" cy="369888"/>
          </a:xfrm>
          <a:prstGeom prst="rect">
            <a:avLst/>
          </a:prstGeom>
          <a:noFill/>
          <a:ln w="9525">
            <a:noFill/>
            <a:miter lim="800000"/>
            <a:headEnd/>
            <a:tailEnd/>
          </a:ln>
        </p:spPr>
        <p:txBody>
          <a:bodyPr>
            <a:spAutoFit/>
          </a:bodyPr>
          <a:lstStyle/>
          <a:p>
            <a:pPr>
              <a:spcBef>
                <a:spcPct val="50000"/>
              </a:spcBef>
            </a:pPr>
            <a:r>
              <a:rPr lang="en-US" u="sng">
                <a:solidFill>
                  <a:schemeClr val="tx2"/>
                </a:solidFill>
                <a:latin typeface="Calibri" pitchFamily="34" charset="0"/>
              </a:rPr>
              <a:t>Benefits of the Gene Array Approach</a:t>
            </a:r>
          </a:p>
        </p:txBody>
      </p:sp>
      <p:sp>
        <p:nvSpPr>
          <p:cNvPr id="5130" name="Rectangle 10"/>
          <p:cNvSpPr>
            <a:spLocks noChangeArrowheads="1"/>
          </p:cNvSpPr>
          <p:nvPr/>
        </p:nvSpPr>
        <p:spPr bwMode="auto">
          <a:xfrm>
            <a:off x="762000" y="5867400"/>
            <a:ext cx="7772400" cy="152400"/>
          </a:xfrm>
          <a:prstGeom prst="rect">
            <a:avLst/>
          </a:prstGeom>
          <a:gradFill rotWithShape="0">
            <a:gsLst>
              <a:gs pos="0">
                <a:srgbClr val="FFFF00"/>
              </a:gs>
              <a:gs pos="100000">
                <a:srgbClr val="FF0066"/>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134938"/>
            <a:ext cx="9144000" cy="906462"/>
          </a:xfrm>
          <a:prstGeom prst="rect">
            <a:avLst/>
          </a:prstGeom>
          <a:noFill/>
          <a:ln w="9360">
            <a:noFill/>
            <a:miter lim="800000"/>
            <a:headEnd/>
            <a:tailEnd/>
          </a:ln>
        </p:spPr>
        <p:txBody>
          <a:bodyPr lIns="90000" tIns="66167"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000" b="1">
                <a:solidFill>
                  <a:srgbClr val="000000"/>
                </a:solidFill>
                <a:latin typeface="Calibri" pitchFamily="34" charset="0"/>
              </a:rPr>
              <a:t>The increase in complexity among eukaryotes is concomitant with an increase in the ratio of non-coding to coding DNA</a:t>
            </a:r>
          </a:p>
        </p:txBody>
      </p:sp>
      <p:sp>
        <p:nvSpPr>
          <p:cNvPr id="3075" name="Rectangle 4"/>
          <p:cNvSpPr>
            <a:spLocks noChangeArrowheads="1"/>
          </p:cNvSpPr>
          <p:nvPr/>
        </p:nvSpPr>
        <p:spPr bwMode="auto">
          <a:xfrm>
            <a:off x="7475538" y="6521450"/>
            <a:ext cx="1668462" cy="336550"/>
          </a:xfrm>
          <a:prstGeom prst="rect">
            <a:avLst/>
          </a:prstGeom>
          <a:noFill/>
          <a:ln w="9360">
            <a:noFill/>
            <a:miter lim="800000"/>
            <a:headEnd/>
            <a:tailEnd/>
          </a:ln>
        </p:spPr>
        <p:txBody>
          <a:bodyPr lIns="90000" tIns="60876" rIns="90000" bIns="45000"/>
          <a:lstStyle/>
          <a:p>
            <a:pPr>
              <a:tabLst>
                <a:tab pos="723900" algn="l"/>
                <a:tab pos="1447800" algn="l"/>
              </a:tabLst>
            </a:pPr>
            <a:r>
              <a:rPr lang="en-US" b="1">
                <a:solidFill>
                  <a:srgbClr val="000000"/>
                </a:solidFill>
                <a:latin typeface="Calibri" pitchFamily="34" charset="0"/>
              </a:rPr>
              <a:t>Mattick, 2007</a:t>
            </a:r>
          </a:p>
        </p:txBody>
      </p:sp>
      <p:grpSp>
        <p:nvGrpSpPr>
          <p:cNvPr id="2" name="Group 69"/>
          <p:cNvGrpSpPr>
            <a:grpSpLocks/>
          </p:cNvGrpSpPr>
          <p:nvPr/>
        </p:nvGrpSpPr>
        <p:grpSpPr bwMode="auto">
          <a:xfrm>
            <a:off x="914400" y="1219200"/>
            <a:ext cx="7286625" cy="5067300"/>
            <a:chOff x="803275" y="1333500"/>
            <a:chExt cx="8312150" cy="6022975"/>
          </a:xfrm>
        </p:grpSpPr>
        <p:pic>
          <p:nvPicPr>
            <p:cNvPr id="3077" name="Picture 3"/>
            <p:cNvPicPr>
              <a:picLocks noChangeAspect="1" noChangeArrowheads="1"/>
            </p:cNvPicPr>
            <p:nvPr/>
          </p:nvPicPr>
          <p:blipFill>
            <a:blip r:embed="rId3" cstate="print"/>
            <a:srcRect/>
            <a:stretch>
              <a:fillRect/>
            </a:stretch>
          </p:blipFill>
          <p:spPr bwMode="auto">
            <a:xfrm>
              <a:off x="1381125" y="5607050"/>
              <a:ext cx="7294563" cy="1749425"/>
            </a:xfrm>
            <a:prstGeom prst="rect">
              <a:avLst/>
            </a:prstGeom>
            <a:noFill/>
            <a:ln w="9360">
              <a:noFill/>
              <a:miter lim="800000"/>
              <a:headEnd/>
              <a:tailEnd/>
            </a:ln>
          </p:spPr>
        </p:pic>
        <p:grpSp>
          <p:nvGrpSpPr>
            <p:cNvPr id="3" name="Group 68"/>
            <p:cNvGrpSpPr>
              <a:grpSpLocks/>
            </p:cNvGrpSpPr>
            <p:nvPr/>
          </p:nvGrpSpPr>
          <p:grpSpPr bwMode="auto">
            <a:xfrm>
              <a:off x="803275" y="1333500"/>
              <a:ext cx="8312150" cy="4327525"/>
              <a:chOff x="803275" y="1333500"/>
              <a:chExt cx="8312150" cy="4327525"/>
            </a:xfrm>
          </p:grpSpPr>
          <p:pic>
            <p:nvPicPr>
              <p:cNvPr id="3079" name="Picture 2"/>
              <p:cNvPicPr>
                <a:picLocks noChangeAspect="1" noChangeArrowheads="1"/>
              </p:cNvPicPr>
              <p:nvPr/>
            </p:nvPicPr>
            <p:blipFill>
              <a:blip r:embed="rId4" cstate="print"/>
              <a:srcRect/>
              <a:stretch>
                <a:fillRect/>
              </a:stretch>
            </p:blipFill>
            <p:spPr bwMode="auto">
              <a:xfrm>
                <a:off x="850900" y="1333500"/>
                <a:ext cx="8264525" cy="4327525"/>
              </a:xfrm>
              <a:prstGeom prst="rect">
                <a:avLst/>
              </a:prstGeom>
              <a:noFill/>
              <a:ln w="9360">
                <a:noFill/>
                <a:miter lim="800000"/>
                <a:headEnd/>
                <a:tailEnd/>
              </a:ln>
            </p:spPr>
          </p:pic>
          <p:sp>
            <p:nvSpPr>
              <p:cNvPr id="3080" name="AutoShape 5"/>
              <p:cNvSpPr>
                <a:spLocks noChangeArrowheads="1"/>
              </p:cNvSpPr>
              <p:nvPr/>
            </p:nvSpPr>
            <p:spPr bwMode="auto">
              <a:xfrm>
                <a:off x="803275" y="1389063"/>
                <a:ext cx="422275" cy="449262"/>
              </a:xfrm>
              <a:prstGeom prst="roundRect">
                <a:avLst>
                  <a:gd name="adj" fmla="val 16667"/>
                </a:avLst>
              </a:prstGeom>
              <a:solidFill>
                <a:srgbClr val="FFFFFF"/>
              </a:solidFill>
              <a:ln w="25560">
                <a:noFill/>
                <a:round/>
                <a:headEnd/>
                <a:tailEnd/>
              </a:ln>
            </p:spPr>
            <p:txBody>
              <a:bodyPr wrap="none" anchor="ctr"/>
              <a:lstStyle/>
              <a:p>
                <a:endParaRPr lang="en-US">
                  <a:latin typeface="Calibri" pitchFamily="34" charset="0"/>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026"/>
          <p:cNvSpPr>
            <a:spLocks noChangeShapeType="1"/>
          </p:cNvSpPr>
          <p:nvPr/>
        </p:nvSpPr>
        <p:spPr bwMode="auto">
          <a:xfrm>
            <a:off x="1714500" y="3371850"/>
            <a:ext cx="5829300" cy="0"/>
          </a:xfrm>
          <a:prstGeom prst="line">
            <a:avLst/>
          </a:prstGeom>
          <a:noFill/>
          <a:ln w="76200">
            <a:solidFill>
              <a:srgbClr val="000000"/>
            </a:solidFill>
            <a:round/>
            <a:headEnd/>
            <a:tailEnd type="triangle" w="med" len="med"/>
          </a:ln>
        </p:spPr>
        <p:txBody>
          <a:bodyPr/>
          <a:lstStyle/>
          <a:p>
            <a:endParaRPr lang="en-US"/>
          </a:p>
        </p:txBody>
      </p:sp>
      <p:sp>
        <p:nvSpPr>
          <p:cNvPr id="11267" name="Rectangle 1027"/>
          <p:cNvSpPr>
            <a:spLocks noChangeArrowheads="1"/>
          </p:cNvSpPr>
          <p:nvPr/>
        </p:nvSpPr>
        <p:spPr bwMode="auto">
          <a:xfrm>
            <a:off x="27432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68" name="Rectangle 1028"/>
          <p:cNvSpPr>
            <a:spLocks noChangeArrowheads="1"/>
          </p:cNvSpPr>
          <p:nvPr/>
        </p:nvSpPr>
        <p:spPr bwMode="auto">
          <a:xfrm>
            <a:off x="43434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69" name="Rectangle 1029"/>
          <p:cNvSpPr>
            <a:spLocks noChangeArrowheads="1"/>
          </p:cNvSpPr>
          <p:nvPr/>
        </p:nvSpPr>
        <p:spPr bwMode="auto">
          <a:xfrm>
            <a:off x="66294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0" name="Rectangle 1030"/>
          <p:cNvSpPr>
            <a:spLocks noChangeArrowheads="1"/>
          </p:cNvSpPr>
          <p:nvPr/>
        </p:nvSpPr>
        <p:spPr bwMode="auto">
          <a:xfrm>
            <a:off x="4343400" y="2647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1" name="AutoShape 1031"/>
          <p:cNvSpPr>
            <a:spLocks noChangeArrowheads="1"/>
          </p:cNvSpPr>
          <p:nvPr/>
        </p:nvSpPr>
        <p:spPr bwMode="auto">
          <a:xfrm>
            <a:off x="3429000" y="3943350"/>
            <a:ext cx="1028700" cy="914400"/>
          </a:xfrm>
          <a:prstGeom prst="wedgeRectCallout">
            <a:avLst>
              <a:gd name="adj1" fmla="val 44444"/>
              <a:gd name="adj2" fmla="val -138333"/>
            </a:avLst>
          </a:prstGeom>
          <a:solidFill>
            <a:srgbClr val="FFFFFF"/>
          </a:solidFill>
          <a:ln w="9525">
            <a:solidFill>
              <a:srgbClr val="000000"/>
            </a:solidFill>
            <a:miter lim="800000"/>
            <a:headEnd/>
            <a:tailEnd/>
          </a:ln>
        </p:spPr>
        <p:txBody>
          <a:bodyPr/>
          <a:lstStyle/>
          <a:p>
            <a:pPr eaLnBrk="0" hangingPunct="0"/>
            <a:r>
              <a:rPr lang="en-US" sz="1200"/>
              <a:t>Application of available statistical tools</a:t>
            </a:r>
          </a:p>
        </p:txBody>
      </p:sp>
      <p:sp>
        <p:nvSpPr>
          <p:cNvPr id="11272" name="AutoShape 1032"/>
          <p:cNvSpPr>
            <a:spLocks noChangeArrowheads="1"/>
          </p:cNvSpPr>
          <p:nvPr/>
        </p:nvSpPr>
        <p:spPr bwMode="auto">
          <a:xfrm>
            <a:off x="4457700" y="971550"/>
            <a:ext cx="1143000" cy="1371600"/>
          </a:xfrm>
          <a:prstGeom prst="wedgeRectCallout">
            <a:avLst>
              <a:gd name="adj1" fmla="val -56222"/>
              <a:gd name="adj2" fmla="val 92778"/>
            </a:avLst>
          </a:prstGeom>
          <a:solidFill>
            <a:srgbClr val="F8F8F8"/>
          </a:solidFill>
          <a:ln w="9525">
            <a:solidFill>
              <a:srgbClr val="000000"/>
            </a:solidFill>
            <a:miter lim="800000"/>
            <a:headEnd/>
            <a:tailEnd/>
          </a:ln>
        </p:spPr>
        <p:txBody>
          <a:bodyPr/>
          <a:lstStyle/>
          <a:p>
            <a:pPr eaLnBrk="0" hangingPunct="0"/>
            <a:r>
              <a:rPr lang="en-US" sz="1200" b="0"/>
              <a:t>Development of specific, more appropriate statistical tools for use with microarrays</a:t>
            </a:r>
          </a:p>
        </p:txBody>
      </p:sp>
      <p:sp>
        <p:nvSpPr>
          <p:cNvPr id="11273" name="Rectangle 1033"/>
          <p:cNvSpPr>
            <a:spLocks noChangeArrowheads="1"/>
          </p:cNvSpPr>
          <p:nvPr/>
        </p:nvSpPr>
        <p:spPr bwMode="auto">
          <a:xfrm>
            <a:off x="58293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4" name="AutoShape 1034"/>
          <p:cNvSpPr>
            <a:spLocks noChangeArrowheads="1"/>
          </p:cNvSpPr>
          <p:nvPr/>
        </p:nvSpPr>
        <p:spPr bwMode="auto">
          <a:xfrm>
            <a:off x="5143500" y="3829050"/>
            <a:ext cx="1143000" cy="685800"/>
          </a:xfrm>
          <a:prstGeom prst="wedgeRectCallout">
            <a:avLst>
              <a:gd name="adj1" fmla="val 16278"/>
              <a:gd name="adj2" fmla="val -143333"/>
            </a:avLst>
          </a:prstGeom>
          <a:solidFill>
            <a:srgbClr val="FFFFFF"/>
          </a:solidFill>
          <a:ln w="9525">
            <a:solidFill>
              <a:srgbClr val="000000"/>
            </a:solidFill>
            <a:miter lim="800000"/>
            <a:headEnd/>
            <a:tailEnd/>
          </a:ln>
        </p:spPr>
        <p:txBody>
          <a:bodyPr/>
          <a:lstStyle/>
          <a:p>
            <a:pPr eaLnBrk="0" hangingPunct="0"/>
            <a:r>
              <a:rPr lang="en-US" sz="1200" b="0"/>
              <a:t>Functional annotation of results</a:t>
            </a:r>
          </a:p>
        </p:txBody>
      </p:sp>
      <p:sp>
        <p:nvSpPr>
          <p:cNvPr id="11275" name="Rectangle 1035"/>
          <p:cNvSpPr>
            <a:spLocks noChangeArrowheads="1"/>
          </p:cNvSpPr>
          <p:nvPr/>
        </p:nvSpPr>
        <p:spPr bwMode="auto">
          <a:xfrm>
            <a:off x="35433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6" name="AutoShape 1036"/>
          <p:cNvSpPr>
            <a:spLocks noChangeArrowheads="1"/>
          </p:cNvSpPr>
          <p:nvPr/>
        </p:nvSpPr>
        <p:spPr bwMode="auto">
          <a:xfrm>
            <a:off x="1828800" y="3829050"/>
            <a:ext cx="914400" cy="1352550"/>
          </a:xfrm>
          <a:prstGeom prst="wedgeRectCallout">
            <a:avLst>
              <a:gd name="adj1" fmla="val 54931"/>
              <a:gd name="adj2" fmla="val -87745"/>
            </a:avLst>
          </a:prstGeom>
          <a:solidFill>
            <a:srgbClr val="FFFFFF"/>
          </a:solidFill>
          <a:ln w="9525">
            <a:solidFill>
              <a:srgbClr val="000000"/>
            </a:solidFill>
            <a:miter lim="800000"/>
            <a:headEnd/>
            <a:tailEnd/>
          </a:ln>
        </p:spPr>
        <p:txBody>
          <a:bodyPr/>
          <a:lstStyle/>
          <a:p>
            <a:pPr eaLnBrk="0" hangingPunct="0"/>
            <a:r>
              <a:rPr lang="en-US" sz="1200" b="0"/>
              <a:t>Inadequate </a:t>
            </a:r>
          </a:p>
          <a:p>
            <a:pPr eaLnBrk="0" hangingPunct="0"/>
            <a:r>
              <a:rPr lang="en-US" sz="1200" b="0"/>
              <a:t>Computer skills to handle large datasets</a:t>
            </a:r>
          </a:p>
        </p:txBody>
      </p:sp>
      <p:sp>
        <p:nvSpPr>
          <p:cNvPr id="11277" name="AutoShape 1037"/>
          <p:cNvSpPr>
            <a:spLocks noChangeArrowheads="1"/>
          </p:cNvSpPr>
          <p:nvPr/>
        </p:nvSpPr>
        <p:spPr bwMode="auto">
          <a:xfrm>
            <a:off x="3200400" y="1314450"/>
            <a:ext cx="1028700" cy="1371600"/>
          </a:xfrm>
          <a:prstGeom prst="wedgeRectCallout">
            <a:avLst>
              <a:gd name="adj1" fmla="val -12037"/>
              <a:gd name="adj2" fmla="val 81944"/>
            </a:avLst>
          </a:prstGeom>
          <a:solidFill>
            <a:srgbClr val="FFFFFF"/>
          </a:solidFill>
          <a:ln w="9525">
            <a:solidFill>
              <a:srgbClr val="000000"/>
            </a:solidFill>
            <a:miter lim="800000"/>
            <a:headEnd/>
            <a:tailEnd/>
          </a:ln>
        </p:spPr>
        <p:txBody>
          <a:bodyPr/>
          <a:lstStyle/>
          <a:p>
            <a:pPr eaLnBrk="0" hangingPunct="0"/>
            <a:r>
              <a:rPr lang="en-US" sz="1200" b="0"/>
              <a:t>Intimacy with nature (strengths and deficiencies) of the raw data</a:t>
            </a:r>
          </a:p>
        </p:txBody>
      </p:sp>
      <p:sp>
        <p:nvSpPr>
          <p:cNvPr id="11278" name="Rectangle 1038"/>
          <p:cNvSpPr>
            <a:spLocks noChangeArrowheads="1"/>
          </p:cNvSpPr>
          <p:nvPr/>
        </p:nvSpPr>
        <p:spPr bwMode="auto">
          <a:xfrm>
            <a:off x="1943100" y="3028950"/>
            <a:ext cx="114300" cy="342900"/>
          </a:xfrm>
          <a:prstGeom prst="rect">
            <a:avLst/>
          </a:prstGeom>
          <a:solidFill>
            <a:srgbClr val="000000"/>
          </a:solidFill>
          <a:ln w="9525">
            <a:solidFill>
              <a:srgbClr val="000000"/>
            </a:solidFill>
            <a:miter lim="800000"/>
            <a:headEnd/>
            <a:tailEnd/>
          </a:ln>
        </p:spPr>
        <p:txBody>
          <a:bodyPr/>
          <a:lstStyle/>
          <a:p>
            <a:endParaRPr lang="en-US"/>
          </a:p>
        </p:txBody>
      </p:sp>
      <p:sp>
        <p:nvSpPr>
          <p:cNvPr id="11279" name="AutoShape 1039"/>
          <p:cNvSpPr>
            <a:spLocks noChangeArrowheads="1"/>
          </p:cNvSpPr>
          <p:nvPr/>
        </p:nvSpPr>
        <p:spPr bwMode="auto">
          <a:xfrm>
            <a:off x="1485900" y="1657350"/>
            <a:ext cx="1028700" cy="1028700"/>
          </a:xfrm>
          <a:prstGeom prst="wedgeRectCallout">
            <a:avLst>
              <a:gd name="adj1" fmla="val 0"/>
              <a:gd name="adj2" fmla="val 87778"/>
            </a:avLst>
          </a:prstGeom>
          <a:solidFill>
            <a:srgbClr val="FFFFFF"/>
          </a:solidFill>
          <a:ln w="9525">
            <a:solidFill>
              <a:srgbClr val="000000"/>
            </a:solidFill>
            <a:miter lim="800000"/>
            <a:headEnd/>
            <a:tailEnd/>
          </a:ln>
        </p:spPr>
        <p:txBody>
          <a:bodyPr/>
          <a:lstStyle/>
          <a:p>
            <a:pPr eaLnBrk="0" hangingPunct="0"/>
            <a:r>
              <a:rPr lang="en-US" sz="1200" b="0"/>
              <a:t>Facile use of computer operating system is absent</a:t>
            </a:r>
          </a:p>
        </p:txBody>
      </p:sp>
      <p:sp>
        <p:nvSpPr>
          <p:cNvPr id="11280" name="AutoShape 1040"/>
          <p:cNvSpPr>
            <a:spLocks noChangeArrowheads="1"/>
          </p:cNvSpPr>
          <p:nvPr/>
        </p:nvSpPr>
        <p:spPr bwMode="auto">
          <a:xfrm>
            <a:off x="6400800" y="2000250"/>
            <a:ext cx="1028700" cy="609600"/>
          </a:xfrm>
          <a:prstGeom prst="wedgeRectCallout">
            <a:avLst>
              <a:gd name="adj1" fmla="val -22222"/>
              <a:gd name="adj2" fmla="val 120000"/>
            </a:avLst>
          </a:prstGeom>
          <a:solidFill>
            <a:srgbClr val="FFFFFF"/>
          </a:solidFill>
          <a:ln w="9525">
            <a:solidFill>
              <a:srgbClr val="000000"/>
            </a:solidFill>
            <a:miter lim="800000"/>
            <a:headEnd/>
            <a:tailEnd/>
          </a:ln>
        </p:spPr>
        <p:txBody>
          <a:bodyPr/>
          <a:lstStyle/>
          <a:p>
            <a:pPr eaLnBrk="0" hangingPunct="0"/>
            <a:r>
              <a:rPr lang="en-US" sz="1200" b="0"/>
              <a:t>Biological interpretation</a:t>
            </a:r>
          </a:p>
        </p:txBody>
      </p:sp>
      <p:sp>
        <p:nvSpPr>
          <p:cNvPr id="11285" name="AutoShape 1042"/>
          <p:cNvSpPr>
            <a:spLocks noChangeArrowheads="1"/>
          </p:cNvSpPr>
          <p:nvPr/>
        </p:nvSpPr>
        <p:spPr bwMode="auto">
          <a:xfrm>
            <a:off x="3429000" y="3924300"/>
            <a:ext cx="1028700" cy="914400"/>
          </a:xfrm>
          <a:prstGeom prst="wedgeRectCallout">
            <a:avLst>
              <a:gd name="adj1" fmla="val 44444"/>
              <a:gd name="adj2" fmla="val -138333"/>
            </a:avLst>
          </a:prstGeom>
          <a:solidFill>
            <a:srgbClr val="FF9900"/>
          </a:solidFill>
          <a:ln w="9525">
            <a:solidFill>
              <a:srgbClr val="000000"/>
            </a:solidFill>
            <a:miter lim="800000"/>
            <a:headEnd/>
            <a:tailEnd/>
          </a:ln>
        </p:spPr>
        <p:txBody>
          <a:bodyPr/>
          <a:lstStyle/>
          <a:p>
            <a:pPr eaLnBrk="0" hangingPunct="0"/>
            <a:r>
              <a:rPr lang="en-US" sz="1200"/>
              <a:t>Application of available statistical tools</a:t>
            </a:r>
          </a:p>
        </p:txBody>
      </p:sp>
      <p:sp>
        <p:nvSpPr>
          <p:cNvPr id="11286" name="AutoShape 1043"/>
          <p:cNvSpPr>
            <a:spLocks noChangeArrowheads="1"/>
          </p:cNvSpPr>
          <p:nvPr/>
        </p:nvSpPr>
        <p:spPr bwMode="auto">
          <a:xfrm>
            <a:off x="5143500" y="3810000"/>
            <a:ext cx="1143000" cy="685800"/>
          </a:xfrm>
          <a:prstGeom prst="wedgeRectCallout">
            <a:avLst>
              <a:gd name="adj1" fmla="val 16278"/>
              <a:gd name="adj2" fmla="val -143333"/>
            </a:avLst>
          </a:prstGeom>
          <a:solidFill>
            <a:srgbClr val="FF9900"/>
          </a:solidFill>
          <a:ln w="9525">
            <a:solidFill>
              <a:srgbClr val="000000"/>
            </a:solidFill>
            <a:miter lim="800000"/>
            <a:headEnd/>
            <a:tailEnd/>
          </a:ln>
        </p:spPr>
        <p:txBody>
          <a:bodyPr/>
          <a:lstStyle/>
          <a:p>
            <a:pPr eaLnBrk="0" hangingPunct="0"/>
            <a:r>
              <a:rPr lang="en-US" sz="1200" b="0"/>
              <a:t>Functional annotation of results</a:t>
            </a:r>
          </a:p>
        </p:txBody>
      </p:sp>
      <p:sp>
        <p:nvSpPr>
          <p:cNvPr id="11287" name="AutoShape 1044"/>
          <p:cNvSpPr>
            <a:spLocks noChangeArrowheads="1"/>
          </p:cNvSpPr>
          <p:nvPr/>
        </p:nvSpPr>
        <p:spPr bwMode="auto">
          <a:xfrm>
            <a:off x="1828800" y="3810000"/>
            <a:ext cx="914400" cy="1352550"/>
          </a:xfrm>
          <a:prstGeom prst="wedgeRectCallout">
            <a:avLst>
              <a:gd name="adj1" fmla="val 54931"/>
              <a:gd name="adj2" fmla="val -87745"/>
            </a:avLst>
          </a:prstGeom>
          <a:solidFill>
            <a:srgbClr val="FF9900"/>
          </a:solidFill>
          <a:ln w="9525">
            <a:solidFill>
              <a:srgbClr val="000000"/>
            </a:solidFill>
            <a:miter lim="800000"/>
            <a:headEnd/>
            <a:tailEnd/>
          </a:ln>
        </p:spPr>
        <p:txBody>
          <a:bodyPr/>
          <a:lstStyle/>
          <a:p>
            <a:pPr eaLnBrk="0" hangingPunct="0"/>
            <a:r>
              <a:rPr lang="en-US" sz="1200" b="0"/>
              <a:t>Inadequate </a:t>
            </a:r>
          </a:p>
          <a:p>
            <a:pPr eaLnBrk="0" hangingPunct="0"/>
            <a:r>
              <a:rPr lang="en-US" sz="1200" b="0"/>
              <a:t>Computer skills to handle large datasets</a:t>
            </a:r>
          </a:p>
        </p:txBody>
      </p:sp>
      <p:sp>
        <p:nvSpPr>
          <p:cNvPr id="11288" name="AutoShape 1045"/>
          <p:cNvSpPr>
            <a:spLocks noChangeArrowheads="1"/>
          </p:cNvSpPr>
          <p:nvPr/>
        </p:nvSpPr>
        <p:spPr bwMode="auto">
          <a:xfrm>
            <a:off x="3200400" y="1295400"/>
            <a:ext cx="1028700" cy="1371600"/>
          </a:xfrm>
          <a:prstGeom prst="wedgeRectCallout">
            <a:avLst>
              <a:gd name="adj1" fmla="val -12037"/>
              <a:gd name="adj2" fmla="val 81944"/>
            </a:avLst>
          </a:prstGeom>
          <a:solidFill>
            <a:srgbClr val="FF9900"/>
          </a:solidFill>
          <a:ln w="9525">
            <a:solidFill>
              <a:srgbClr val="000000"/>
            </a:solidFill>
            <a:miter lim="800000"/>
            <a:headEnd/>
            <a:tailEnd/>
          </a:ln>
        </p:spPr>
        <p:txBody>
          <a:bodyPr/>
          <a:lstStyle/>
          <a:p>
            <a:pPr eaLnBrk="0" hangingPunct="0"/>
            <a:r>
              <a:rPr lang="en-US" sz="1200" b="0"/>
              <a:t>Intimacy with nature (strengths and deficiencies) of the raw data</a:t>
            </a:r>
          </a:p>
        </p:txBody>
      </p:sp>
      <p:sp>
        <p:nvSpPr>
          <p:cNvPr id="11289" name="AutoShape 1046"/>
          <p:cNvSpPr>
            <a:spLocks noChangeArrowheads="1"/>
          </p:cNvSpPr>
          <p:nvPr/>
        </p:nvSpPr>
        <p:spPr bwMode="auto">
          <a:xfrm>
            <a:off x="1485900" y="1638300"/>
            <a:ext cx="1028700" cy="1028700"/>
          </a:xfrm>
          <a:prstGeom prst="wedgeRectCallout">
            <a:avLst>
              <a:gd name="adj1" fmla="val 0"/>
              <a:gd name="adj2" fmla="val 87778"/>
            </a:avLst>
          </a:prstGeom>
          <a:solidFill>
            <a:srgbClr val="FF9900"/>
          </a:solidFill>
          <a:ln w="9525">
            <a:solidFill>
              <a:srgbClr val="000000"/>
            </a:solidFill>
            <a:miter lim="800000"/>
            <a:headEnd/>
            <a:tailEnd/>
          </a:ln>
        </p:spPr>
        <p:txBody>
          <a:bodyPr/>
          <a:lstStyle/>
          <a:p>
            <a:pPr eaLnBrk="0" hangingPunct="0"/>
            <a:r>
              <a:rPr lang="en-US" sz="1200" b="0"/>
              <a:t>Facile use of computer operating system is absent</a:t>
            </a:r>
          </a:p>
        </p:txBody>
      </p:sp>
      <p:sp>
        <p:nvSpPr>
          <p:cNvPr id="11290" name="AutoShape 1047"/>
          <p:cNvSpPr>
            <a:spLocks noChangeArrowheads="1"/>
          </p:cNvSpPr>
          <p:nvPr/>
        </p:nvSpPr>
        <p:spPr bwMode="auto">
          <a:xfrm>
            <a:off x="6400800" y="1981200"/>
            <a:ext cx="1143000" cy="609600"/>
          </a:xfrm>
          <a:prstGeom prst="wedgeRectCallout">
            <a:avLst>
              <a:gd name="adj1" fmla="val -22222"/>
              <a:gd name="adj2" fmla="val 120000"/>
            </a:avLst>
          </a:prstGeom>
          <a:solidFill>
            <a:srgbClr val="FF9900"/>
          </a:solidFill>
          <a:ln w="9525">
            <a:solidFill>
              <a:srgbClr val="000000"/>
            </a:solidFill>
            <a:miter lim="800000"/>
            <a:headEnd/>
            <a:tailEnd/>
          </a:ln>
        </p:spPr>
        <p:txBody>
          <a:bodyPr/>
          <a:lstStyle/>
          <a:p>
            <a:pPr eaLnBrk="0" hangingPunct="0"/>
            <a:r>
              <a:rPr lang="en-US" sz="1200" b="0" dirty="0"/>
              <a:t>Biological interpretation</a:t>
            </a:r>
          </a:p>
        </p:txBody>
      </p:sp>
      <p:sp>
        <p:nvSpPr>
          <p:cNvPr id="11282" name="Text Box 1048"/>
          <p:cNvSpPr txBox="1">
            <a:spLocks noChangeArrowheads="1"/>
          </p:cNvSpPr>
          <p:nvPr/>
        </p:nvSpPr>
        <p:spPr bwMode="auto">
          <a:xfrm>
            <a:off x="304800" y="2919413"/>
            <a:ext cx="1447800" cy="915987"/>
          </a:xfrm>
          <a:prstGeom prst="rect">
            <a:avLst/>
          </a:prstGeom>
          <a:solidFill>
            <a:schemeClr val="accent1"/>
          </a:solidFill>
          <a:ln w="9525">
            <a:noFill/>
            <a:miter lim="800000"/>
            <a:headEnd/>
            <a:tailEnd/>
          </a:ln>
        </p:spPr>
        <p:txBody>
          <a:bodyPr>
            <a:spAutoFit/>
          </a:bodyPr>
          <a:lstStyle/>
          <a:p>
            <a:pPr>
              <a:spcBef>
                <a:spcPct val="50000"/>
              </a:spcBef>
            </a:pPr>
            <a:r>
              <a:rPr lang="en-US" sz="1800" b="0"/>
              <a:t>Biology experiment complete</a:t>
            </a:r>
          </a:p>
        </p:txBody>
      </p:sp>
      <p:sp>
        <p:nvSpPr>
          <p:cNvPr id="11283" name="Text Box 1049"/>
          <p:cNvSpPr txBox="1">
            <a:spLocks noChangeArrowheads="1"/>
          </p:cNvSpPr>
          <p:nvPr/>
        </p:nvSpPr>
        <p:spPr bwMode="auto">
          <a:xfrm>
            <a:off x="7620000" y="2667000"/>
            <a:ext cx="1447800" cy="1465263"/>
          </a:xfrm>
          <a:prstGeom prst="rect">
            <a:avLst/>
          </a:prstGeom>
          <a:solidFill>
            <a:schemeClr val="accent1"/>
          </a:solidFill>
          <a:ln w="9525">
            <a:noFill/>
            <a:miter lim="800000"/>
            <a:headEnd/>
            <a:tailEnd/>
          </a:ln>
        </p:spPr>
        <p:txBody>
          <a:bodyPr>
            <a:spAutoFit/>
          </a:bodyPr>
          <a:lstStyle/>
          <a:p>
            <a:pPr>
              <a:spcBef>
                <a:spcPct val="50000"/>
              </a:spcBef>
            </a:pPr>
            <a:r>
              <a:rPr lang="en-US" sz="1800" b="0"/>
              <a:t>Thorough mining of the data for useful information</a:t>
            </a:r>
          </a:p>
        </p:txBody>
      </p:sp>
      <p:sp>
        <p:nvSpPr>
          <p:cNvPr id="103450" name="Text Box 1050"/>
          <p:cNvSpPr txBox="1">
            <a:spLocks noChangeArrowheads="1"/>
          </p:cNvSpPr>
          <p:nvPr/>
        </p:nvSpPr>
        <p:spPr bwMode="auto">
          <a:xfrm>
            <a:off x="457200" y="152400"/>
            <a:ext cx="8153400" cy="366713"/>
          </a:xfrm>
          <a:prstGeom prst="rect">
            <a:avLst/>
          </a:prstGeom>
          <a:solidFill>
            <a:srgbClr val="FFFF00"/>
          </a:solidFill>
          <a:ln w="9525">
            <a:noFill/>
            <a:miter lim="800000"/>
            <a:headEnd/>
            <a:tailEnd/>
          </a:ln>
          <a:effectLst>
            <a:outerShdw dist="107763" dir="2700000" algn="ctr" rotWithShape="0">
              <a:schemeClr val="tx2"/>
            </a:outerShdw>
          </a:effectLst>
        </p:spPr>
        <p:txBody>
          <a:bodyPr>
            <a:spAutoFit/>
          </a:bodyPr>
          <a:lstStyle/>
          <a:p>
            <a:pPr>
              <a:spcBef>
                <a:spcPct val="50000"/>
              </a:spcBef>
              <a:defRPr/>
            </a:pPr>
            <a:r>
              <a:rPr lang="en-US" sz="1800" b="0" dirty="0"/>
              <a:t>               Obstacles that thwart a successful analysis of micro-array data</a:t>
            </a:r>
          </a:p>
        </p:txBody>
      </p:sp>
      <p:sp>
        <p:nvSpPr>
          <p:cNvPr id="27" name="Freeform 26"/>
          <p:cNvSpPr/>
          <p:nvPr/>
        </p:nvSpPr>
        <p:spPr>
          <a:xfrm>
            <a:off x="3718034" y="2819400"/>
            <a:ext cx="472966" cy="252248"/>
          </a:xfrm>
          <a:custGeom>
            <a:avLst/>
            <a:gdLst>
              <a:gd name="connsiteX0" fmla="*/ 0 w 472966"/>
              <a:gd name="connsiteY0" fmla="*/ 220717 h 399393"/>
              <a:gd name="connsiteX1" fmla="*/ 31531 w 472966"/>
              <a:gd name="connsiteY1" fmla="*/ 273269 h 399393"/>
              <a:gd name="connsiteX2" fmla="*/ 63062 w 472966"/>
              <a:gd name="connsiteY2" fmla="*/ 399393 h 399393"/>
              <a:gd name="connsiteX3" fmla="*/ 189186 w 472966"/>
              <a:gd name="connsiteY3" fmla="*/ 346842 h 399393"/>
              <a:gd name="connsiteX4" fmla="*/ 220717 w 472966"/>
              <a:gd name="connsiteY4" fmla="*/ 304800 h 399393"/>
              <a:gd name="connsiteX5" fmla="*/ 283779 w 472966"/>
              <a:gd name="connsiteY5" fmla="*/ 231228 h 399393"/>
              <a:gd name="connsiteX6" fmla="*/ 388883 w 472966"/>
              <a:gd name="connsiteY6" fmla="*/ 136635 h 399393"/>
              <a:gd name="connsiteX7" fmla="*/ 420414 w 472966"/>
              <a:gd name="connsiteY7" fmla="*/ 73573 h 399393"/>
              <a:gd name="connsiteX8" fmla="*/ 472966 w 472966"/>
              <a:gd name="connsiteY8" fmla="*/ 0 h 3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66" h="399393">
                <a:moveTo>
                  <a:pt x="0" y="220717"/>
                </a:moveTo>
                <a:cubicBezTo>
                  <a:pt x="10510" y="238234"/>
                  <a:pt x="24732" y="254005"/>
                  <a:pt x="31531" y="273269"/>
                </a:cubicBezTo>
                <a:cubicBezTo>
                  <a:pt x="45954" y="314134"/>
                  <a:pt x="63062" y="399393"/>
                  <a:pt x="63062" y="399393"/>
                </a:cubicBezTo>
                <a:cubicBezTo>
                  <a:pt x="104913" y="385443"/>
                  <a:pt x="154280" y="370113"/>
                  <a:pt x="189186" y="346842"/>
                </a:cubicBezTo>
                <a:cubicBezTo>
                  <a:pt x="203761" y="337125"/>
                  <a:pt x="209624" y="318358"/>
                  <a:pt x="220717" y="304800"/>
                </a:cubicBezTo>
                <a:cubicBezTo>
                  <a:pt x="241171" y="279801"/>
                  <a:pt x="259969" y="253054"/>
                  <a:pt x="283779" y="231228"/>
                </a:cubicBezTo>
                <a:cubicBezTo>
                  <a:pt x="426807" y="100119"/>
                  <a:pt x="276627" y="276951"/>
                  <a:pt x="388883" y="136635"/>
                </a:cubicBezTo>
                <a:cubicBezTo>
                  <a:pt x="405090" y="88014"/>
                  <a:pt x="391307" y="120144"/>
                  <a:pt x="420414" y="73573"/>
                </a:cubicBezTo>
                <a:cubicBezTo>
                  <a:pt x="461114" y="8453"/>
                  <a:pt x="435525" y="37441"/>
                  <a:pt x="472966"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527330" y="2590800"/>
            <a:ext cx="472966" cy="252248"/>
          </a:xfrm>
          <a:custGeom>
            <a:avLst/>
            <a:gdLst>
              <a:gd name="connsiteX0" fmla="*/ 0 w 472966"/>
              <a:gd name="connsiteY0" fmla="*/ 220717 h 399393"/>
              <a:gd name="connsiteX1" fmla="*/ 31531 w 472966"/>
              <a:gd name="connsiteY1" fmla="*/ 273269 h 399393"/>
              <a:gd name="connsiteX2" fmla="*/ 63062 w 472966"/>
              <a:gd name="connsiteY2" fmla="*/ 399393 h 399393"/>
              <a:gd name="connsiteX3" fmla="*/ 189186 w 472966"/>
              <a:gd name="connsiteY3" fmla="*/ 346842 h 399393"/>
              <a:gd name="connsiteX4" fmla="*/ 220717 w 472966"/>
              <a:gd name="connsiteY4" fmla="*/ 304800 h 399393"/>
              <a:gd name="connsiteX5" fmla="*/ 283779 w 472966"/>
              <a:gd name="connsiteY5" fmla="*/ 231228 h 399393"/>
              <a:gd name="connsiteX6" fmla="*/ 388883 w 472966"/>
              <a:gd name="connsiteY6" fmla="*/ 136635 h 399393"/>
              <a:gd name="connsiteX7" fmla="*/ 420414 w 472966"/>
              <a:gd name="connsiteY7" fmla="*/ 73573 h 399393"/>
              <a:gd name="connsiteX8" fmla="*/ 472966 w 472966"/>
              <a:gd name="connsiteY8" fmla="*/ 0 h 3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66" h="399393">
                <a:moveTo>
                  <a:pt x="0" y="220717"/>
                </a:moveTo>
                <a:cubicBezTo>
                  <a:pt x="10510" y="238234"/>
                  <a:pt x="24732" y="254005"/>
                  <a:pt x="31531" y="273269"/>
                </a:cubicBezTo>
                <a:cubicBezTo>
                  <a:pt x="45954" y="314134"/>
                  <a:pt x="63062" y="399393"/>
                  <a:pt x="63062" y="399393"/>
                </a:cubicBezTo>
                <a:cubicBezTo>
                  <a:pt x="104913" y="385443"/>
                  <a:pt x="154280" y="370113"/>
                  <a:pt x="189186" y="346842"/>
                </a:cubicBezTo>
                <a:cubicBezTo>
                  <a:pt x="203761" y="337125"/>
                  <a:pt x="209624" y="318358"/>
                  <a:pt x="220717" y="304800"/>
                </a:cubicBezTo>
                <a:cubicBezTo>
                  <a:pt x="241171" y="279801"/>
                  <a:pt x="259969" y="253054"/>
                  <a:pt x="283779" y="231228"/>
                </a:cubicBezTo>
                <a:cubicBezTo>
                  <a:pt x="426807" y="100119"/>
                  <a:pt x="276627" y="276951"/>
                  <a:pt x="388883" y="136635"/>
                </a:cubicBezTo>
                <a:cubicBezTo>
                  <a:pt x="405090" y="88014"/>
                  <a:pt x="391307" y="120144"/>
                  <a:pt x="420414" y="73573"/>
                </a:cubicBezTo>
                <a:cubicBezTo>
                  <a:pt x="461114" y="8453"/>
                  <a:pt x="435525" y="37441"/>
                  <a:pt x="472966"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495800" y="2992822"/>
            <a:ext cx="472966" cy="252248"/>
          </a:xfrm>
          <a:custGeom>
            <a:avLst/>
            <a:gdLst>
              <a:gd name="connsiteX0" fmla="*/ 0 w 472966"/>
              <a:gd name="connsiteY0" fmla="*/ 220717 h 399393"/>
              <a:gd name="connsiteX1" fmla="*/ 31531 w 472966"/>
              <a:gd name="connsiteY1" fmla="*/ 273269 h 399393"/>
              <a:gd name="connsiteX2" fmla="*/ 63062 w 472966"/>
              <a:gd name="connsiteY2" fmla="*/ 399393 h 399393"/>
              <a:gd name="connsiteX3" fmla="*/ 189186 w 472966"/>
              <a:gd name="connsiteY3" fmla="*/ 346842 h 399393"/>
              <a:gd name="connsiteX4" fmla="*/ 220717 w 472966"/>
              <a:gd name="connsiteY4" fmla="*/ 304800 h 399393"/>
              <a:gd name="connsiteX5" fmla="*/ 283779 w 472966"/>
              <a:gd name="connsiteY5" fmla="*/ 231228 h 399393"/>
              <a:gd name="connsiteX6" fmla="*/ 388883 w 472966"/>
              <a:gd name="connsiteY6" fmla="*/ 136635 h 399393"/>
              <a:gd name="connsiteX7" fmla="*/ 420414 w 472966"/>
              <a:gd name="connsiteY7" fmla="*/ 73573 h 399393"/>
              <a:gd name="connsiteX8" fmla="*/ 472966 w 472966"/>
              <a:gd name="connsiteY8" fmla="*/ 0 h 3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66" h="399393">
                <a:moveTo>
                  <a:pt x="0" y="220717"/>
                </a:moveTo>
                <a:cubicBezTo>
                  <a:pt x="10510" y="238234"/>
                  <a:pt x="24732" y="254005"/>
                  <a:pt x="31531" y="273269"/>
                </a:cubicBezTo>
                <a:cubicBezTo>
                  <a:pt x="45954" y="314134"/>
                  <a:pt x="63062" y="399393"/>
                  <a:pt x="63062" y="399393"/>
                </a:cubicBezTo>
                <a:cubicBezTo>
                  <a:pt x="104913" y="385443"/>
                  <a:pt x="154280" y="370113"/>
                  <a:pt x="189186" y="346842"/>
                </a:cubicBezTo>
                <a:cubicBezTo>
                  <a:pt x="203761" y="337125"/>
                  <a:pt x="209624" y="318358"/>
                  <a:pt x="220717" y="304800"/>
                </a:cubicBezTo>
                <a:cubicBezTo>
                  <a:pt x="241171" y="279801"/>
                  <a:pt x="259969" y="253054"/>
                  <a:pt x="283779" y="231228"/>
                </a:cubicBezTo>
                <a:cubicBezTo>
                  <a:pt x="426807" y="100119"/>
                  <a:pt x="276627" y="276951"/>
                  <a:pt x="388883" y="136635"/>
                </a:cubicBezTo>
                <a:cubicBezTo>
                  <a:pt x="405090" y="88014"/>
                  <a:pt x="391307" y="120144"/>
                  <a:pt x="420414" y="73573"/>
                </a:cubicBezTo>
                <a:cubicBezTo>
                  <a:pt x="461114" y="8453"/>
                  <a:pt x="435525" y="37441"/>
                  <a:pt x="472966"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895600" y="2971800"/>
            <a:ext cx="472966" cy="252248"/>
          </a:xfrm>
          <a:custGeom>
            <a:avLst/>
            <a:gdLst>
              <a:gd name="connsiteX0" fmla="*/ 0 w 472966"/>
              <a:gd name="connsiteY0" fmla="*/ 220717 h 399393"/>
              <a:gd name="connsiteX1" fmla="*/ 31531 w 472966"/>
              <a:gd name="connsiteY1" fmla="*/ 273269 h 399393"/>
              <a:gd name="connsiteX2" fmla="*/ 63062 w 472966"/>
              <a:gd name="connsiteY2" fmla="*/ 399393 h 399393"/>
              <a:gd name="connsiteX3" fmla="*/ 189186 w 472966"/>
              <a:gd name="connsiteY3" fmla="*/ 346842 h 399393"/>
              <a:gd name="connsiteX4" fmla="*/ 220717 w 472966"/>
              <a:gd name="connsiteY4" fmla="*/ 304800 h 399393"/>
              <a:gd name="connsiteX5" fmla="*/ 283779 w 472966"/>
              <a:gd name="connsiteY5" fmla="*/ 231228 h 399393"/>
              <a:gd name="connsiteX6" fmla="*/ 388883 w 472966"/>
              <a:gd name="connsiteY6" fmla="*/ 136635 h 399393"/>
              <a:gd name="connsiteX7" fmla="*/ 420414 w 472966"/>
              <a:gd name="connsiteY7" fmla="*/ 73573 h 399393"/>
              <a:gd name="connsiteX8" fmla="*/ 472966 w 472966"/>
              <a:gd name="connsiteY8" fmla="*/ 0 h 3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66" h="399393">
                <a:moveTo>
                  <a:pt x="0" y="220717"/>
                </a:moveTo>
                <a:cubicBezTo>
                  <a:pt x="10510" y="238234"/>
                  <a:pt x="24732" y="254005"/>
                  <a:pt x="31531" y="273269"/>
                </a:cubicBezTo>
                <a:cubicBezTo>
                  <a:pt x="45954" y="314134"/>
                  <a:pt x="63062" y="399393"/>
                  <a:pt x="63062" y="399393"/>
                </a:cubicBezTo>
                <a:cubicBezTo>
                  <a:pt x="104913" y="385443"/>
                  <a:pt x="154280" y="370113"/>
                  <a:pt x="189186" y="346842"/>
                </a:cubicBezTo>
                <a:cubicBezTo>
                  <a:pt x="203761" y="337125"/>
                  <a:pt x="209624" y="318358"/>
                  <a:pt x="220717" y="304800"/>
                </a:cubicBezTo>
                <a:cubicBezTo>
                  <a:pt x="241171" y="279801"/>
                  <a:pt x="259969" y="253054"/>
                  <a:pt x="283779" y="231228"/>
                </a:cubicBezTo>
                <a:cubicBezTo>
                  <a:pt x="426807" y="100119"/>
                  <a:pt x="276627" y="276951"/>
                  <a:pt x="388883" y="136635"/>
                </a:cubicBezTo>
                <a:cubicBezTo>
                  <a:pt x="405090" y="88014"/>
                  <a:pt x="391307" y="120144"/>
                  <a:pt x="420414" y="73573"/>
                </a:cubicBezTo>
                <a:cubicBezTo>
                  <a:pt x="461114" y="8453"/>
                  <a:pt x="435525" y="37441"/>
                  <a:pt x="472966"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4"/>
          <p:cNvSpPr>
            <a:spLocks noChangeArrowheads="1"/>
          </p:cNvSpPr>
          <p:nvPr/>
        </p:nvSpPr>
        <p:spPr bwMode="auto">
          <a:xfrm>
            <a:off x="381000" y="690563"/>
            <a:ext cx="638175" cy="941387"/>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sp>
        <p:nvSpPr>
          <p:cNvPr id="7171" name="AutoShape 155"/>
          <p:cNvSpPr>
            <a:spLocks noChangeArrowheads="1"/>
          </p:cNvSpPr>
          <p:nvPr/>
        </p:nvSpPr>
        <p:spPr bwMode="auto">
          <a:xfrm>
            <a:off x="452438" y="762000"/>
            <a:ext cx="496887" cy="806450"/>
          </a:xfrm>
          <a:prstGeom prst="roundRect">
            <a:avLst>
              <a:gd name="adj" fmla="val 11500"/>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7172" name="Rectangle 156"/>
          <p:cNvSpPr>
            <a:spLocks noChangeArrowheads="1"/>
          </p:cNvSpPr>
          <p:nvPr/>
        </p:nvSpPr>
        <p:spPr bwMode="auto">
          <a:xfrm>
            <a:off x="558800" y="1150938"/>
            <a:ext cx="282575" cy="250825"/>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7173" name="AutoShape 157"/>
          <p:cNvSpPr>
            <a:spLocks noChangeArrowheads="1"/>
          </p:cNvSpPr>
          <p:nvPr/>
        </p:nvSpPr>
        <p:spPr bwMode="auto">
          <a:xfrm flipV="1">
            <a:off x="381000" y="565150"/>
            <a:ext cx="661988" cy="1254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860 w 21600"/>
              <a:gd name="T13" fmla="*/ 4860 h 21600"/>
              <a:gd name="T14" fmla="*/ 16740 w 21600"/>
              <a:gd name="T15" fmla="*/ 16740 h 21600"/>
            </a:gdLst>
            <a:ahLst/>
            <a:cxnLst>
              <a:cxn ang="T8">
                <a:pos x="T0" y="T1"/>
              </a:cxn>
              <a:cxn ang="T9">
                <a:pos x="T2" y="T3"/>
              </a:cxn>
              <a:cxn ang="T10">
                <a:pos x="T4" y="T5"/>
              </a:cxn>
              <a:cxn ang="T11">
                <a:pos x="T6" y="T7"/>
              </a:cxn>
            </a:cxnLst>
            <a:rect l="T12" t="T13" r="T14" b="T15"/>
            <a:pathLst>
              <a:path w="21600" h="21600">
                <a:moveTo>
                  <a:pt x="0" y="0"/>
                </a:moveTo>
                <a:lnTo>
                  <a:pt x="6120" y="21600"/>
                </a:lnTo>
                <a:lnTo>
                  <a:pt x="15480" y="21600"/>
                </a:lnTo>
                <a:lnTo>
                  <a:pt x="21600" y="0"/>
                </a:lnTo>
                <a:close/>
              </a:path>
            </a:pathLst>
          </a:custGeom>
          <a:solidFill>
            <a:schemeClr val="tx1"/>
          </a:solidFill>
          <a:ln w="9525">
            <a:solidFill>
              <a:srgbClr val="C0C0C0"/>
            </a:solidFill>
            <a:miter lim="800000"/>
            <a:headEnd/>
            <a:tailEnd/>
          </a:ln>
        </p:spPr>
        <p:txBody>
          <a:bodyPr wrap="none" anchor="ctr"/>
          <a:lstStyle/>
          <a:p>
            <a:endParaRPr lang="en-US"/>
          </a:p>
        </p:txBody>
      </p:sp>
      <p:sp>
        <p:nvSpPr>
          <p:cNvPr id="7174" name="Rectangle 158"/>
          <p:cNvSpPr>
            <a:spLocks noChangeArrowheads="1"/>
          </p:cNvSpPr>
          <p:nvPr/>
        </p:nvSpPr>
        <p:spPr bwMode="auto">
          <a:xfrm>
            <a:off x="995363" y="690563"/>
            <a:ext cx="71437" cy="941387"/>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sp>
        <p:nvSpPr>
          <p:cNvPr id="7175" name="Text Box 209"/>
          <p:cNvSpPr txBox="1">
            <a:spLocks noChangeArrowheads="1"/>
          </p:cNvSpPr>
          <p:nvPr/>
        </p:nvSpPr>
        <p:spPr bwMode="auto">
          <a:xfrm>
            <a:off x="400050" y="923925"/>
            <a:ext cx="609600" cy="214313"/>
          </a:xfrm>
          <a:prstGeom prst="rect">
            <a:avLst/>
          </a:prstGeom>
          <a:noFill/>
          <a:ln w="9525">
            <a:noFill/>
            <a:miter lim="800000"/>
            <a:headEnd/>
            <a:tailEnd/>
          </a:ln>
        </p:spPr>
        <p:txBody>
          <a:bodyPr>
            <a:spAutoFit/>
          </a:bodyPr>
          <a:lstStyle/>
          <a:p>
            <a:pPr>
              <a:spcBef>
                <a:spcPct val="50000"/>
              </a:spcBef>
            </a:pPr>
            <a:r>
              <a:rPr lang="en-US" sz="800">
                <a:solidFill>
                  <a:srgbClr val="66CCFF"/>
                </a:solidFill>
                <a:latin typeface="Calibri" pitchFamily="34" charset="0"/>
              </a:rPr>
              <a:t>Genechip</a:t>
            </a:r>
          </a:p>
        </p:txBody>
      </p:sp>
      <p:sp>
        <p:nvSpPr>
          <p:cNvPr id="7176" name="Rectangle 210"/>
          <p:cNvSpPr>
            <a:spLocks noChangeArrowheads="1"/>
          </p:cNvSpPr>
          <p:nvPr/>
        </p:nvSpPr>
        <p:spPr bwMode="auto">
          <a:xfrm>
            <a:off x="1295400" y="658813"/>
            <a:ext cx="638175" cy="941387"/>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sp>
        <p:nvSpPr>
          <p:cNvPr id="7177" name="Rectangle 212"/>
          <p:cNvSpPr>
            <a:spLocks noChangeArrowheads="1"/>
          </p:cNvSpPr>
          <p:nvPr/>
        </p:nvSpPr>
        <p:spPr bwMode="auto">
          <a:xfrm>
            <a:off x="1473200" y="1119188"/>
            <a:ext cx="282575" cy="250825"/>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7178" name="AutoShape 213"/>
          <p:cNvSpPr>
            <a:spLocks noChangeArrowheads="1"/>
          </p:cNvSpPr>
          <p:nvPr/>
        </p:nvSpPr>
        <p:spPr bwMode="auto">
          <a:xfrm flipV="1">
            <a:off x="1295400" y="533400"/>
            <a:ext cx="661988" cy="1254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860 w 21600"/>
              <a:gd name="T13" fmla="*/ 4860 h 21600"/>
              <a:gd name="T14" fmla="*/ 16740 w 21600"/>
              <a:gd name="T15" fmla="*/ 16740 h 21600"/>
            </a:gdLst>
            <a:ahLst/>
            <a:cxnLst>
              <a:cxn ang="T8">
                <a:pos x="T0" y="T1"/>
              </a:cxn>
              <a:cxn ang="T9">
                <a:pos x="T2" y="T3"/>
              </a:cxn>
              <a:cxn ang="T10">
                <a:pos x="T4" y="T5"/>
              </a:cxn>
              <a:cxn ang="T11">
                <a:pos x="T6" y="T7"/>
              </a:cxn>
            </a:cxnLst>
            <a:rect l="T12" t="T13" r="T14" b="T15"/>
            <a:pathLst>
              <a:path w="21600" h="21600">
                <a:moveTo>
                  <a:pt x="0" y="0"/>
                </a:moveTo>
                <a:lnTo>
                  <a:pt x="6120" y="21600"/>
                </a:lnTo>
                <a:lnTo>
                  <a:pt x="15480" y="21600"/>
                </a:lnTo>
                <a:lnTo>
                  <a:pt x="21600" y="0"/>
                </a:lnTo>
                <a:close/>
              </a:path>
            </a:pathLst>
          </a:custGeom>
          <a:solidFill>
            <a:schemeClr val="tx1"/>
          </a:solidFill>
          <a:ln w="9525">
            <a:solidFill>
              <a:srgbClr val="C0C0C0"/>
            </a:solidFill>
            <a:miter lim="800000"/>
            <a:headEnd/>
            <a:tailEnd/>
          </a:ln>
        </p:spPr>
        <p:txBody>
          <a:bodyPr wrap="none" anchor="ctr"/>
          <a:lstStyle/>
          <a:p>
            <a:endParaRPr lang="en-US"/>
          </a:p>
        </p:txBody>
      </p:sp>
      <p:sp>
        <p:nvSpPr>
          <p:cNvPr id="7179" name="Rectangle 214"/>
          <p:cNvSpPr>
            <a:spLocks noChangeArrowheads="1"/>
          </p:cNvSpPr>
          <p:nvPr/>
        </p:nvSpPr>
        <p:spPr bwMode="auto">
          <a:xfrm>
            <a:off x="1909763" y="658813"/>
            <a:ext cx="71437" cy="941387"/>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sp>
        <p:nvSpPr>
          <p:cNvPr id="7180" name="Oval 216"/>
          <p:cNvSpPr>
            <a:spLocks noChangeArrowheads="1"/>
          </p:cNvSpPr>
          <p:nvPr/>
        </p:nvSpPr>
        <p:spPr bwMode="auto">
          <a:xfrm>
            <a:off x="1476375" y="1038225"/>
            <a:ext cx="304800" cy="304800"/>
          </a:xfrm>
          <a:prstGeom prst="ellipse">
            <a:avLst/>
          </a:prstGeom>
          <a:solidFill>
            <a:schemeClr val="bg2"/>
          </a:solidFill>
          <a:ln w="9525">
            <a:solidFill>
              <a:schemeClr val="tx1"/>
            </a:solidFill>
            <a:round/>
            <a:headEnd/>
            <a:tailEnd/>
          </a:ln>
        </p:spPr>
        <p:txBody>
          <a:bodyPr wrap="none" anchor="ctr"/>
          <a:lstStyle/>
          <a:p>
            <a:endParaRPr lang="en-US">
              <a:latin typeface="Calibri" pitchFamily="34" charset="0"/>
            </a:endParaRPr>
          </a:p>
        </p:txBody>
      </p:sp>
      <p:sp>
        <p:nvSpPr>
          <p:cNvPr id="7181" name="Oval 217"/>
          <p:cNvSpPr>
            <a:spLocks noChangeArrowheads="1"/>
          </p:cNvSpPr>
          <p:nvPr/>
        </p:nvSpPr>
        <p:spPr bwMode="auto">
          <a:xfrm>
            <a:off x="1409700" y="1371600"/>
            <a:ext cx="74613" cy="85725"/>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sp>
        <p:nvSpPr>
          <p:cNvPr id="7182" name="Oval 218"/>
          <p:cNvSpPr>
            <a:spLocks noChangeArrowheads="1"/>
          </p:cNvSpPr>
          <p:nvPr/>
        </p:nvSpPr>
        <p:spPr bwMode="auto">
          <a:xfrm>
            <a:off x="1754188" y="914400"/>
            <a:ext cx="74612" cy="85725"/>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pic>
        <p:nvPicPr>
          <p:cNvPr id="7183" name="Picture 219"/>
          <p:cNvPicPr>
            <a:picLocks noChangeAspect="1" noChangeArrowheads="1"/>
          </p:cNvPicPr>
          <p:nvPr/>
        </p:nvPicPr>
        <p:blipFill>
          <a:blip r:embed="rId3" cstate="print"/>
          <a:srcRect l="16875" t="12500" r="18750" b="5208"/>
          <a:stretch>
            <a:fillRect/>
          </a:stretch>
        </p:blipFill>
        <p:spPr bwMode="auto">
          <a:xfrm>
            <a:off x="2971800" y="0"/>
            <a:ext cx="5886450" cy="5181600"/>
          </a:xfrm>
          <a:prstGeom prst="rect">
            <a:avLst/>
          </a:prstGeom>
          <a:noFill/>
          <a:ln w="9525">
            <a:noFill/>
            <a:miter lim="800000"/>
            <a:headEnd/>
            <a:tailEnd/>
          </a:ln>
        </p:spPr>
      </p:pic>
      <p:pic>
        <p:nvPicPr>
          <p:cNvPr id="7184" name="Picture 220"/>
          <p:cNvPicPr>
            <a:picLocks noChangeAspect="1" noChangeArrowheads="1"/>
          </p:cNvPicPr>
          <p:nvPr/>
        </p:nvPicPr>
        <p:blipFill>
          <a:blip r:embed="rId4" cstate="print"/>
          <a:srcRect l="16875" t="51563" r="18750" b="25000"/>
          <a:stretch>
            <a:fillRect/>
          </a:stretch>
        </p:blipFill>
        <p:spPr bwMode="auto">
          <a:xfrm>
            <a:off x="2971800" y="5183188"/>
            <a:ext cx="5867400" cy="143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438400" y="3014663"/>
            <a:ext cx="838200" cy="5492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Generate Affy.dat file</a:t>
            </a:r>
          </a:p>
        </p:txBody>
      </p:sp>
      <p:sp>
        <p:nvSpPr>
          <p:cNvPr id="8195" name="Rectangle 5"/>
          <p:cNvSpPr>
            <a:spLocks noChangeArrowheads="1"/>
          </p:cNvSpPr>
          <p:nvPr/>
        </p:nvSpPr>
        <p:spPr bwMode="auto">
          <a:xfrm>
            <a:off x="838200" y="381000"/>
            <a:ext cx="7467600" cy="838200"/>
          </a:xfrm>
          <a:prstGeom prst="rect">
            <a:avLst/>
          </a:prstGeom>
          <a:gradFill rotWithShape="0">
            <a:gsLst>
              <a:gs pos="0">
                <a:srgbClr val="0033CC"/>
              </a:gs>
              <a:gs pos="100000">
                <a:schemeClr val="tx2"/>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8196" name="Text Box 6"/>
          <p:cNvSpPr txBox="1">
            <a:spLocks noChangeArrowheads="1"/>
          </p:cNvSpPr>
          <p:nvPr/>
        </p:nvSpPr>
        <p:spPr bwMode="auto">
          <a:xfrm>
            <a:off x="914400" y="533400"/>
            <a:ext cx="7391400" cy="457200"/>
          </a:xfrm>
          <a:prstGeom prst="rect">
            <a:avLst/>
          </a:prstGeom>
          <a:noFill/>
          <a:ln w="9525">
            <a:noFill/>
            <a:miter lim="800000"/>
            <a:headEnd/>
            <a:tailEnd/>
          </a:ln>
        </p:spPr>
        <p:txBody>
          <a:bodyPr>
            <a:spAutoFit/>
          </a:bodyPr>
          <a:lstStyle/>
          <a:p>
            <a:pPr algn="ctr">
              <a:spcBef>
                <a:spcPct val="50000"/>
              </a:spcBef>
            </a:pPr>
            <a:r>
              <a:rPr lang="en-US">
                <a:solidFill>
                  <a:srgbClr val="FFFF00"/>
                </a:solidFill>
                <a:latin typeface="Tahoma" pitchFamily="34" charset="0"/>
              </a:rPr>
              <a:t>What is covered in this course?</a:t>
            </a:r>
          </a:p>
        </p:txBody>
      </p:sp>
      <p:grpSp>
        <p:nvGrpSpPr>
          <p:cNvPr id="2" name="Group 7"/>
          <p:cNvGrpSpPr>
            <a:grpSpLocks/>
          </p:cNvGrpSpPr>
          <p:nvPr/>
        </p:nvGrpSpPr>
        <p:grpSpPr bwMode="auto">
          <a:xfrm>
            <a:off x="762000" y="2166938"/>
            <a:ext cx="381000" cy="762000"/>
            <a:chOff x="816" y="1296"/>
            <a:chExt cx="528" cy="1104"/>
          </a:xfrm>
        </p:grpSpPr>
        <p:sp>
          <p:nvSpPr>
            <p:cNvPr id="3080" name="AutoShape 8"/>
            <p:cNvSpPr>
              <a:spLocks noChangeArrowheads="1"/>
            </p:cNvSpPr>
            <p:nvPr/>
          </p:nvSpPr>
          <p:spPr bwMode="auto">
            <a:xfrm>
              <a:off x="959" y="1487"/>
              <a:ext cx="337" cy="913"/>
            </a:xfrm>
            <a:custGeom>
              <a:avLst/>
              <a:gdLst>
                <a:gd name="G0" fmla="+- 8293 0 0"/>
                <a:gd name="G1" fmla="+- 21600 0 8293"/>
                <a:gd name="G2" fmla="*/ 8293 1 2"/>
                <a:gd name="G3" fmla="+- 21600 0 G2"/>
                <a:gd name="G4" fmla="+/ 8293 21600 2"/>
                <a:gd name="G5" fmla="+/ G1 0 2"/>
                <a:gd name="G6" fmla="*/ 21600 21600 8293"/>
                <a:gd name="G7" fmla="*/ G6 1 2"/>
                <a:gd name="G8" fmla="+- 21600 0 G7"/>
                <a:gd name="G9" fmla="*/ 21600 1 2"/>
                <a:gd name="G10" fmla="+- 8293 0 G9"/>
                <a:gd name="G11" fmla="?: G10 G8 0"/>
                <a:gd name="G12" fmla="?: G10 G7 21600"/>
                <a:gd name="T0" fmla="*/ 17453 w 21600"/>
                <a:gd name="T1" fmla="*/ 10800 h 21600"/>
                <a:gd name="T2" fmla="*/ 10800 w 21600"/>
                <a:gd name="T3" fmla="*/ 21600 h 21600"/>
                <a:gd name="T4" fmla="*/ 4147 w 21600"/>
                <a:gd name="T5" fmla="*/ 10800 h 21600"/>
                <a:gd name="T6" fmla="*/ 10800 w 21600"/>
                <a:gd name="T7" fmla="*/ 0 h 21600"/>
                <a:gd name="T8" fmla="*/ 5947 w 21600"/>
                <a:gd name="T9" fmla="*/ 5947 h 21600"/>
                <a:gd name="T10" fmla="*/ 15653 w 21600"/>
                <a:gd name="T11" fmla="*/ 15653 h 21600"/>
              </a:gdLst>
              <a:ahLst/>
              <a:cxnLst>
                <a:cxn ang="0">
                  <a:pos x="T0" y="T1"/>
                </a:cxn>
                <a:cxn ang="0">
                  <a:pos x="T2" y="T3"/>
                </a:cxn>
                <a:cxn ang="0">
                  <a:pos x="T4" y="T5"/>
                </a:cxn>
                <a:cxn ang="0">
                  <a:pos x="T6" y="T7"/>
                </a:cxn>
              </a:cxnLst>
              <a:rect l="T8" t="T9" r="T10" b="T11"/>
              <a:pathLst>
                <a:path w="21600" h="21600">
                  <a:moveTo>
                    <a:pt x="0" y="0"/>
                  </a:moveTo>
                  <a:lnTo>
                    <a:pt x="8293" y="21600"/>
                  </a:lnTo>
                  <a:lnTo>
                    <a:pt x="13307" y="21600"/>
                  </a:lnTo>
                  <a:lnTo>
                    <a:pt x="21600" y="0"/>
                  </a:lnTo>
                  <a:close/>
                </a:path>
              </a:pathLst>
            </a:custGeom>
            <a:gradFill rotWithShape="0">
              <a:gsLst>
                <a:gs pos="0">
                  <a:schemeClr val="bg1"/>
                </a:gs>
                <a:gs pos="50000">
                  <a:srgbClr val="C0C0C0"/>
                </a:gs>
                <a:gs pos="100000">
                  <a:schemeClr val="bg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8233" name="AutoShape 9"/>
            <p:cNvSpPr>
              <a:spLocks noChangeArrowheads="1"/>
            </p:cNvSpPr>
            <p:nvPr/>
          </p:nvSpPr>
          <p:spPr bwMode="auto">
            <a:xfrm rot="-6333837">
              <a:off x="885" y="1323"/>
              <a:ext cx="126" cy="2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grpSp>
          <p:nvGrpSpPr>
            <p:cNvPr id="3" name="Group 10"/>
            <p:cNvGrpSpPr>
              <a:grpSpLocks/>
            </p:cNvGrpSpPr>
            <p:nvPr/>
          </p:nvGrpSpPr>
          <p:grpSpPr bwMode="auto">
            <a:xfrm rot="-1183426">
              <a:off x="912" y="1296"/>
              <a:ext cx="432" cy="96"/>
              <a:chOff x="2640" y="2256"/>
              <a:chExt cx="432" cy="96"/>
            </a:xfrm>
          </p:grpSpPr>
          <p:sp>
            <p:nvSpPr>
              <p:cNvPr id="8236" name="Rectangle 11"/>
              <p:cNvSpPr>
                <a:spLocks noChangeArrowheads="1"/>
              </p:cNvSpPr>
              <p:nvPr/>
            </p:nvSpPr>
            <p:spPr bwMode="auto">
              <a:xfrm>
                <a:off x="2640" y="2256"/>
                <a:ext cx="432" cy="48"/>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8237" name="Rectangle 12"/>
              <p:cNvSpPr>
                <a:spLocks noChangeArrowheads="1"/>
              </p:cNvSpPr>
              <p:nvPr/>
            </p:nvSpPr>
            <p:spPr bwMode="auto">
              <a:xfrm>
                <a:off x="2712" y="2304"/>
                <a:ext cx="288" cy="48"/>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grpSp>
        <p:sp>
          <p:nvSpPr>
            <p:cNvPr id="8235" name="AutoShape 13"/>
            <p:cNvSpPr>
              <a:spLocks noChangeArrowheads="1"/>
            </p:cNvSpPr>
            <p:nvPr/>
          </p:nvSpPr>
          <p:spPr bwMode="auto">
            <a:xfrm>
              <a:off x="1056" y="2040"/>
              <a:ext cx="14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464 h 21600"/>
                <a:gd name="T14" fmla="*/ 16050 w 21600"/>
                <a:gd name="T15" fmla="*/ 16136 h 21600"/>
              </a:gdLst>
              <a:ahLst/>
              <a:cxnLst>
                <a:cxn ang="T8">
                  <a:pos x="T0" y="T1"/>
                </a:cxn>
                <a:cxn ang="T9">
                  <a:pos x="T2" y="T3"/>
                </a:cxn>
                <a:cxn ang="T10">
                  <a:pos x="T4" y="T5"/>
                </a:cxn>
                <a:cxn ang="T11">
                  <a:pos x="T6" y="T7"/>
                </a:cxn>
              </a:cxnLst>
              <a:rect l="T12" t="T13" r="T14" b="T15"/>
              <a:pathLst>
                <a:path w="21600" h="21600">
                  <a:moveTo>
                    <a:pt x="0" y="0"/>
                  </a:moveTo>
                  <a:lnTo>
                    <a:pt x="7350" y="21600"/>
                  </a:lnTo>
                  <a:lnTo>
                    <a:pt x="14250" y="21600"/>
                  </a:lnTo>
                  <a:lnTo>
                    <a:pt x="21600" y="0"/>
                  </a:lnTo>
                  <a:close/>
                </a:path>
              </a:pathLst>
            </a:custGeom>
            <a:solidFill>
              <a:schemeClr val="folHlink"/>
            </a:solidFill>
            <a:ln w="9525">
              <a:solidFill>
                <a:schemeClr val="tx1"/>
              </a:solidFill>
              <a:miter lim="800000"/>
              <a:headEnd/>
              <a:tailEnd/>
            </a:ln>
          </p:spPr>
          <p:txBody>
            <a:bodyPr wrap="none" anchor="ctr"/>
            <a:lstStyle/>
            <a:p>
              <a:endParaRPr lang="en-US"/>
            </a:p>
          </p:txBody>
        </p:sp>
      </p:grpSp>
      <p:sp>
        <p:nvSpPr>
          <p:cNvPr id="8198" name="Text Box 14"/>
          <p:cNvSpPr txBox="1">
            <a:spLocks noChangeArrowheads="1"/>
          </p:cNvSpPr>
          <p:nvPr/>
        </p:nvSpPr>
        <p:spPr bwMode="auto">
          <a:xfrm>
            <a:off x="609600" y="3141663"/>
            <a:ext cx="914400" cy="3968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Hyb. cRNA</a:t>
            </a:r>
            <a:br>
              <a:rPr lang="en-US" sz="1000">
                <a:latin typeface="Tahoma" pitchFamily="34" charset="0"/>
              </a:rPr>
            </a:br>
            <a:r>
              <a:rPr lang="en-US" sz="1000">
                <a:latin typeface="Tahoma" pitchFamily="34" charset="0"/>
              </a:rPr>
              <a:t>cocktail</a:t>
            </a:r>
          </a:p>
        </p:txBody>
      </p:sp>
      <p:grpSp>
        <p:nvGrpSpPr>
          <p:cNvPr id="4" name="Group 16"/>
          <p:cNvGrpSpPr>
            <a:grpSpLocks/>
          </p:cNvGrpSpPr>
          <p:nvPr/>
        </p:nvGrpSpPr>
        <p:grpSpPr bwMode="auto">
          <a:xfrm>
            <a:off x="1641475" y="2166938"/>
            <a:ext cx="568325" cy="838200"/>
            <a:chOff x="960" y="1056"/>
            <a:chExt cx="464" cy="816"/>
          </a:xfrm>
        </p:grpSpPr>
        <p:sp>
          <p:nvSpPr>
            <p:cNvPr id="8227" name="Rectangle 17"/>
            <p:cNvSpPr>
              <a:spLocks noChangeArrowheads="1"/>
            </p:cNvSpPr>
            <p:nvPr/>
          </p:nvSpPr>
          <p:spPr bwMode="auto">
            <a:xfrm>
              <a:off x="960" y="1152"/>
              <a:ext cx="432" cy="720"/>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sp>
          <p:nvSpPr>
            <p:cNvPr id="8228" name="AutoShape 18"/>
            <p:cNvSpPr>
              <a:spLocks noChangeArrowheads="1"/>
            </p:cNvSpPr>
            <p:nvPr/>
          </p:nvSpPr>
          <p:spPr bwMode="auto">
            <a:xfrm>
              <a:off x="1008" y="1392"/>
              <a:ext cx="336" cy="432"/>
            </a:xfrm>
            <a:prstGeom prst="roundRect">
              <a:avLst>
                <a:gd name="adj" fmla="val 23810"/>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8229" name="Rectangle 19"/>
            <p:cNvSpPr>
              <a:spLocks noChangeArrowheads="1"/>
            </p:cNvSpPr>
            <p:nvPr/>
          </p:nvSpPr>
          <p:spPr bwMode="auto">
            <a:xfrm>
              <a:off x="1080" y="1504"/>
              <a:ext cx="192" cy="192"/>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8230" name="AutoShape 20"/>
            <p:cNvSpPr>
              <a:spLocks noChangeArrowheads="1"/>
            </p:cNvSpPr>
            <p:nvPr/>
          </p:nvSpPr>
          <p:spPr bwMode="auto">
            <a:xfrm flipV="1">
              <a:off x="960" y="1056"/>
              <a:ext cx="44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70 w 21600"/>
                <a:gd name="T13" fmla="*/ 4950 h 21600"/>
                <a:gd name="T14" fmla="*/ 16730 w 21600"/>
                <a:gd name="T15" fmla="*/ 16650 h 21600"/>
              </a:gdLst>
              <a:ahLst/>
              <a:cxnLst>
                <a:cxn ang="T8">
                  <a:pos x="T0" y="T1"/>
                </a:cxn>
                <a:cxn ang="T9">
                  <a:pos x="T2" y="T3"/>
                </a:cxn>
                <a:cxn ang="T10">
                  <a:pos x="T4" y="T5"/>
                </a:cxn>
                <a:cxn ang="T11">
                  <a:pos x="T6" y="T7"/>
                </a:cxn>
              </a:cxnLst>
              <a:rect l="T12" t="T13" r="T14" b="T15"/>
              <a:pathLst>
                <a:path w="21600" h="21600">
                  <a:moveTo>
                    <a:pt x="0" y="0"/>
                  </a:moveTo>
                  <a:lnTo>
                    <a:pt x="6120" y="21600"/>
                  </a:lnTo>
                  <a:lnTo>
                    <a:pt x="15480" y="21600"/>
                  </a:lnTo>
                  <a:lnTo>
                    <a:pt x="21600" y="0"/>
                  </a:lnTo>
                  <a:close/>
                </a:path>
              </a:pathLst>
            </a:custGeom>
            <a:solidFill>
              <a:schemeClr val="tx1"/>
            </a:solidFill>
            <a:ln w="9525">
              <a:solidFill>
                <a:srgbClr val="C0C0C0"/>
              </a:solidFill>
              <a:miter lim="800000"/>
              <a:headEnd/>
              <a:tailEnd/>
            </a:ln>
          </p:spPr>
          <p:txBody>
            <a:bodyPr wrap="none" anchor="ctr"/>
            <a:lstStyle/>
            <a:p>
              <a:endParaRPr lang="en-US"/>
            </a:p>
          </p:txBody>
        </p:sp>
        <p:sp>
          <p:nvSpPr>
            <p:cNvPr id="8231" name="Rectangle 21"/>
            <p:cNvSpPr>
              <a:spLocks noChangeArrowheads="1"/>
            </p:cNvSpPr>
            <p:nvPr/>
          </p:nvSpPr>
          <p:spPr bwMode="auto">
            <a:xfrm>
              <a:off x="1376" y="1152"/>
              <a:ext cx="48" cy="720"/>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grpSp>
      <p:sp>
        <p:nvSpPr>
          <p:cNvPr id="8200" name="Text Box 22"/>
          <p:cNvSpPr txBox="1">
            <a:spLocks noChangeArrowheads="1"/>
          </p:cNvSpPr>
          <p:nvPr/>
        </p:nvSpPr>
        <p:spPr bwMode="auto">
          <a:xfrm>
            <a:off x="1524000" y="3081338"/>
            <a:ext cx="1104900" cy="3968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Hybridize to Affy arrays</a:t>
            </a:r>
          </a:p>
        </p:txBody>
      </p:sp>
      <p:sp>
        <p:nvSpPr>
          <p:cNvPr id="8201" name="Text Box 24"/>
          <p:cNvSpPr txBox="1">
            <a:spLocks noChangeArrowheads="1"/>
          </p:cNvSpPr>
          <p:nvPr/>
        </p:nvSpPr>
        <p:spPr bwMode="auto">
          <a:xfrm>
            <a:off x="3276600" y="3005138"/>
            <a:ext cx="838200" cy="5492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Output as Affy.chp file</a:t>
            </a:r>
          </a:p>
        </p:txBody>
      </p:sp>
      <p:pic>
        <p:nvPicPr>
          <p:cNvPr id="8202" name="Picture 26"/>
          <p:cNvPicPr>
            <a:picLocks noChangeAspect="1" noChangeArrowheads="1"/>
          </p:cNvPicPr>
          <p:nvPr/>
        </p:nvPicPr>
        <p:blipFill>
          <a:blip r:embed="rId3" cstate="print"/>
          <a:srcRect l="51540" t="15352" r="45079" b="80556"/>
          <a:stretch>
            <a:fillRect/>
          </a:stretch>
        </p:blipFill>
        <p:spPr bwMode="auto">
          <a:xfrm>
            <a:off x="4114800" y="2243138"/>
            <a:ext cx="838200" cy="760412"/>
          </a:xfrm>
          <a:prstGeom prst="rect">
            <a:avLst/>
          </a:prstGeom>
          <a:noFill/>
          <a:ln w="9525">
            <a:noFill/>
            <a:miter lim="800000"/>
            <a:headEnd/>
            <a:tailEnd/>
          </a:ln>
        </p:spPr>
      </p:pic>
      <p:sp>
        <p:nvSpPr>
          <p:cNvPr id="8203" name="Text Box 27"/>
          <p:cNvSpPr txBox="1">
            <a:spLocks noChangeArrowheads="1"/>
          </p:cNvSpPr>
          <p:nvPr/>
        </p:nvSpPr>
        <p:spPr bwMode="auto">
          <a:xfrm>
            <a:off x="4305300" y="3005138"/>
            <a:ext cx="647700" cy="5492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Export as Text file</a:t>
            </a:r>
          </a:p>
        </p:txBody>
      </p:sp>
      <p:sp>
        <p:nvSpPr>
          <p:cNvPr id="8204" name="Text Box 40"/>
          <p:cNvSpPr txBox="1">
            <a:spLocks noChangeArrowheads="1"/>
          </p:cNvSpPr>
          <p:nvPr/>
        </p:nvSpPr>
        <p:spPr bwMode="auto">
          <a:xfrm>
            <a:off x="76200" y="2514600"/>
            <a:ext cx="838200" cy="274638"/>
          </a:xfrm>
          <a:prstGeom prst="rect">
            <a:avLst/>
          </a:prstGeom>
          <a:noFill/>
          <a:ln w="9525">
            <a:noFill/>
            <a:miter lim="800000"/>
            <a:headEnd/>
            <a:tailEnd/>
          </a:ln>
        </p:spPr>
        <p:txBody>
          <a:bodyPr>
            <a:spAutoFit/>
          </a:bodyPr>
          <a:lstStyle/>
          <a:p>
            <a:pPr>
              <a:spcBef>
                <a:spcPct val="50000"/>
              </a:spcBef>
            </a:pPr>
            <a:r>
              <a:rPr lang="en-US" sz="1200">
                <a:latin typeface="Tahoma" pitchFamily="34" charset="0"/>
              </a:rPr>
              <a:t>TotRNA</a:t>
            </a:r>
          </a:p>
        </p:txBody>
      </p:sp>
      <p:sp>
        <p:nvSpPr>
          <p:cNvPr id="8205" name="Line 15"/>
          <p:cNvSpPr>
            <a:spLocks noChangeShapeType="1"/>
          </p:cNvSpPr>
          <p:nvPr/>
        </p:nvSpPr>
        <p:spPr bwMode="auto">
          <a:xfrm>
            <a:off x="2286000" y="2667000"/>
            <a:ext cx="141288" cy="0"/>
          </a:xfrm>
          <a:prstGeom prst="line">
            <a:avLst/>
          </a:prstGeom>
          <a:noFill/>
          <a:ln w="38100">
            <a:solidFill>
              <a:schemeClr val="tx1"/>
            </a:solidFill>
            <a:round/>
            <a:headEnd/>
            <a:tailEnd type="triangle" w="sm" len="sm"/>
          </a:ln>
        </p:spPr>
        <p:txBody>
          <a:bodyPr/>
          <a:lstStyle/>
          <a:p>
            <a:endParaRPr lang="en-US"/>
          </a:p>
        </p:txBody>
      </p:sp>
      <p:sp>
        <p:nvSpPr>
          <p:cNvPr id="8206" name="Line 23"/>
          <p:cNvSpPr>
            <a:spLocks noChangeShapeType="1"/>
          </p:cNvSpPr>
          <p:nvPr/>
        </p:nvSpPr>
        <p:spPr bwMode="auto">
          <a:xfrm>
            <a:off x="3200400" y="2667000"/>
            <a:ext cx="141288" cy="0"/>
          </a:xfrm>
          <a:prstGeom prst="line">
            <a:avLst/>
          </a:prstGeom>
          <a:noFill/>
          <a:ln w="38100">
            <a:solidFill>
              <a:schemeClr val="tx1"/>
            </a:solidFill>
            <a:round/>
            <a:headEnd/>
            <a:tailEnd type="triangle" w="sm" len="sm"/>
          </a:ln>
        </p:spPr>
        <p:txBody>
          <a:bodyPr/>
          <a:lstStyle/>
          <a:p>
            <a:endParaRPr lang="en-US"/>
          </a:p>
        </p:txBody>
      </p:sp>
      <p:sp>
        <p:nvSpPr>
          <p:cNvPr id="3097" name="Line 25"/>
          <p:cNvSpPr>
            <a:spLocks noChangeShapeType="1"/>
          </p:cNvSpPr>
          <p:nvPr/>
        </p:nvSpPr>
        <p:spPr bwMode="auto">
          <a:xfrm>
            <a:off x="4114800" y="2667000"/>
            <a:ext cx="139700" cy="0"/>
          </a:xfrm>
          <a:prstGeom prst="line">
            <a:avLst/>
          </a:prstGeom>
          <a:noFill/>
          <a:ln w="38100">
            <a:solidFill>
              <a:schemeClr val="tx1"/>
            </a:solidFill>
            <a:round/>
            <a:headEnd/>
            <a:tailEnd type="triangle" w="sm" len="sm"/>
          </a:ln>
          <a:effectLst>
            <a:outerShdw dist="17961" dir="2700000" algn="ctr" rotWithShape="0">
              <a:schemeClr val="bg1"/>
            </a:outerShdw>
          </a:effectLst>
        </p:spPr>
        <p:txBody>
          <a:bodyPr/>
          <a:lstStyle/>
          <a:p>
            <a:pPr fontAlgn="auto">
              <a:spcBef>
                <a:spcPts val="0"/>
              </a:spcBef>
              <a:spcAft>
                <a:spcPts val="0"/>
              </a:spcAft>
              <a:defRPr/>
            </a:pPr>
            <a:endParaRPr lang="en-US">
              <a:latin typeface="+mn-lt"/>
            </a:endParaRPr>
          </a:p>
        </p:txBody>
      </p:sp>
      <p:sp>
        <p:nvSpPr>
          <p:cNvPr id="3110" name="Line 38"/>
          <p:cNvSpPr>
            <a:spLocks noChangeShapeType="1"/>
          </p:cNvSpPr>
          <p:nvPr/>
        </p:nvSpPr>
        <p:spPr bwMode="auto">
          <a:xfrm flipV="1">
            <a:off x="4953000" y="1752600"/>
            <a:ext cx="1828800" cy="838200"/>
          </a:xfrm>
          <a:prstGeom prst="line">
            <a:avLst/>
          </a:prstGeom>
          <a:noFill/>
          <a:ln w="38100">
            <a:solidFill>
              <a:schemeClr val="tx1"/>
            </a:solidFill>
            <a:round/>
            <a:headEnd/>
            <a:tailEnd type="triangle" w="sm" len="sm"/>
          </a:ln>
          <a:effectLst>
            <a:outerShdw dist="17961" dir="2700000" algn="ctr" rotWithShape="0">
              <a:schemeClr val="bg1"/>
            </a:outerShdw>
          </a:effectLst>
        </p:spPr>
        <p:txBody>
          <a:bodyPr/>
          <a:lstStyle/>
          <a:p>
            <a:pPr fontAlgn="auto">
              <a:spcBef>
                <a:spcPts val="0"/>
              </a:spcBef>
              <a:spcAft>
                <a:spcPts val="0"/>
              </a:spcAft>
              <a:defRPr/>
            </a:pPr>
            <a:endParaRPr lang="en-US">
              <a:latin typeface="+mn-lt"/>
            </a:endParaRPr>
          </a:p>
        </p:txBody>
      </p:sp>
      <p:sp>
        <p:nvSpPr>
          <p:cNvPr id="3113" name="Line 41"/>
          <p:cNvSpPr>
            <a:spLocks noChangeShapeType="1"/>
          </p:cNvSpPr>
          <p:nvPr/>
        </p:nvSpPr>
        <p:spPr bwMode="auto">
          <a:xfrm>
            <a:off x="1295400" y="2667000"/>
            <a:ext cx="139700" cy="0"/>
          </a:xfrm>
          <a:prstGeom prst="line">
            <a:avLst/>
          </a:prstGeom>
          <a:noFill/>
          <a:ln w="38100">
            <a:solidFill>
              <a:schemeClr val="tx1"/>
            </a:solidFill>
            <a:round/>
            <a:headEnd/>
            <a:tailEnd type="triangle" w="sm" len="sm"/>
          </a:ln>
          <a:effectLst>
            <a:outerShdw dist="17961" dir="2700000" algn="ctr" rotWithShape="0">
              <a:schemeClr val="bg1"/>
            </a:outerShdw>
          </a:effectLst>
        </p:spPr>
        <p:txBody>
          <a:bodyPr/>
          <a:lstStyle/>
          <a:p>
            <a:pPr fontAlgn="auto">
              <a:spcBef>
                <a:spcPts val="0"/>
              </a:spcBef>
              <a:spcAft>
                <a:spcPts val="0"/>
              </a:spcAft>
              <a:defRPr/>
            </a:pPr>
            <a:endParaRPr lang="en-US">
              <a:latin typeface="+mn-lt"/>
            </a:endParaRPr>
          </a:p>
        </p:txBody>
      </p:sp>
      <p:pic>
        <p:nvPicPr>
          <p:cNvPr id="8210" name="Picture 51"/>
          <p:cNvPicPr>
            <a:picLocks noChangeAspect="1" noChangeArrowheads="1"/>
          </p:cNvPicPr>
          <p:nvPr/>
        </p:nvPicPr>
        <p:blipFill>
          <a:blip r:embed="rId4" cstate="print"/>
          <a:srcRect l="1439" t="43600" r="95583" b="52419"/>
          <a:stretch>
            <a:fillRect/>
          </a:stretch>
        </p:blipFill>
        <p:spPr bwMode="auto">
          <a:xfrm>
            <a:off x="6835775" y="2514600"/>
            <a:ext cx="784225" cy="838200"/>
          </a:xfrm>
          <a:prstGeom prst="rect">
            <a:avLst/>
          </a:prstGeom>
          <a:noFill/>
          <a:ln w="9525">
            <a:noFill/>
            <a:miter lim="800000"/>
            <a:headEnd/>
            <a:tailEnd/>
          </a:ln>
        </p:spPr>
      </p:pic>
      <p:pic>
        <p:nvPicPr>
          <p:cNvPr id="8211" name="Picture 52"/>
          <p:cNvPicPr>
            <a:picLocks noChangeAspect="1" noChangeArrowheads="1"/>
          </p:cNvPicPr>
          <p:nvPr/>
        </p:nvPicPr>
        <p:blipFill>
          <a:blip r:embed="rId4" cstate="print"/>
          <a:srcRect l="1570" t="73357" r="95738" b="23279"/>
          <a:stretch>
            <a:fillRect/>
          </a:stretch>
        </p:blipFill>
        <p:spPr bwMode="auto">
          <a:xfrm>
            <a:off x="6934200" y="4114800"/>
            <a:ext cx="762000" cy="762000"/>
          </a:xfrm>
          <a:prstGeom prst="rect">
            <a:avLst/>
          </a:prstGeom>
          <a:noFill/>
          <a:ln w="9525">
            <a:noFill/>
            <a:miter lim="800000"/>
            <a:headEnd/>
            <a:tailEnd/>
          </a:ln>
        </p:spPr>
      </p:pic>
      <p:sp>
        <p:nvSpPr>
          <p:cNvPr id="3125" name="Line 53"/>
          <p:cNvSpPr>
            <a:spLocks noChangeShapeType="1"/>
          </p:cNvSpPr>
          <p:nvPr/>
        </p:nvSpPr>
        <p:spPr bwMode="auto">
          <a:xfrm>
            <a:off x="4953000" y="2590800"/>
            <a:ext cx="1828800" cy="304800"/>
          </a:xfrm>
          <a:prstGeom prst="line">
            <a:avLst/>
          </a:prstGeom>
          <a:noFill/>
          <a:ln w="38100">
            <a:solidFill>
              <a:schemeClr val="tx1"/>
            </a:solidFill>
            <a:round/>
            <a:headEnd/>
            <a:tailEnd type="triangle" w="sm" len="sm"/>
          </a:ln>
          <a:effectLst>
            <a:outerShdw dist="17961" dir="2700000" algn="ctr" rotWithShape="0">
              <a:schemeClr val="bg1"/>
            </a:outerShdw>
          </a:effectLst>
        </p:spPr>
        <p:txBody>
          <a:bodyPr/>
          <a:lstStyle/>
          <a:p>
            <a:pPr fontAlgn="auto">
              <a:spcBef>
                <a:spcPts val="0"/>
              </a:spcBef>
              <a:spcAft>
                <a:spcPts val="0"/>
              </a:spcAft>
              <a:defRPr/>
            </a:pPr>
            <a:endParaRPr lang="en-US">
              <a:latin typeface="+mn-lt"/>
            </a:endParaRPr>
          </a:p>
        </p:txBody>
      </p:sp>
      <p:sp>
        <p:nvSpPr>
          <p:cNvPr id="3126" name="Line 54"/>
          <p:cNvSpPr>
            <a:spLocks noChangeShapeType="1"/>
          </p:cNvSpPr>
          <p:nvPr/>
        </p:nvSpPr>
        <p:spPr bwMode="auto">
          <a:xfrm>
            <a:off x="4953000" y="2590800"/>
            <a:ext cx="1905000" cy="1524000"/>
          </a:xfrm>
          <a:prstGeom prst="line">
            <a:avLst/>
          </a:prstGeom>
          <a:noFill/>
          <a:ln w="38100">
            <a:solidFill>
              <a:schemeClr val="tx1"/>
            </a:solidFill>
            <a:round/>
            <a:headEnd/>
            <a:tailEnd type="triangle" w="sm" len="sm"/>
          </a:ln>
          <a:effectLst>
            <a:outerShdw dist="17961" dir="2700000" algn="ctr" rotWithShape="0">
              <a:schemeClr val="bg1"/>
            </a:outerShdw>
          </a:effectLst>
        </p:spPr>
        <p:txBody>
          <a:bodyPr/>
          <a:lstStyle/>
          <a:p>
            <a:pPr fontAlgn="auto">
              <a:spcBef>
                <a:spcPts val="0"/>
              </a:spcBef>
              <a:spcAft>
                <a:spcPts val="0"/>
              </a:spcAft>
              <a:defRPr/>
            </a:pPr>
            <a:endParaRPr lang="en-US">
              <a:latin typeface="+mn-lt"/>
            </a:endParaRPr>
          </a:p>
        </p:txBody>
      </p:sp>
      <p:pic>
        <p:nvPicPr>
          <p:cNvPr id="8214" name="Picture 59"/>
          <p:cNvPicPr>
            <a:picLocks noChangeAspect="1" noChangeArrowheads="1"/>
          </p:cNvPicPr>
          <p:nvPr/>
        </p:nvPicPr>
        <p:blipFill>
          <a:blip r:embed="rId5" cstate="print"/>
          <a:srcRect l="620" t="60977" r="96594" b="35925"/>
          <a:stretch>
            <a:fillRect/>
          </a:stretch>
        </p:blipFill>
        <p:spPr bwMode="auto">
          <a:xfrm>
            <a:off x="7391400" y="1371600"/>
            <a:ext cx="685800" cy="609600"/>
          </a:xfrm>
          <a:prstGeom prst="rect">
            <a:avLst/>
          </a:prstGeom>
          <a:noFill/>
          <a:ln w="9525">
            <a:noFill/>
            <a:miter lim="800000"/>
            <a:headEnd/>
            <a:tailEnd/>
          </a:ln>
        </p:spPr>
      </p:pic>
      <p:pic>
        <p:nvPicPr>
          <p:cNvPr id="8215" name="Picture 60"/>
          <p:cNvPicPr>
            <a:picLocks noChangeAspect="1" noChangeArrowheads="1"/>
          </p:cNvPicPr>
          <p:nvPr/>
        </p:nvPicPr>
        <p:blipFill>
          <a:blip r:embed="rId5" cstate="print"/>
          <a:srcRect l="620" t="68333" r="96594" b="27795"/>
          <a:stretch>
            <a:fillRect/>
          </a:stretch>
        </p:blipFill>
        <p:spPr bwMode="auto">
          <a:xfrm>
            <a:off x="6781800" y="1295400"/>
            <a:ext cx="685800" cy="762000"/>
          </a:xfrm>
          <a:prstGeom prst="rect">
            <a:avLst/>
          </a:prstGeom>
          <a:noFill/>
          <a:ln w="9525">
            <a:noFill/>
            <a:miter lim="800000"/>
            <a:headEnd/>
            <a:tailEnd/>
          </a:ln>
        </p:spPr>
      </p:pic>
      <p:sp>
        <p:nvSpPr>
          <p:cNvPr id="8216" name="Text Box 61"/>
          <p:cNvSpPr txBox="1">
            <a:spLocks noChangeArrowheads="1"/>
          </p:cNvSpPr>
          <p:nvPr/>
        </p:nvSpPr>
        <p:spPr bwMode="auto">
          <a:xfrm rot="-1455677">
            <a:off x="5410200" y="1828800"/>
            <a:ext cx="1066800" cy="2444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Data mining</a:t>
            </a:r>
          </a:p>
        </p:txBody>
      </p:sp>
      <p:sp>
        <p:nvSpPr>
          <p:cNvPr id="8217" name="Text Box 62"/>
          <p:cNvSpPr txBox="1">
            <a:spLocks noChangeArrowheads="1"/>
          </p:cNvSpPr>
          <p:nvPr/>
        </p:nvSpPr>
        <p:spPr bwMode="auto">
          <a:xfrm rot="499909">
            <a:off x="5334000" y="2514600"/>
            <a:ext cx="1239838" cy="2444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Pattern mining</a:t>
            </a:r>
          </a:p>
        </p:txBody>
      </p:sp>
      <p:sp>
        <p:nvSpPr>
          <p:cNvPr id="8218" name="Text Box 63"/>
          <p:cNvSpPr txBox="1">
            <a:spLocks noChangeArrowheads="1"/>
          </p:cNvSpPr>
          <p:nvPr/>
        </p:nvSpPr>
        <p:spPr bwMode="auto">
          <a:xfrm rot="2218390">
            <a:off x="5257800" y="3200400"/>
            <a:ext cx="1573213" cy="2444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Pathway Analysis</a:t>
            </a:r>
          </a:p>
        </p:txBody>
      </p:sp>
      <p:pic>
        <p:nvPicPr>
          <p:cNvPr id="8219" name="Picture 64"/>
          <p:cNvPicPr>
            <a:picLocks noChangeAspect="1" noChangeArrowheads="1"/>
          </p:cNvPicPr>
          <p:nvPr/>
        </p:nvPicPr>
        <p:blipFill>
          <a:blip r:embed="rId6" cstate="print"/>
          <a:srcRect l="12361" t="12349" r="84068" b="82762"/>
          <a:stretch>
            <a:fillRect/>
          </a:stretch>
        </p:blipFill>
        <p:spPr bwMode="auto">
          <a:xfrm>
            <a:off x="7696200" y="2286000"/>
            <a:ext cx="1182688" cy="1295400"/>
          </a:xfrm>
          <a:prstGeom prst="rect">
            <a:avLst/>
          </a:prstGeom>
          <a:noFill/>
          <a:ln w="9525">
            <a:noFill/>
            <a:miter lim="800000"/>
            <a:headEnd/>
            <a:tailEnd/>
          </a:ln>
        </p:spPr>
      </p:pic>
      <p:pic>
        <p:nvPicPr>
          <p:cNvPr id="8220" name="Picture 65"/>
          <p:cNvPicPr>
            <a:picLocks noChangeAspect="1" noChangeArrowheads="1"/>
          </p:cNvPicPr>
          <p:nvPr/>
        </p:nvPicPr>
        <p:blipFill>
          <a:blip r:embed="rId7" cstate="print"/>
          <a:srcRect l="16280" t="7268" r="27907" b="15688"/>
          <a:stretch>
            <a:fillRect/>
          </a:stretch>
        </p:blipFill>
        <p:spPr bwMode="auto">
          <a:xfrm>
            <a:off x="2501900" y="2286000"/>
            <a:ext cx="622300" cy="685800"/>
          </a:xfrm>
          <a:prstGeom prst="rect">
            <a:avLst/>
          </a:prstGeom>
          <a:noFill/>
          <a:ln w="9525">
            <a:noFill/>
            <a:miter lim="800000"/>
            <a:headEnd/>
            <a:tailEnd/>
          </a:ln>
        </p:spPr>
      </p:pic>
      <p:pic>
        <p:nvPicPr>
          <p:cNvPr id="8221" name="Picture 66"/>
          <p:cNvPicPr>
            <a:picLocks noChangeAspect="1" noChangeArrowheads="1"/>
          </p:cNvPicPr>
          <p:nvPr/>
        </p:nvPicPr>
        <p:blipFill>
          <a:blip r:embed="rId8" cstate="print"/>
          <a:srcRect l="16853" t="11235" r="22472" b="17145"/>
          <a:stretch>
            <a:fillRect/>
          </a:stretch>
        </p:blipFill>
        <p:spPr bwMode="auto">
          <a:xfrm>
            <a:off x="3371850" y="2286000"/>
            <a:ext cx="685800" cy="695325"/>
          </a:xfrm>
          <a:prstGeom prst="rect">
            <a:avLst/>
          </a:prstGeom>
          <a:noFill/>
          <a:ln w="9525">
            <a:solidFill>
              <a:schemeClr val="tx1"/>
            </a:solidFill>
            <a:miter lim="800000"/>
            <a:headEnd/>
            <a:tailEnd/>
          </a:ln>
        </p:spPr>
      </p:pic>
      <p:pic>
        <p:nvPicPr>
          <p:cNvPr id="8222" name="Picture 67"/>
          <p:cNvPicPr>
            <a:picLocks noChangeAspect="1" noChangeArrowheads="1"/>
          </p:cNvPicPr>
          <p:nvPr/>
        </p:nvPicPr>
        <p:blipFill>
          <a:blip r:embed="rId9" cstate="print"/>
          <a:srcRect l="345" t="80255" r="96558" b="15872"/>
          <a:stretch>
            <a:fillRect/>
          </a:stretch>
        </p:blipFill>
        <p:spPr bwMode="auto">
          <a:xfrm>
            <a:off x="2971800" y="1371600"/>
            <a:ext cx="609600" cy="609600"/>
          </a:xfrm>
          <a:prstGeom prst="rect">
            <a:avLst/>
          </a:prstGeom>
          <a:noFill/>
          <a:ln w="28575">
            <a:solidFill>
              <a:schemeClr val="tx1"/>
            </a:solidFill>
            <a:miter lim="800000"/>
            <a:headEnd/>
            <a:tailEnd/>
          </a:ln>
        </p:spPr>
      </p:pic>
      <p:sp>
        <p:nvSpPr>
          <p:cNvPr id="8223" name="Text Box 68"/>
          <p:cNvSpPr txBox="1">
            <a:spLocks noChangeArrowheads="1"/>
          </p:cNvSpPr>
          <p:nvPr/>
        </p:nvSpPr>
        <p:spPr bwMode="auto">
          <a:xfrm>
            <a:off x="533400" y="5524500"/>
            <a:ext cx="1447800" cy="466725"/>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n-US" sz="1200">
                <a:latin typeface="Tahoma" pitchFamily="34" charset="0"/>
              </a:rPr>
              <a:t>Illumina platform at CCF facility</a:t>
            </a:r>
          </a:p>
        </p:txBody>
      </p:sp>
      <p:sp>
        <p:nvSpPr>
          <p:cNvPr id="8224" name="Line 69"/>
          <p:cNvSpPr>
            <a:spLocks noChangeShapeType="1"/>
          </p:cNvSpPr>
          <p:nvPr/>
        </p:nvSpPr>
        <p:spPr bwMode="auto">
          <a:xfrm>
            <a:off x="2286000" y="5791200"/>
            <a:ext cx="2133600" cy="0"/>
          </a:xfrm>
          <a:prstGeom prst="line">
            <a:avLst/>
          </a:prstGeom>
          <a:noFill/>
          <a:ln w="38100">
            <a:solidFill>
              <a:schemeClr val="tx1"/>
            </a:solidFill>
            <a:round/>
            <a:headEnd/>
            <a:tailEnd type="triangle" w="sm" len="sm"/>
          </a:ln>
        </p:spPr>
        <p:txBody>
          <a:bodyPr/>
          <a:lstStyle/>
          <a:p>
            <a:endParaRPr lang="en-US"/>
          </a:p>
        </p:txBody>
      </p:sp>
      <p:sp>
        <p:nvSpPr>
          <p:cNvPr id="8225" name="Line 70"/>
          <p:cNvSpPr>
            <a:spLocks noChangeShapeType="1"/>
          </p:cNvSpPr>
          <p:nvPr/>
        </p:nvSpPr>
        <p:spPr bwMode="auto">
          <a:xfrm flipV="1">
            <a:off x="4495800" y="3581400"/>
            <a:ext cx="0" cy="2209800"/>
          </a:xfrm>
          <a:prstGeom prst="line">
            <a:avLst/>
          </a:prstGeom>
          <a:noFill/>
          <a:ln w="38100">
            <a:solidFill>
              <a:schemeClr val="tx1"/>
            </a:solidFill>
            <a:round/>
            <a:headEnd/>
            <a:tailEnd type="triangle" w="sm" len="sm"/>
          </a:ln>
        </p:spPr>
        <p:txBody>
          <a:bodyPr/>
          <a:lstStyle/>
          <a:p>
            <a:endParaRPr lang="en-US"/>
          </a:p>
        </p:txBody>
      </p:sp>
      <p:sp>
        <p:nvSpPr>
          <p:cNvPr id="8226" name="Text Box 71"/>
          <p:cNvSpPr txBox="1">
            <a:spLocks noChangeArrowheads="1"/>
          </p:cNvSpPr>
          <p:nvPr/>
        </p:nvSpPr>
        <p:spPr bwMode="auto">
          <a:xfrm>
            <a:off x="762000" y="3581400"/>
            <a:ext cx="3124200" cy="284163"/>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1200">
                <a:latin typeface="Tahoma" pitchFamily="34" charset="0"/>
              </a:rPr>
              <a:t>Case/UH  Core Facility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670300" y="3676650"/>
            <a:ext cx="2425700" cy="57150"/>
            <a:chOff x="1590" y="2640"/>
            <a:chExt cx="1146" cy="48"/>
          </a:xfrm>
        </p:grpSpPr>
        <p:grpSp>
          <p:nvGrpSpPr>
            <p:cNvPr id="3" name="Group 4"/>
            <p:cNvGrpSpPr>
              <a:grpSpLocks/>
            </p:cNvGrpSpPr>
            <p:nvPr/>
          </p:nvGrpSpPr>
          <p:grpSpPr bwMode="auto">
            <a:xfrm>
              <a:off x="1590" y="2640"/>
              <a:ext cx="336" cy="48"/>
              <a:chOff x="2112" y="624"/>
              <a:chExt cx="336" cy="48"/>
            </a:xfrm>
          </p:grpSpPr>
          <p:sp>
            <p:nvSpPr>
              <p:cNvPr id="10883" name="Line 5"/>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884" name="Line 6"/>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885" name="Line 7"/>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886" name="Line 8"/>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887" name="Line 9"/>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888" name="Line 10"/>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889" name="Line 11"/>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890" name="Line 12"/>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4" name="Group 13"/>
            <p:cNvGrpSpPr>
              <a:grpSpLocks/>
            </p:cNvGrpSpPr>
            <p:nvPr/>
          </p:nvGrpSpPr>
          <p:grpSpPr bwMode="auto">
            <a:xfrm>
              <a:off x="1926" y="2640"/>
              <a:ext cx="336" cy="48"/>
              <a:chOff x="2112" y="624"/>
              <a:chExt cx="336" cy="48"/>
            </a:xfrm>
          </p:grpSpPr>
          <p:sp>
            <p:nvSpPr>
              <p:cNvPr id="10875" name="Line 14"/>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876" name="Line 15"/>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877" name="Line 16"/>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878" name="Line 17"/>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879" name="Line 18"/>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880" name="Line 19"/>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881" name="Line 20"/>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882" name="Line 21"/>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5" name="Group 22"/>
            <p:cNvGrpSpPr>
              <a:grpSpLocks/>
            </p:cNvGrpSpPr>
            <p:nvPr/>
          </p:nvGrpSpPr>
          <p:grpSpPr bwMode="auto">
            <a:xfrm>
              <a:off x="2262" y="2640"/>
              <a:ext cx="336" cy="48"/>
              <a:chOff x="2112" y="624"/>
              <a:chExt cx="336" cy="48"/>
            </a:xfrm>
          </p:grpSpPr>
          <p:sp>
            <p:nvSpPr>
              <p:cNvPr id="10867" name="Line 23"/>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868" name="Line 24"/>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869" name="Line 25"/>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870" name="Line 26"/>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871" name="Line 27"/>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872" name="Line 28"/>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873" name="Line 29"/>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874" name="Line 30"/>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sp>
          <p:nvSpPr>
            <p:cNvPr id="10862" name="Line 31"/>
            <p:cNvSpPr>
              <a:spLocks noChangeShapeType="1"/>
            </p:cNvSpPr>
            <p:nvPr/>
          </p:nvSpPr>
          <p:spPr bwMode="auto">
            <a:xfrm>
              <a:off x="2592" y="2640"/>
              <a:ext cx="144" cy="0"/>
            </a:xfrm>
            <a:prstGeom prst="line">
              <a:avLst/>
            </a:prstGeom>
            <a:noFill/>
            <a:ln w="38100">
              <a:solidFill>
                <a:schemeClr val="accent2"/>
              </a:solidFill>
              <a:round/>
              <a:headEnd/>
              <a:tailEnd/>
            </a:ln>
          </p:spPr>
          <p:txBody>
            <a:bodyPr wrap="none" anchor="ctr"/>
            <a:lstStyle/>
            <a:p>
              <a:endParaRPr lang="en-US"/>
            </a:p>
          </p:txBody>
        </p:sp>
        <p:sp>
          <p:nvSpPr>
            <p:cNvPr id="10863" name="Line 32"/>
            <p:cNvSpPr>
              <a:spLocks noChangeShapeType="1"/>
            </p:cNvSpPr>
            <p:nvPr/>
          </p:nvSpPr>
          <p:spPr bwMode="auto">
            <a:xfrm flipH="1">
              <a:off x="2601" y="2640"/>
              <a:ext cx="0" cy="48"/>
            </a:xfrm>
            <a:prstGeom prst="line">
              <a:avLst/>
            </a:prstGeom>
            <a:noFill/>
            <a:ln w="38100">
              <a:solidFill>
                <a:schemeClr val="accent2"/>
              </a:solidFill>
              <a:round/>
              <a:headEnd/>
              <a:tailEnd/>
            </a:ln>
          </p:spPr>
          <p:txBody>
            <a:bodyPr wrap="none" anchor="ctr"/>
            <a:lstStyle/>
            <a:p>
              <a:endParaRPr lang="en-US"/>
            </a:p>
          </p:txBody>
        </p:sp>
        <p:sp>
          <p:nvSpPr>
            <p:cNvPr id="10864" name="Line 33"/>
            <p:cNvSpPr>
              <a:spLocks noChangeShapeType="1"/>
            </p:cNvSpPr>
            <p:nvPr/>
          </p:nvSpPr>
          <p:spPr bwMode="auto">
            <a:xfrm flipH="1">
              <a:off x="2640" y="2640"/>
              <a:ext cx="0" cy="48"/>
            </a:xfrm>
            <a:prstGeom prst="line">
              <a:avLst/>
            </a:prstGeom>
            <a:noFill/>
            <a:ln w="38100">
              <a:solidFill>
                <a:schemeClr val="accent2"/>
              </a:solidFill>
              <a:round/>
              <a:headEnd/>
              <a:tailEnd/>
            </a:ln>
          </p:spPr>
          <p:txBody>
            <a:bodyPr wrap="none" anchor="ctr"/>
            <a:lstStyle/>
            <a:p>
              <a:endParaRPr lang="en-US"/>
            </a:p>
          </p:txBody>
        </p:sp>
        <p:sp>
          <p:nvSpPr>
            <p:cNvPr id="10865" name="Line 34"/>
            <p:cNvSpPr>
              <a:spLocks noChangeShapeType="1"/>
            </p:cNvSpPr>
            <p:nvPr/>
          </p:nvSpPr>
          <p:spPr bwMode="auto">
            <a:xfrm flipH="1">
              <a:off x="2688" y="2640"/>
              <a:ext cx="0" cy="48"/>
            </a:xfrm>
            <a:prstGeom prst="line">
              <a:avLst/>
            </a:prstGeom>
            <a:noFill/>
            <a:ln w="38100">
              <a:solidFill>
                <a:schemeClr val="accent2"/>
              </a:solidFill>
              <a:round/>
              <a:headEnd/>
              <a:tailEnd/>
            </a:ln>
          </p:spPr>
          <p:txBody>
            <a:bodyPr wrap="none" anchor="ctr"/>
            <a:lstStyle/>
            <a:p>
              <a:endParaRPr lang="en-US"/>
            </a:p>
          </p:txBody>
        </p:sp>
        <p:sp>
          <p:nvSpPr>
            <p:cNvPr id="10866" name="Line 35"/>
            <p:cNvSpPr>
              <a:spLocks noChangeShapeType="1"/>
            </p:cNvSpPr>
            <p:nvPr/>
          </p:nvSpPr>
          <p:spPr bwMode="auto">
            <a:xfrm flipH="1">
              <a:off x="2736" y="2640"/>
              <a:ext cx="0" cy="48"/>
            </a:xfrm>
            <a:prstGeom prst="line">
              <a:avLst/>
            </a:prstGeom>
            <a:noFill/>
            <a:ln w="38100">
              <a:solidFill>
                <a:schemeClr val="accent2"/>
              </a:solidFill>
              <a:round/>
              <a:headEnd/>
              <a:tailEnd/>
            </a:ln>
          </p:spPr>
          <p:txBody>
            <a:bodyPr wrap="none" anchor="ctr"/>
            <a:lstStyle/>
            <a:p>
              <a:endParaRPr lang="en-US"/>
            </a:p>
          </p:txBody>
        </p:sp>
      </p:grpSp>
      <p:sp>
        <p:nvSpPr>
          <p:cNvPr id="10243" name="Text Box 36"/>
          <p:cNvSpPr txBox="1">
            <a:spLocks noChangeArrowheads="1"/>
          </p:cNvSpPr>
          <p:nvPr/>
        </p:nvSpPr>
        <p:spPr bwMode="auto">
          <a:xfrm>
            <a:off x="2362200" y="3533775"/>
            <a:ext cx="1371600" cy="30480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Perfect Match</a:t>
            </a:r>
          </a:p>
        </p:txBody>
      </p:sp>
      <p:sp>
        <p:nvSpPr>
          <p:cNvPr id="10244" name="Text Box 95"/>
          <p:cNvSpPr txBox="1">
            <a:spLocks noChangeArrowheads="1"/>
          </p:cNvSpPr>
          <p:nvPr/>
        </p:nvSpPr>
        <p:spPr bwMode="auto">
          <a:xfrm>
            <a:off x="6096000" y="3562350"/>
            <a:ext cx="2133600" cy="30480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25 mer DNA oligo</a:t>
            </a:r>
          </a:p>
        </p:txBody>
      </p:sp>
      <p:sp>
        <p:nvSpPr>
          <p:cNvPr id="10245" name="Text Box 97"/>
          <p:cNvSpPr txBox="1">
            <a:spLocks noChangeArrowheads="1"/>
          </p:cNvSpPr>
          <p:nvPr/>
        </p:nvSpPr>
        <p:spPr bwMode="auto">
          <a:xfrm>
            <a:off x="2057400" y="-76200"/>
            <a:ext cx="4343400" cy="461963"/>
          </a:xfrm>
          <a:prstGeom prst="rect">
            <a:avLst/>
          </a:prstGeom>
          <a:noFill/>
          <a:ln w="9525">
            <a:noFill/>
            <a:miter lim="800000"/>
            <a:headEnd/>
            <a:tailEnd/>
          </a:ln>
        </p:spPr>
        <p:txBody>
          <a:bodyPr>
            <a:spAutoFit/>
          </a:bodyPr>
          <a:lstStyle/>
          <a:p>
            <a:pPr>
              <a:spcBef>
                <a:spcPct val="50000"/>
              </a:spcBef>
            </a:pPr>
            <a:r>
              <a:rPr lang="en-US">
                <a:latin typeface="Calibri" pitchFamily="34" charset="0"/>
              </a:rPr>
              <a:t>WT  Expression Array Design </a:t>
            </a:r>
          </a:p>
        </p:txBody>
      </p:sp>
      <p:sp>
        <p:nvSpPr>
          <p:cNvPr id="10246" name="Text Box 98"/>
          <p:cNvSpPr txBox="1">
            <a:spLocks noChangeArrowheads="1"/>
          </p:cNvSpPr>
          <p:nvPr/>
        </p:nvSpPr>
        <p:spPr bwMode="auto">
          <a:xfrm>
            <a:off x="6781800" y="304800"/>
            <a:ext cx="2133600" cy="304800"/>
          </a:xfrm>
          <a:prstGeom prst="rect">
            <a:avLst/>
          </a:prstGeom>
          <a:noFill/>
          <a:ln w="9525">
            <a:noFill/>
            <a:miter lim="800000"/>
            <a:headEnd/>
            <a:tailEnd/>
          </a:ln>
        </p:spPr>
        <p:txBody>
          <a:bodyPr>
            <a:spAutoFit/>
          </a:bodyPr>
          <a:lstStyle/>
          <a:p>
            <a:pPr>
              <a:spcBef>
                <a:spcPct val="50000"/>
              </a:spcBef>
            </a:pPr>
            <a:endParaRPr lang="en-US" sz="1400">
              <a:latin typeface="Calibri" pitchFamily="34" charset="0"/>
            </a:endParaRPr>
          </a:p>
        </p:txBody>
      </p:sp>
      <p:grpSp>
        <p:nvGrpSpPr>
          <p:cNvPr id="6" name="Group 100"/>
          <p:cNvGrpSpPr>
            <a:grpSpLocks/>
          </p:cNvGrpSpPr>
          <p:nvPr/>
        </p:nvGrpSpPr>
        <p:grpSpPr bwMode="auto">
          <a:xfrm>
            <a:off x="1247775" y="1474788"/>
            <a:ext cx="7061200" cy="57150"/>
            <a:chOff x="544" y="1448"/>
            <a:chExt cx="3336" cy="48"/>
          </a:xfrm>
        </p:grpSpPr>
        <p:grpSp>
          <p:nvGrpSpPr>
            <p:cNvPr id="7" name="Group 101"/>
            <p:cNvGrpSpPr>
              <a:grpSpLocks/>
            </p:cNvGrpSpPr>
            <p:nvPr/>
          </p:nvGrpSpPr>
          <p:grpSpPr bwMode="auto">
            <a:xfrm flipV="1">
              <a:off x="2208" y="1448"/>
              <a:ext cx="336" cy="48"/>
              <a:chOff x="2112" y="624"/>
              <a:chExt cx="336" cy="48"/>
            </a:xfrm>
          </p:grpSpPr>
          <p:sp>
            <p:nvSpPr>
              <p:cNvPr id="10851" name="Line 102"/>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52" name="Line 103"/>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53" name="Line 104"/>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54" name="Line 105"/>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55" name="Line 106"/>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56" name="Line 107"/>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57" name="Line 108"/>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58" name="Line 109"/>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8" name="Group 110"/>
            <p:cNvGrpSpPr>
              <a:grpSpLocks/>
            </p:cNvGrpSpPr>
            <p:nvPr/>
          </p:nvGrpSpPr>
          <p:grpSpPr bwMode="auto">
            <a:xfrm flipV="1">
              <a:off x="2544" y="1448"/>
              <a:ext cx="336" cy="48"/>
              <a:chOff x="2112" y="624"/>
              <a:chExt cx="336" cy="48"/>
            </a:xfrm>
          </p:grpSpPr>
          <p:sp>
            <p:nvSpPr>
              <p:cNvPr id="10843" name="Line 111"/>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44" name="Line 112"/>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45" name="Line 113"/>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46" name="Line 114"/>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47" name="Line 115"/>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48" name="Line 116"/>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49" name="Line 117"/>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50" name="Line 118"/>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9" name="Group 119"/>
            <p:cNvGrpSpPr>
              <a:grpSpLocks/>
            </p:cNvGrpSpPr>
            <p:nvPr/>
          </p:nvGrpSpPr>
          <p:grpSpPr bwMode="auto">
            <a:xfrm flipV="1">
              <a:off x="2880" y="1448"/>
              <a:ext cx="336" cy="48"/>
              <a:chOff x="2112" y="624"/>
              <a:chExt cx="336" cy="48"/>
            </a:xfrm>
          </p:grpSpPr>
          <p:sp>
            <p:nvSpPr>
              <p:cNvPr id="10835" name="Line 120"/>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36" name="Line 121"/>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37" name="Line 122"/>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38" name="Line 123"/>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39" name="Line 124"/>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40" name="Line 125"/>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41" name="Line 126"/>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42" name="Line 127"/>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 name="Group 128"/>
            <p:cNvGrpSpPr>
              <a:grpSpLocks/>
            </p:cNvGrpSpPr>
            <p:nvPr/>
          </p:nvGrpSpPr>
          <p:grpSpPr bwMode="auto">
            <a:xfrm flipV="1">
              <a:off x="3216" y="1448"/>
              <a:ext cx="336" cy="48"/>
              <a:chOff x="2112" y="624"/>
              <a:chExt cx="336" cy="48"/>
            </a:xfrm>
          </p:grpSpPr>
          <p:sp>
            <p:nvSpPr>
              <p:cNvPr id="10827" name="Line 129"/>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28" name="Line 130"/>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29" name="Line 131"/>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30" name="Line 132"/>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31" name="Line 133"/>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32" name="Line 134"/>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33" name="Line 135"/>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34" name="Line 136"/>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1" name="Group 137"/>
            <p:cNvGrpSpPr>
              <a:grpSpLocks/>
            </p:cNvGrpSpPr>
            <p:nvPr/>
          </p:nvGrpSpPr>
          <p:grpSpPr bwMode="auto">
            <a:xfrm flipV="1">
              <a:off x="872" y="1448"/>
              <a:ext cx="336" cy="48"/>
              <a:chOff x="2112" y="624"/>
              <a:chExt cx="336" cy="48"/>
            </a:xfrm>
          </p:grpSpPr>
          <p:sp>
            <p:nvSpPr>
              <p:cNvPr id="10819" name="Line 138"/>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20" name="Line 139"/>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21" name="Line 140"/>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22" name="Line 141"/>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23" name="Line 142"/>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24" name="Line 143"/>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25" name="Line 144"/>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26" name="Line 145"/>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2" name="Group 146"/>
            <p:cNvGrpSpPr>
              <a:grpSpLocks/>
            </p:cNvGrpSpPr>
            <p:nvPr/>
          </p:nvGrpSpPr>
          <p:grpSpPr bwMode="auto">
            <a:xfrm flipV="1">
              <a:off x="1208" y="1448"/>
              <a:ext cx="336" cy="48"/>
              <a:chOff x="2112" y="624"/>
              <a:chExt cx="336" cy="48"/>
            </a:xfrm>
          </p:grpSpPr>
          <p:sp>
            <p:nvSpPr>
              <p:cNvPr id="10811" name="Line 147"/>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12" name="Line 148"/>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13" name="Line 149"/>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14" name="Line 150"/>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15" name="Line 151"/>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16" name="Line 152"/>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17" name="Line 153"/>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18" name="Line 154"/>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3" name="Group 155"/>
            <p:cNvGrpSpPr>
              <a:grpSpLocks/>
            </p:cNvGrpSpPr>
            <p:nvPr/>
          </p:nvGrpSpPr>
          <p:grpSpPr bwMode="auto">
            <a:xfrm flipV="1">
              <a:off x="1544" y="1448"/>
              <a:ext cx="336" cy="48"/>
              <a:chOff x="2112" y="624"/>
              <a:chExt cx="336" cy="48"/>
            </a:xfrm>
          </p:grpSpPr>
          <p:sp>
            <p:nvSpPr>
              <p:cNvPr id="10803" name="Line 156"/>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804" name="Line 157"/>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805" name="Line 158"/>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806" name="Line 159"/>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807" name="Line 160"/>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08" name="Line 161"/>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09" name="Line 162"/>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10" name="Line 163"/>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4" name="Group 164"/>
            <p:cNvGrpSpPr>
              <a:grpSpLocks/>
            </p:cNvGrpSpPr>
            <p:nvPr/>
          </p:nvGrpSpPr>
          <p:grpSpPr bwMode="auto">
            <a:xfrm flipV="1">
              <a:off x="1880" y="1448"/>
              <a:ext cx="336" cy="48"/>
              <a:chOff x="2112" y="624"/>
              <a:chExt cx="336" cy="48"/>
            </a:xfrm>
          </p:grpSpPr>
          <p:sp>
            <p:nvSpPr>
              <p:cNvPr id="10795" name="Line 165"/>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796" name="Line 166"/>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797" name="Line 167"/>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798" name="Line 168"/>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799" name="Line 169"/>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800" name="Line 170"/>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801" name="Line 171"/>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802" name="Line 172"/>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5" name="Group 173"/>
            <p:cNvGrpSpPr>
              <a:grpSpLocks/>
            </p:cNvGrpSpPr>
            <p:nvPr/>
          </p:nvGrpSpPr>
          <p:grpSpPr bwMode="auto">
            <a:xfrm flipV="1">
              <a:off x="3544" y="1448"/>
              <a:ext cx="336" cy="48"/>
              <a:chOff x="2112" y="624"/>
              <a:chExt cx="336" cy="48"/>
            </a:xfrm>
          </p:grpSpPr>
          <p:sp>
            <p:nvSpPr>
              <p:cNvPr id="10787" name="Line 174"/>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788" name="Line 175"/>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789" name="Line 176"/>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790" name="Line 177"/>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791" name="Line 178"/>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792" name="Line 179"/>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793" name="Line 180"/>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794" name="Line 181"/>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6" name="Group 182"/>
            <p:cNvGrpSpPr>
              <a:grpSpLocks/>
            </p:cNvGrpSpPr>
            <p:nvPr/>
          </p:nvGrpSpPr>
          <p:grpSpPr bwMode="auto">
            <a:xfrm flipV="1">
              <a:off x="544" y="1448"/>
              <a:ext cx="336" cy="48"/>
              <a:chOff x="2112" y="624"/>
              <a:chExt cx="336" cy="48"/>
            </a:xfrm>
          </p:grpSpPr>
          <p:sp>
            <p:nvSpPr>
              <p:cNvPr id="10779" name="Line 183"/>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780" name="Line 184"/>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781" name="Line 185"/>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782" name="Line 186"/>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783" name="Line 187"/>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784" name="Line 188"/>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785" name="Line 189"/>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786" name="Line 190"/>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grpSp>
        <p:nvGrpSpPr>
          <p:cNvPr id="17" name="Group 191"/>
          <p:cNvGrpSpPr>
            <a:grpSpLocks/>
          </p:cNvGrpSpPr>
          <p:nvPr/>
        </p:nvGrpSpPr>
        <p:grpSpPr bwMode="auto">
          <a:xfrm flipV="1">
            <a:off x="1247775" y="1408113"/>
            <a:ext cx="7061200" cy="57150"/>
            <a:chOff x="544" y="1448"/>
            <a:chExt cx="3336" cy="48"/>
          </a:xfrm>
        </p:grpSpPr>
        <p:grpSp>
          <p:nvGrpSpPr>
            <p:cNvPr id="18" name="Group 192"/>
            <p:cNvGrpSpPr>
              <a:grpSpLocks/>
            </p:cNvGrpSpPr>
            <p:nvPr/>
          </p:nvGrpSpPr>
          <p:grpSpPr bwMode="auto">
            <a:xfrm flipV="1">
              <a:off x="2208" y="1448"/>
              <a:ext cx="336" cy="48"/>
              <a:chOff x="2112" y="624"/>
              <a:chExt cx="336" cy="48"/>
            </a:xfrm>
          </p:grpSpPr>
          <p:sp>
            <p:nvSpPr>
              <p:cNvPr id="10761" name="Line 193"/>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62" name="Line 194"/>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63" name="Line 195"/>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64" name="Line 196"/>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65" name="Line 197"/>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66" name="Line 198"/>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67" name="Line 199"/>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68" name="Line 200"/>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9" name="Group 201"/>
            <p:cNvGrpSpPr>
              <a:grpSpLocks/>
            </p:cNvGrpSpPr>
            <p:nvPr/>
          </p:nvGrpSpPr>
          <p:grpSpPr bwMode="auto">
            <a:xfrm flipV="1">
              <a:off x="2544" y="1448"/>
              <a:ext cx="336" cy="48"/>
              <a:chOff x="2112" y="624"/>
              <a:chExt cx="336" cy="48"/>
            </a:xfrm>
          </p:grpSpPr>
          <p:sp>
            <p:nvSpPr>
              <p:cNvPr id="10753" name="Line 202"/>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54" name="Line 203"/>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55" name="Line 204"/>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56" name="Line 205"/>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57" name="Line 206"/>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58" name="Line 207"/>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59" name="Line 208"/>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60" name="Line 209"/>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0" name="Group 210"/>
            <p:cNvGrpSpPr>
              <a:grpSpLocks/>
            </p:cNvGrpSpPr>
            <p:nvPr/>
          </p:nvGrpSpPr>
          <p:grpSpPr bwMode="auto">
            <a:xfrm flipV="1">
              <a:off x="2880" y="1448"/>
              <a:ext cx="336" cy="48"/>
              <a:chOff x="2112" y="624"/>
              <a:chExt cx="336" cy="48"/>
            </a:xfrm>
          </p:grpSpPr>
          <p:sp>
            <p:nvSpPr>
              <p:cNvPr id="10745" name="Line 211"/>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46" name="Line 212"/>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47" name="Line 213"/>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48" name="Line 214"/>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49" name="Line 215"/>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50" name="Line 216"/>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51" name="Line 217"/>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52" name="Line 218"/>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1" name="Group 219"/>
            <p:cNvGrpSpPr>
              <a:grpSpLocks/>
            </p:cNvGrpSpPr>
            <p:nvPr/>
          </p:nvGrpSpPr>
          <p:grpSpPr bwMode="auto">
            <a:xfrm flipV="1">
              <a:off x="3216" y="1448"/>
              <a:ext cx="336" cy="48"/>
              <a:chOff x="2112" y="624"/>
              <a:chExt cx="336" cy="48"/>
            </a:xfrm>
          </p:grpSpPr>
          <p:sp>
            <p:nvSpPr>
              <p:cNvPr id="10737" name="Line 220"/>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38" name="Line 221"/>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39" name="Line 222"/>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40" name="Line 223"/>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41" name="Line 224"/>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42" name="Line 225"/>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43" name="Line 226"/>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44" name="Line 227"/>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2" name="Group 228"/>
            <p:cNvGrpSpPr>
              <a:grpSpLocks/>
            </p:cNvGrpSpPr>
            <p:nvPr/>
          </p:nvGrpSpPr>
          <p:grpSpPr bwMode="auto">
            <a:xfrm flipV="1">
              <a:off x="872" y="1448"/>
              <a:ext cx="336" cy="48"/>
              <a:chOff x="2112" y="624"/>
              <a:chExt cx="336" cy="48"/>
            </a:xfrm>
          </p:grpSpPr>
          <p:sp>
            <p:nvSpPr>
              <p:cNvPr id="10729" name="Line 229"/>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30" name="Line 230"/>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31" name="Line 231"/>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32" name="Line 232"/>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33" name="Line 233"/>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34" name="Line 234"/>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35" name="Line 235"/>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36" name="Line 236"/>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3" name="Group 237"/>
            <p:cNvGrpSpPr>
              <a:grpSpLocks/>
            </p:cNvGrpSpPr>
            <p:nvPr/>
          </p:nvGrpSpPr>
          <p:grpSpPr bwMode="auto">
            <a:xfrm flipV="1">
              <a:off x="1208" y="1448"/>
              <a:ext cx="336" cy="48"/>
              <a:chOff x="2112" y="624"/>
              <a:chExt cx="336" cy="48"/>
            </a:xfrm>
          </p:grpSpPr>
          <p:sp>
            <p:nvSpPr>
              <p:cNvPr id="10721" name="Line 238"/>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22" name="Line 239"/>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23" name="Line 240"/>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24" name="Line 241"/>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25" name="Line 242"/>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26" name="Line 243"/>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27" name="Line 244"/>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28" name="Line 245"/>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4" name="Group 246"/>
            <p:cNvGrpSpPr>
              <a:grpSpLocks/>
            </p:cNvGrpSpPr>
            <p:nvPr/>
          </p:nvGrpSpPr>
          <p:grpSpPr bwMode="auto">
            <a:xfrm flipV="1">
              <a:off x="1544" y="1448"/>
              <a:ext cx="336" cy="48"/>
              <a:chOff x="2112" y="624"/>
              <a:chExt cx="336" cy="48"/>
            </a:xfrm>
          </p:grpSpPr>
          <p:sp>
            <p:nvSpPr>
              <p:cNvPr id="10713" name="Line 247"/>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14" name="Line 248"/>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15" name="Line 249"/>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16" name="Line 250"/>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17" name="Line 251"/>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18" name="Line 252"/>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19" name="Line 253"/>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20" name="Line 254"/>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5" name="Group 255"/>
            <p:cNvGrpSpPr>
              <a:grpSpLocks/>
            </p:cNvGrpSpPr>
            <p:nvPr/>
          </p:nvGrpSpPr>
          <p:grpSpPr bwMode="auto">
            <a:xfrm flipV="1">
              <a:off x="1880" y="1448"/>
              <a:ext cx="336" cy="48"/>
              <a:chOff x="2112" y="624"/>
              <a:chExt cx="336" cy="48"/>
            </a:xfrm>
          </p:grpSpPr>
          <p:sp>
            <p:nvSpPr>
              <p:cNvPr id="10705" name="Line 256"/>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706" name="Line 257"/>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707" name="Line 258"/>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08" name="Line 259"/>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09" name="Line 260"/>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10" name="Line 261"/>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11" name="Line 262"/>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12" name="Line 263"/>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6" name="Group 264"/>
            <p:cNvGrpSpPr>
              <a:grpSpLocks/>
            </p:cNvGrpSpPr>
            <p:nvPr/>
          </p:nvGrpSpPr>
          <p:grpSpPr bwMode="auto">
            <a:xfrm flipV="1">
              <a:off x="3544" y="1448"/>
              <a:ext cx="336" cy="48"/>
              <a:chOff x="2112" y="624"/>
              <a:chExt cx="336" cy="48"/>
            </a:xfrm>
          </p:grpSpPr>
          <p:sp>
            <p:nvSpPr>
              <p:cNvPr id="10697" name="Line 265"/>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98" name="Line 266"/>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99" name="Line 267"/>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700" name="Line 268"/>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701" name="Line 269"/>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702" name="Line 270"/>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703" name="Line 271"/>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704" name="Line 272"/>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7" name="Group 273"/>
            <p:cNvGrpSpPr>
              <a:grpSpLocks/>
            </p:cNvGrpSpPr>
            <p:nvPr/>
          </p:nvGrpSpPr>
          <p:grpSpPr bwMode="auto">
            <a:xfrm flipV="1">
              <a:off x="544" y="1448"/>
              <a:ext cx="336" cy="48"/>
              <a:chOff x="2112" y="624"/>
              <a:chExt cx="336" cy="48"/>
            </a:xfrm>
          </p:grpSpPr>
          <p:sp>
            <p:nvSpPr>
              <p:cNvPr id="10689" name="Line 274"/>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90" name="Line 275"/>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91" name="Line 276"/>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92" name="Line 277"/>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93" name="Line 278"/>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94" name="Line 279"/>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95" name="Line 280"/>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96" name="Line 281"/>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sp>
        <p:nvSpPr>
          <p:cNvPr id="10249" name="Text Box 282"/>
          <p:cNvSpPr txBox="1">
            <a:spLocks noChangeArrowheads="1"/>
          </p:cNvSpPr>
          <p:nvPr/>
        </p:nvSpPr>
        <p:spPr bwMode="auto">
          <a:xfrm>
            <a:off x="8229600" y="1238250"/>
            <a:ext cx="395288" cy="396875"/>
          </a:xfrm>
          <a:prstGeom prst="rect">
            <a:avLst/>
          </a:prstGeom>
          <a:noFill/>
          <a:ln w="9525">
            <a:noFill/>
            <a:miter lim="800000"/>
            <a:headEnd/>
            <a:tailEnd/>
          </a:ln>
        </p:spPr>
        <p:txBody>
          <a:bodyPr wrap="none">
            <a:spAutoFit/>
          </a:bodyPr>
          <a:lstStyle/>
          <a:p>
            <a:r>
              <a:rPr lang="en-US" sz="2000">
                <a:latin typeface="Calibri" pitchFamily="34" charset="0"/>
              </a:rPr>
              <a:t>3’</a:t>
            </a:r>
          </a:p>
        </p:txBody>
      </p:sp>
      <p:grpSp>
        <p:nvGrpSpPr>
          <p:cNvPr id="28" name="Group 283"/>
          <p:cNvGrpSpPr>
            <a:grpSpLocks/>
          </p:cNvGrpSpPr>
          <p:nvPr/>
        </p:nvGrpSpPr>
        <p:grpSpPr bwMode="auto">
          <a:xfrm>
            <a:off x="762000" y="647700"/>
            <a:ext cx="711200" cy="57150"/>
            <a:chOff x="2112" y="624"/>
            <a:chExt cx="336" cy="48"/>
          </a:xfrm>
        </p:grpSpPr>
        <p:sp>
          <p:nvSpPr>
            <p:cNvPr id="10671" name="Line 284"/>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72" name="Line 285"/>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73" name="Line 286"/>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74" name="Line 287"/>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75" name="Line 288"/>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76" name="Line 289"/>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77" name="Line 290"/>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78" name="Line 291"/>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29" name="Group 292"/>
          <p:cNvGrpSpPr>
            <a:grpSpLocks/>
          </p:cNvGrpSpPr>
          <p:nvPr/>
        </p:nvGrpSpPr>
        <p:grpSpPr bwMode="auto">
          <a:xfrm>
            <a:off x="4267200" y="1016000"/>
            <a:ext cx="711200" cy="57150"/>
            <a:chOff x="2112" y="624"/>
            <a:chExt cx="336" cy="48"/>
          </a:xfrm>
        </p:grpSpPr>
        <p:sp>
          <p:nvSpPr>
            <p:cNvPr id="10663" name="Line 293"/>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64" name="Line 294"/>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65" name="Line 295"/>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66" name="Line 296"/>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67" name="Line 297"/>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68" name="Line 298"/>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69" name="Line 299"/>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70" name="Line 300"/>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30" name="Group 301"/>
          <p:cNvGrpSpPr>
            <a:grpSpLocks/>
          </p:cNvGrpSpPr>
          <p:nvPr/>
        </p:nvGrpSpPr>
        <p:grpSpPr bwMode="auto">
          <a:xfrm>
            <a:off x="2590800" y="647700"/>
            <a:ext cx="711200" cy="57150"/>
            <a:chOff x="2112" y="624"/>
            <a:chExt cx="336" cy="48"/>
          </a:xfrm>
        </p:grpSpPr>
        <p:sp>
          <p:nvSpPr>
            <p:cNvPr id="10655" name="Line 302"/>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56" name="Line 303"/>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57" name="Line 304"/>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58" name="Line 305"/>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59" name="Line 306"/>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60" name="Line 307"/>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61" name="Line 308"/>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62" name="Line 309"/>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31" name="Group 310"/>
          <p:cNvGrpSpPr>
            <a:grpSpLocks/>
          </p:cNvGrpSpPr>
          <p:nvPr/>
        </p:nvGrpSpPr>
        <p:grpSpPr bwMode="auto">
          <a:xfrm>
            <a:off x="3479800" y="1022350"/>
            <a:ext cx="711200" cy="57150"/>
            <a:chOff x="2112" y="624"/>
            <a:chExt cx="336" cy="48"/>
          </a:xfrm>
        </p:grpSpPr>
        <p:sp>
          <p:nvSpPr>
            <p:cNvPr id="10647" name="Line 311"/>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48" name="Line 312"/>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49" name="Line 313"/>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50" name="Line 314"/>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51" name="Line 315"/>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52" name="Line 316"/>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53" name="Line 317"/>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54" name="Line 318"/>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15" name="Group 319"/>
          <p:cNvGrpSpPr>
            <a:grpSpLocks/>
          </p:cNvGrpSpPr>
          <p:nvPr/>
        </p:nvGrpSpPr>
        <p:grpSpPr bwMode="auto">
          <a:xfrm>
            <a:off x="2873375" y="1600200"/>
            <a:ext cx="711200" cy="57150"/>
            <a:chOff x="2112" y="624"/>
            <a:chExt cx="336" cy="48"/>
          </a:xfrm>
        </p:grpSpPr>
        <p:sp>
          <p:nvSpPr>
            <p:cNvPr id="10639" name="Line 320"/>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40" name="Line 321"/>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41" name="Line 322"/>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42" name="Line 323"/>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43" name="Line 324"/>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44" name="Line 325"/>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45" name="Line 326"/>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46" name="Line 327"/>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25" name="Group 328"/>
          <p:cNvGrpSpPr>
            <a:grpSpLocks/>
          </p:cNvGrpSpPr>
          <p:nvPr/>
        </p:nvGrpSpPr>
        <p:grpSpPr bwMode="auto">
          <a:xfrm>
            <a:off x="7546975" y="1636713"/>
            <a:ext cx="711200" cy="57150"/>
            <a:chOff x="2112" y="624"/>
            <a:chExt cx="336" cy="48"/>
          </a:xfrm>
        </p:grpSpPr>
        <p:sp>
          <p:nvSpPr>
            <p:cNvPr id="10631" name="Line 329"/>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32" name="Line 330"/>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33" name="Line 331"/>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34" name="Line 332"/>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35" name="Line 333"/>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36" name="Line 334"/>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37" name="Line 335"/>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38" name="Line 336"/>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61" name="Group 337"/>
          <p:cNvGrpSpPr>
            <a:grpSpLocks/>
          </p:cNvGrpSpPr>
          <p:nvPr/>
        </p:nvGrpSpPr>
        <p:grpSpPr bwMode="auto">
          <a:xfrm>
            <a:off x="1400175" y="1600200"/>
            <a:ext cx="711200" cy="57150"/>
            <a:chOff x="2112" y="624"/>
            <a:chExt cx="336" cy="48"/>
          </a:xfrm>
        </p:grpSpPr>
        <p:sp>
          <p:nvSpPr>
            <p:cNvPr id="10623" name="Line 338"/>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24" name="Line 339"/>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25" name="Line 340"/>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26" name="Line 341"/>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27" name="Line 342"/>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28" name="Line 343"/>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29" name="Line 344"/>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30" name="Line 345"/>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sp>
        <p:nvSpPr>
          <p:cNvPr id="10257" name="Line 358"/>
          <p:cNvSpPr>
            <a:spLocks noChangeShapeType="1"/>
          </p:cNvSpPr>
          <p:nvPr/>
        </p:nvSpPr>
        <p:spPr bwMode="auto">
          <a:xfrm flipV="1">
            <a:off x="8224838" y="1522413"/>
            <a:ext cx="0" cy="114300"/>
          </a:xfrm>
          <a:prstGeom prst="line">
            <a:avLst/>
          </a:prstGeom>
          <a:noFill/>
          <a:ln w="9525">
            <a:solidFill>
              <a:srgbClr val="FF66CC"/>
            </a:solidFill>
            <a:round/>
            <a:headEnd/>
            <a:tailEnd/>
          </a:ln>
        </p:spPr>
        <p:txBody>
          <a:bodyPr wrap="none" anchor="ctr"/>
          <a:lstStyle/>
          <a:p>
            <a:endParaRPr lang="en-US"/>
          </a:p>
        </p:txBody>
      </p:sp>
      <p:sp>
        <p:nvSpPr>
          <p:cNvPr id="10258" name="Line 359"/>
          <p:cNvSpPr>
            <a:spLocks noChangeShapeType="1"/>
          </p:cNvSpPr>
          <p:nvPr/>
        </p:nvSpPr>
        <p:spPr bwMode="auto">
          <a:xfrm flipV="1">
            <a:off x="7546975" y="1531938"/>
            <a:ext cx="0" cy="114300"/>
          </a:xfrm>
          <a:prstGeom prst="line">
            <a:avLst/>
          </a:prstGeom>
          <a:noFill/>
          <a:ln w="9525">
            <a:solidFill>
              <a:srgbClr val="FF66CC"/>
            </a:solidFill>
            <a:round/>
            <a:headEnd/>
            <a:tailEnd/>
          </a:ln>
        </p:spPr>
        <p:txBody>
          <a:bodyPr wrap="none" anchor="ctr"/>
          <a:lstStyle/>
          <a:p>
            <a:endParaRPr lang="en-US"/>
          </a:p>
        </p:txBody>
      </p:sp>
      <p:sp>
        <p:nvSpPr>
          <p:cNvPr id="10259" name="Text Box 360"/>
          <p:cNvSpPr txBox="1">
            <a:spLocks noChangeArrowheads="1"/>
          </p:cNvSpPr>
          <p:nvPr/>
        </p:nvSpPr>
        <p:spPr bwMode="auto">
          <a:xfrm>
            <a:off x="304800" y="304800"/>
            <a:ext cx="395288" cy="396875"/>
          </a:xfrm>
          <a:prstGeom prst="rect">
            <a:avLst/>
          </a:prstGeom>
          <a:noFill/>
          <a:ln w="9525">
            <a:noFill/>
            <a:miter lim="800000"/>
            <a:headEnd/>
            <a:tailEnd/>
          </a:ln>
        </p:spPr>
        <p:txBody>
          <a:bodyPr wrap="none">
            <a:spAutoFit/>
          </a:bodyPr>
          <a:lstStyle/>
          <a:p>
            <a:r>
              <a:rPr lang="en-US" sz="2000">
                <a:latin typeface="Calibri" pitchFamily="34" charset="0"/>
              </a:rPr>
              <a:t>5’</a:t>
            </a:r>
          </a:p>
        </p:txBody>
      </p:sp>
      <p:grpSp>
        <p:nvGrpSpPr>
          <p:cNvPr id="10362" name="Group 361"/>
          <p:cNvGrpSpPr>
            <a:grpSpLocks/>
          </p:cNvGrpSpPr>
          <p:nvPr/>
        </p:nvGrpSpPr>
        <p:grpSpPr bwMode="auto">
          <a:xfrm>
            <a:off x="609600" y="474663"/>
            <a:ext cx="4927600" cy="57150"/>
            <a:chOff x="432" y="544"/>
            <a:chExt cx="2328" cy="48"/>
          </a:xfrm>
        </p:grpSpPr>
        <p:grpSp>
          <p:nvGrpSpPr>
            <p:cNvPr id="10371" name="Group 362"/>
            <p:cNvGrpSpPr>
              <a:grpSpLocks/>
            </p:cNvGrpSpPr>
            <p:nvPr/>
          </p:nvGrpSpPr>
          <p:grpSpPr bwMode="auto">
            <a:xfrm>
              <a:off x="760" y="544"/>
              <a:ext cx="336" cy="48"/>
              <a:chOff x="2112" y="624"/>
              <a:chExt cx="336" cy="48"/>
            </a:xfrm>
          </p:grpSpPr>
          <p:sp>
            <p:nvSpPr>
              <p:cNvPr id="10615" name="Line 363"/>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16" name="Line 364"/>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17" name="Line 365"/>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18" name="Line 366"/>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19" name="Line 367"/>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20" name="Line 368"/>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21" name="Line 369"/>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22" name="Line 370"/>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72" name="Group 371"/>
            <p:cNvGrpSpPr>
              <a:grpSpLocks/>
            </p:cNvGrpSpPr>
            <p:nvPr/>
          </p:nvGrpSpPr>
          <p:grpSpPr bwMode="auto">
            <a:xfrm>
              <a:off x="1096" y="544"/>
              <a:ext cx="336" cy="48"/>
              <a:chOff x="2112" y="624"/>
              <a:chExt cx="336" cy="48"/>
            </a:xfrm>
          </p:grpSpPr>
          <p:sp>
            <p:nvSpPr>
              <p:cNvPr id="10607" name="Line 372"/>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08" name="Line 373"/>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09" name="Line 374"/>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10" name="Line 375"/>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11" name="Line 376"/>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12" name="Line 377"/>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13" name="Line 378"/>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14" name="Line 379"/>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73" name="Group 380"/>
            <p:cNvGrpSpPr>
              <a:grpSpLocks/>
            </p:cNvGrpSpPr>
            <p:nvPr/>
          </p:nvGrpSpPr>
          <p:grpSpPr bwMode="auto">
            <a:xfrm>
              <a:off x="1432" y="544"/>
              <a:ext cx="336" cy="48"/>
              <a:chOff x="2112" y="624"/>
              <a:chExt cx="336" cy="48"/>
            </a:xfrm>
          </p:grpSpPr>
          <p:sp>
            <p:nvSpPr>
              <p:cNvPr id="10599" name="Line 381"/>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600" name="Line 382"/>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601" name="Line 383"/>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602" name="Line 384"/>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603" name="Line 385"/>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604" name="Line 386"/>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605" name="Line 387"/>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606" name="Line 388"/>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74" name="Group 389"/>
            <p:cNvGrpSpPr>
              <a:grpSpLocks/>
            </p:cNvGrpSpPr>
            <p:nvPr/>
          </p:nvGrpSpPr>
          <p:grpSpPr bwMode="auto">
            <a:xfrm>
              <a:off x="1768" y="544"/>
              <a:ext cx="336" cy="48"/>
              <a:chOff x="2112" y="624"/>
              <a:chExt cx="336" cy="48"/>
            </a:xfrm>
          </p:grpSpPr>
          <p:sp>
            <p:nvSpPr>
              <p:cNvPr id="10591" name="Line 390"/>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592" name="Line 391"/>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593" name="Line 392"/>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594" name="Line 393"/>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595" name="Line 394"/>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596" name="Line 395"/>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597" name="Line 396"/>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598" name="Line 397"/>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75" name="Group 398"/>
            <p:cNvGrpSpPr>
              <a:grpSpLocks/>
            </p:cNvGrpSpPr>
            <p:nvPr/>
          </p:nvGrpSpPr>
          <p:grpSpPr bwMode="auto">
            <a:xfrm>
              <a:off x="432" y="544"/>
              <a:ext cx="336" cy="48"/>
              <a:chOff x="2112" y="624"/>
              <a:chExt cx="336" cy="48"/>
            </a:xfrm>
          </p:grpSpPr>
          <p:sp>
            <p:nvSpPr>
              <p:cNvPr id="10583" name="Line 399"/>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584" name="Line 400"/>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585" name="Line 401"/>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586" name="Line 402"/>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587" name="Line 403"/>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588" name="Line 404"/>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589" name="Line 405"/>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590" name="Line 406"/>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76" name="Group 407"/>
            <p:cNvGrpSpPr>
              <a:grpSpLocks/>
            </p:cNvGrpSpPr>
            <p:nvPr/>
          </p:nvGrpSpPr>
          <p:grpSpPr bwMode="auto">
            <a:xfrm>
              <a:off x="2096" y="544"/>
              <a:ext cx="336" cy="48"/>
              <a:chOff x="2112" y="624"/>
              <a:chExt cx="336" cy="48"/>
            </a:xfrm>
          </p:grpSpPr>
          <p:sp>
            <p:nvSpPr>
              <p:cNvPr id="10575" name="Line 408"/>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576" name="Line 409"/>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577" name="Line 410"/>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578" name="Line 411"/>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579" name="Line 412"/>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580" name="Line 413"/>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581" name="Line 414"/>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582" name="Line 415"/>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377" name="Group 416"/>
            <p:cNvGrpSpPr>
              <a:grpSpLocks/>
            </p:cNvGrpSpPr>
            <p:nvPr/>
          </p:nvGrpSpPr>
          <p:grpSpPr bwMode="auto">
            <a:xfrm>
              <a:off x="2424" y="544"/>
              <a:ext cx="336" cy="48"/>
              <a:chOff x="2112" y="624"/>
              <a:chExt cx="336" cy="48"/>
            </a:xfrm>
          </p:grpSpPr>
          <p:sp>
            <p:nvSpPr>
              <p:cNvPr id="10567" name="Line 417"/>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568" name="Line 418"/>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569" name="Line 419"/>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570" name="Line 420"/>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571" name="Line 421"/>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572" name="Line 422"/>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573" name="Line 423"/>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574" name="Line 424"/>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grpSp>
        <p:nvGrpSpPr>
          <p:cNvPr id="10434" name="Group 425"/>
          <p:cNvGrpSpPr>
            <a:grpSpLocks/>
          </p:cNvGrpSpPr>
          <p:nvPr/>
        </p:nvGrpSpPr>
        <p:grpSpPr bwMode="auto">
          <a:xfrm flipV="1">
            <a:off x="609600" y="541338"/>
            <a:ext cx="4927600" cy="57150"/>
            <a:chOff x="432" y="544"/>
            <a:chExt cx="2328" cy="48"/>
          </a:xfrm>
        </p:grpSpPr>
        <p:grpSp>
          <p:nvGrpSpPr>
            <p:cNvPr id="10435" name="Group 426"/>
            <p:cNvGrpSpPr>
              <a:grpSpLocks/>
            </p:cNvGrpSpPr>
            <p:nvPr/>
          </p:nvGrpSpPr>
          <p:grpSpPr bwMode="auto">
            <a:xfrm>
              <a:off x="760" y="544"/>
              <a:ext cx="336" cy="48"/>
              <a:chOff x="2112" y="624"/>
              <a:chExt cx="336" cy="48"/>
            </a:xfrm>
          </p:grpSpPr>
          <p:sp>
            <p:nvSpPr>
              <p:cNvPr id="10552" name="Line 427"/>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53" name="Line 428"/>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54" name="Line 429"/>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55" name="Line 430"/>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56" name="Line 431"/>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57" name="Line 432"/>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58" name="Line 433"/>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59" name="Line 434"/>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436" name="Group 435"/>
            <p:cNvGrpSpPr>
              <a:grpSpLocks/>
            </p:cNvGrpSpPr>
            <p:nvPr/>
          </p:nvGrpSpPr>
          <p:grpSpPr bwMode="auto">
            <a:xfrm>
              <a:off x="1096" y="544"/>
              <a:ext cx="336" cy="48"/>
              <a:chOff x="2112" y="624"/>
              <a:chExt cx="336" cy="48"/>
            </a:xfrm>
          </p:grpSpPr>
          <p:sp>
            <p:nvSpPr>
              <p:cNvPr id="10544" name="Line 436"/>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45" name="Line 437"/>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46" name="Line 438"/>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47" name="Line 439"/>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48" name="Line 440"/>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49" name="Line 441"/>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50" name="Line 442"/>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51" name="Line 443"/>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437" name="Group 444"/>
            <p:cNvGrpSpPr>
              <a:grpSpLocks/>
            </p:cNvGrpSpPr>
            <p:nvPr/>
          </p:nvGrpSpPr>
          <p:grpSpPr bwMode="auto">
            <a:xfrm>
              <a:off x="1432" y="544"/>
              <a:ext cx="336" cy="48"/>
              <a:chOff x="2112" y="624"/>
              <a:chExt cx="336" cy="48"/>
            </a:xfrm>
          </p:grpSpPr>
          <p:sp>
            <p:nvSpPr>
              <p:cNvPr id="10536" name="Line 445"/>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37" name="Line 446"/>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38" name="Line 447"/>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39" name="Line 448"/>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40" name="Line 449"/>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41" name="Line 450"/>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42" name="Line 451"/>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43" name="Line 452"/>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438" name="Group 453"/>
            <p:cNvGrpSpPr>
              <a:grpSpLocks/>
            </p:cNvGrpSpPr>
            <p:nvPr/>
          </p:nvGrpSpPr>
          <p:grpSpPr bwMode="auto">
            <a:xfrm>
              <a:off x="1768" y="544"/>
              <a:ext cx="336" cy="48"/>
              <a:chOff x="2112" y="624"/>
              <a:chExt cx="336" cy="48"/>
            </a:xfrm>
          </p:grpSpPr>
          <p:sp>
            <p:nvSpPr>
              <p:cNvPr id="10528" name="Line 454"/>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29" name="Line 455"/>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30" name="Line 456"/>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31" name="Line 457"/>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32" name="Line 458"/>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33" name="Line 459"/>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34" name="Line 460"/>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35" name="Line 461"/>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439" name="Group 462"/>
            <p:cNvGrpSpPr>
              <a:grpSpLocks/>
            </p:cNvGrpSpPr>
            <p:nvPr/>
          </p:nvGrpSpPr>
          <p:grpSpPr bwMode="auto">
            <a:xfrm>
              <a:off x="432" y="544"/>
              <a:ext cx="336" cy="48"/>
              <a:chOff x="2112" y="624"/>
              <a:chExt cx="336" cy="48"/>
            </a:xfrm>
          </p:grpSpPr>
          <p:sp>
            <p:nvSpPr>
              <p:cNvPr id="10520" name="Line 463"/>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21" name="Line 464"/>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22" name="Line 465"/>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23" name="Line 466"/>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24" name="Line 467"/>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25" name="Line 468"/>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26" name="Line 469"/>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27" name="Line 470"/>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440" name="Group 471"/>
            <p:cNvGrpSpPr>
              <a:grpSpLocks/>
            </p:cNvGrpSpPr>
            <p:nvPr/>
          </p:nvGrpSpPr>
          <p:grpSpPr bwMode="auto">
            <a:xfrm>
              <a:off x="2096" y="544"/>
              <a:ext cx="336" cy="48"/>
              <a:chOff x="2112" y="624"/>
              <a:chExt cx="336" cy="48"/>
            </a:xfrm>
          </p:grpSpPr>
          <p:sp>
            <p:nvSpPr>
              <p:cNvPr id="10512" name="Line 472"/>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13" name="Line 473"/>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14" name="Line 474"/>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15" name="Line 475"/>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16" name="Line 476"/>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17" name="Line 477"/>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18" name="Line 478"/>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19" name="Line 479"/>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497" name="Group 480"/>
            <p:cNvGrpSpPr>
              <a:grpSpLocks/>
            </p:cNvGrpSpPr>
            <p:nvPr/>
          </p:nvGrpSpPr>
          <p:grpSpPr bwMode="auto">
            <a:xfrm>
              <a:off x="2424" y="544"/>
              <a:ext cx="336" cy="48"/>
              <a:chOff x="2112" y="624"/>
              <a:chExt cx="336" cy="48"/>
            </a:xfrm>
          </p:grpSpPr>
          <p:sp>
            <p:nvSpPr>
              <p:cNvPr id="10504" name="Line 481"/>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505" name="Line 482"/>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506" name="Line 483"/>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507" name="Line 484"/>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508" name="Line 485"/>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509" name="Line 486"/>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510" name="Line 487"/>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511" name="Line 488"/>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grpSp>
        <p:nvGrpSpPr>
          <p:cNvPr id="10498" name="Group 489"/>
          <p:cNvGrpSpPr>
            <a:grpSpLocks/>
          </p:cNvGrpSpPr>
          <p:nvPr/>
        </p:nvGrpSpPr>
        <p:grpSpPr bwMode="auto">
          <a:xfrm flipV="1">
            <a:off x="1219200" y="884238"/>
            <a:ext cx="4927600" cy="57150"/>
            <a:chOff x="432" y="544"/>
            <a:chExt cx="2328" cy="48"/>
          </a:xfrm>
        </p:grpSpPr>
        <p:grpSp>
          <p:nvGrpSpPr>
            <p:cNvPr id="10499" name="Group 490"/>
            <p:cNvGrpSpPr>
              <a:grpSpLocks/>
            </p:cNvGrpSpPr>
            <p:nvPr/>
          </p:nvGrpSpPr>
          <p:grpSpPr bwMode="auto">
            <a:xfrm>
              <a:off x="760" y="544"/>
              <a:ext cx="336" cy="48"/>
              <a:chOff x="2112" y="624"/>
              <a:chExt cx="336" cy="48"/>
            </a:xfrm>
          </p:grpSpPr>
          <p:sp>
            <p:nvSpPr>
              <p:cNvPr id="10489" name="Line 491"/>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90" name="Line 492"/>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91" name="Line 493"/>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92" name="Line 494"/>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93" name="Line 495"/>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94" name="Line 496"/>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95" name="Line 497"/>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96" name="Line 498"/>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500" name="Group 499"/>
            <p:cNvGrpSpPr>
              <a:grpSpLocks/>
            </p:cNvGrpSpPr>
            <p:nvPr/>
          </p:nvGrpSpPr>
          <p:grpSpPr bwMode="auto">
            <a:xfrm>
              <a:off x="1096" y="544"/>
              <a:ext cx="336" cy="48"/>
              <a:chOff x="2112" y="624"/>
              <a:chExt cx="336" cy="48"/>
            </a:xfrm>
          </p:grpSpPr>
          <p:sp>
            <p:nvSpPr>
              <p:cNvPr id="10481" name="Line 500"/>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82" name="Line 501"/>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83" name="Line 502"/>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84" name="Line 503"/>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85" name="Line 504"/>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86" name="Line 505"/>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87" name="Line 506"/>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88" name="Line 507"/>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501" name="Group 508"/>
            <p:cNvGrpSpPr>
              <a:grpSpLocks/>
            </p:cNvGrpSpPr>
            <p:nvPr/>
          </p:nvGrpSpPr>
          <p:grpSpPr bwMode="auto">
            <a:xfrm>
              <a:off x="1432" y="544"/>
              <a:ext cx="336" cy="48"/>
              <a:chOff x="2112" y="624"/>
              <a:chExt cx="336" cy="48"/>
            </a:xfrm>
          </p:grpSpPr>
          <p:sp>
            <p:nvSpPr>
              <p:cNvPr id="10473" name="Line 509"/>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74" name="Line 510"/>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75" name="Line 511"/>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76" name="Line 512"/>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77" name="Line 513"/>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78" name="Line 514"/>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79" name="Line 515"/>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80" name="Line 516"/>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502" name="Group 517"/>
            <p:cNvGrpSpPr>
              <a:grpSpLocks/>
            </p:cNvGrpSpPr>
            <p:nvPr/>
          </p:nvGrpSpPr>
          <p:grpSpPr bwMode="auto">
            <a:xfrm>
              <a:off x="1768" y="544"/>
              <a:ext cx="336" cy="48"/>
              <a:chOff x="2112" y="624"/>
              <a:chExt cx="336" cy="48"/>
            </a:xfrm>
          </p:grpSpPr>
          <p:sp>
            <p:nvSpPr>
              <p:cNvPr id="10465" name="Line 518"/>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66" name="Line 519"/>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67" name="Line 520"/>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68" name="Line 521"/>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69" name="Line 522"/>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70" name="Line 523"/>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71" name="Line 524"/>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72" name="Line 525"/>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503" name="Group 526"/>
            <p:cNvGrpSpPr>
              <a:grpSpLocks/>
            </p:cNvGrpSpPr>
            <p:nvPr/>
          </p:nvGrpSpPr>
          <p:grpSpPr bwMode="auto">
            <a:xfrm>
              <a:off x="432" y="544"/>
              <a:ext cx="336" cy="48"/>
              <a:chOff x="2112" y="624"/>
              <a:chExt cx="336" cy="48"/>
            </a:xfrm>
          </p:grpSpPr>
          <p:sp>
            <p:nvSpPr>
              <p:cNvPr id="10457" name="Line 527"/>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58" name="Line 528"/>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59" name="Line 529"/>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60" name="Line 530"/>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61" name="Line 531"/>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62" name="Line 532"/>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63" name="Line 533"/>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64" name="Line 534"/>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560" name="Group 535"/>
            <p:cNvGrpSpPr>
              <a:grpSpLocks/>
            </p:cNvGrpSpPr>
            <p:nvPr/>
          </p:nvGrpSpPr>
          <p:grpSpPr bwMode="auto">
            <a:xfrm>
              <a:off x="2096" y="544"/>
              <a:ext cx="336" cy="48"/>
              <a:chOff x="2112" y="624"/>
              <a:chExt cx="336" cy="48"/>
            </a:xfrm>
          </p:grpSpPr>
          <p:sp>
            <p:nvSpPr>
              <p:cNvPr id="10449" name="Line 536"/>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50" name="Line 537"/>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51" name="Line 538"/>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52" name="Line 539"/>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53" name="Line 540"/>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54" name="Line 541"/>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55" name="Line 542"/>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56" name="Line 543"/>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nvGrpSpPr>
            <p:cNvPr id="10561" name="Group 544"/>
            <p:cNvGrpSpPr>
              <a:grpSpLocks/>
            </p:cNvGrpSpPr>
            <p:nvPr/>
          </p:nvGrpSpPr>
          <p:grpSpPr bwMode="auto">
            <a:xfrm>
              <a:off x="2424" y="544"/>
              <a:ext cx="336" cy="48"/>
              <a:chOff x="2112" y="624"/>
              <a:chExt cx="336" cy="48"/>
            </a:xfrm>
          </p:grpSpPr>
          <p:sp>
            <p:nvSpPr>
              <p:cNvPr id="10441" name="Line 545"/>
              <p:cNvSpPr>
                <a:spLocks noChangeShapeType="1"/>
              </p:cNvSpPr>
              <p:nvPr/>
            </p:nvSpPr>
            <p:spPr bwMode="auto">
              <a:xfrm>
                <a:off x="2112" y="624"/>
                <a:ext cx="336" cy="0"/>
              </a:xfrm>
              <a:prstGeom prst="line">
                <a:avLst/>
              </a:prstGeom>
              <a:noFill/>
              <a:ln w="38100">
                <a:solidFill>
                  <a:schemeClr val="bg2"/>
                </a:solidFill>
                <a:round/>
                <a:headEnd/>
                <a:tailEnd/>
              </a:ln>
            </p:spPr>
            <p:txBody>
              <a:bodyPr wrap="none" anchor="ctr"/>
              <a:lstStyle/>
              <a:p>
                <a:endParaRPr lang="en-US"/>
              </a:p>
            </p:txBody>
          </p:sp>
          <p:sp>
            <p:nvSpPr>
              <p:cNvPr id="10442" name="Line 546"/>
              <p:cNvSpPr>
                <a:spLocks noChangeShapeType="1"/>
              </p:cNvSpPr>
              <p:nvPr/>
            </p:nvSpPr>
            <p:spPr bwMode="auto">
              <a:xfrm flipH="1">
                <a:off x="2121" y="624"/>
                <a:ext cx="0" cy="48"/>
              </a:xfrm>
              <a:prstGeom prst="line">
                <a:avLst/>
              </a:prstGeom>
              <a:noFill/>
              <a:ln w="38100">
                <a:solidFill>
                  <a:schemeClr val="bg2"/>
                </a:solidFill>
                <a:round/>
                <a:headEnd/>
                <a:tailEnd/>
              </a:ln>
            </p:spPr>
            <p:txBody>
              <a:bodyPr wrap="none" anchor="ctr"/>
              <a:lstStyle/>
              <a:p>
                <a:endParaRPr lang="en-US"/>
              </a:p>
            </p:txBody>
          </p:sp>
          <p:sp>
            <p:nvSpPr>
              <p:cNvPr id="10443" name="Line 547"/>
              <p:cNvSpPr>
                <a:spLocks noChangeShapeType="1"/>
              </p:cNvSpPr>
              <p:nvPr/>
            </p:nvSpPr>
            <p:spPr bwMode="auto">
              <a:xfrm flipH="1">
                <a:off x="2160" y="624"/>
                <a:ext cx="0" cy="48"/>
              </a:xfrm>
              <a:prstGeom prst="line">
                <a:avLst/>
              </a:prstGeom>
              <a:noFill/>
              <a:ln w="38100">
                <a:solidFill>
                  <a:schemeClr val="bg2"/>
                </a:solidFill>
                <a:round/>
                <a:headEnd/>
                <a:tailEnd/>
              </a:ln>
            </p:spPr>
            <p:txBody>
              <a:bodyPr wrap="none" anchor="ctr"/>
              <a:lstStyle/>
              <a:p>
                <a:endParaRPr lang="en-US"/>
              </a:p>
            </p:txBody>
          </p:sp>
          <p:sp>
            <p:nvSpPr>
              <p:cNvPr id="10444" name="Line 548"/>
              <p:cNvSpPr>
                <a:spLocks noChangeShapeType="1"/>
              </p:cNvSpPr>
              <p:nvPr/>
            </p:nvSpPr>
            <p:spPr bwMode="auto">
              <a:xfrm flipH="1">
                <a:off x="2208" y="624"/>
                <a:ext cx="0" cy="48"/>
              </a:xfrm>
              <a:prstGeom prst="line">
                <a:avLst/>
              </a:prstGeom>
              <a:noFill/>
              <a:ln w="38100">
                <a:solidFill>
                  <a:schemeClr val="bg2"/>
                </a:solidFill>
                <a:round/>
                <a:headEnd/>
                <a:tailEnd/>
              </a:ln>
            </p:spPr>
            <p:txBody>
              <a:bodyPr wrap="none" anchor="ctr"/>
              <a:lstStyle/>
              <a:p>
                <a:endParaRPr lang="en-US"/>
              </a:p>
            </p:txBody>
          </p:sp>
          <p:sp>
            <p:nvSpPr>
              <p:cNvPr id="10445" name="Line 549"/>
              <p:cNvSpPr>
                <a:spLocks noChangeShapeType="1"/>
              </p:cNvSpPr>
              <p:nvPr/>
            </p:nvSpPr>
            <p:spPr bwMode="auto">
              <a:xfrm flipH="1">
                <a:off x="2256" y="624"/>
                <a:ext cx="0" cy="48"/>
              </a:xfrm>
              <a:prstGeom prst="line">
                <a:avLst/>
              </a:prstGeom>
              <a:noFill/>
              <a:ln w="38100">
                <a:solidFill>
                  <a:schemeClr val="bg2"/>
                </a:solidFill>
                <a:round/>
                <a:headEnd/>
                <a:tailEnd/>
              </a:ln>
            </p:spPr>
            <p:txBody>
              <a:bodyPr wrap="none" anchor="ctr"/>
              <a:lstStyle/>
              <a:p>
                <a:endParaRPr lang="en-US"/>
              </a:p>
            </p:txBody>
          </p:sp>
          <p:sp>
            <p:nvSpPr>
              <p:cNvPr id="10446" name="Line 550"/>
              <p:cNvSpPr>
                <a:spLocks noChangeShapeType="1"/>
              </p:cNvSpPr>
              <p:nvPr/>
            </p:nvSpPr>
            <p:spPr bwMode="auto">
              <a:xfrm flipH="1">
                <a:off x="2304" y="624"/>
                <a:ext cx="0" cy="48"/>
              </a:xfrm>
              <a:prstGeom prst="line">
                <a:avLst/>
              </a:prstGeom>
              <a:noFill/>
              <a:ln w="38100">
                <a:solidFill>
                  <a:schemeClr val="bg2"/>
                </a:solidFill>
                <a:round/>
                <a:headEnd/>
                <a:tailEnd/>
              </a:ln>
            </p:spPr>
            <p:txBody>
              <a:bodyPr wrap="none" anchor="ctr"/>
              <a:lstStyle/>
              <a:p>
                <a:endParaRPr lang="en-US"/>
              </a:p>
            </p:txBody>
          </p:sp>
          <p:sp>
            <p:nvSpPr>
              <p:cNvPr id="10447" name="Line 551"/>
              <p:cNvSpPr>
                <a:spLocks noChangeShapeType="1"/>
              </p:cNvSpPr>
              <p:nvPr/>
            </p:nvSpPr>
            <p:spPr bwMode="auto">
              <a:xfrm flipH="1">
                <a:off x="2352" y="624"/>
                <a:ext cx="0" cy="48"/>
              </a:xfrm>
              <a:prstGeom prst="line">
                <a:avLst/>
              </a:prstGeom>
              <a:noFill/>
              <a:ln w="38100">
                <a:solidFill>
                  <a:schemeClr val="bg2"/>
                </a:solidFill>
                <a:round/>
                <a:headEnd/>
                <a:tailEnd/>
              </a:ln>
            </p:spPr>
            <p:txBody>
              <a:bodyPr wrap="none" anchor="ctr"/>
              <a:lstStyle/>
              <a:p>
                <a:endParaRPr lang="en-US"/>
              </a:p>
            </p:txBody>
          </p:sp>
          <p:sp>
            <p:nvSpPr>
              <p:cNvPr id="10448" name="Line 552"/>
              <p:cNvSpPr>
                <a:spLocks noChangeShapeType="1"/>
              </p:cNvSpPr>
              <p:nvPr/>
            </p:nvSpPr>
            <p:spPr bwMode="auto">
              <a:xfrm flipH="1">
                <a:off x="2400" y="624"/>
                <a:ext cx="0" cy="48"/>
              </a:xfrm>
              <a:prstGeom prst="line">
                <a:avLst/>
              </a:prstGeom>
              <a:noFill/>
              <a:ln w="38100">
                <a:solidFill>
                  <a:schemeClr val="bg2"/>
                </a:solidFill>
                <a:round/>
                <a:headEnd/>
                <a:tailEnd/>
              </a:ln>
            </p:spPr>
            <p:txBody>
              <a:bodyPr wrap="none" anchor="ctr"/>
              <a:lstStyle/>
              <a:p>
                <a:endParaRPr lang="en-US"/>
              </a:p>
            </p:txBody>
          </p:sp>
        </p:grpSp>
      </p:grpSp>
      <p:grpSp>
        <p:nvGrpSpPr>
          <p:cNvPr id="10562" name="Group 553"/>
          <p:cNvGrpSpPr>
            <a:grpSpLocks/>
          </p:cNvGrpSpPr>
          <p:nvPr/>
        </p:nvGrpSpPr>
        <p:grpSpPr bwMode="auto">
          <a:xfrm>
            <a:off x="1219200" y="817563"/>
            <a:ext cx="4927600" cy="57150"/>
            <a:chOff x="432" y="544"/>
            <a:chExt cx="2328" cy="48"/>
          </a:xfrm>
        </p:grpSpPr>
        <p:grpSp>
          <p:nvGrpSpPr>
            <p:cNvPr id="10563" name="Group 554"/>
            <p:cNvGrpSpPr>
              <a:grpSpLocks/>
            </p:cNvGrpSpPr>
            <p:nvPr/>
          </p:nvGrpSpPr>
          <p:grpSpPr bwMode="auto">
            <a:xfrm>
              <a:off x="760" y="544"/>
              <a:ext cx="336" cy="48"/>
              <a:chOff x="2112" y="624"/>
              <a:chExt cx="336" cy="48"/>
            </a:xfrm>
          </p:grpSpPr>
          <p:sp>
            <p:nvSpPr>
              <p:cNvPr id="10426" name="Line 555"/>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427" name="Line 556"/>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428" name="Line 557"/>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429" name="Line 558"/>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430" name="Line 559"/>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431" name="Line 560"/>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432" name="Line 561"/>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433" name="Line 562"/>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564" name="Group 563"/>
            <p:cNvGrpSpPr>
              <a:grpSpLocks/>
            </p:cNvGrpSpPr>
            <p:nvPr/>
          </p:nvGrpSpPr>
          <p:grpSpPr bwMode="auto">
            <a:xfrm>
              <a:off x="1096" y="544"/>
              <a:ext cx="336" cy="48"/>
              <a:chOff x="2112" y="624"/>
              <a:chExt cx="336" cy="48"/>
            </a:xfrm>
          </p:grpSpPr>
          <p:sp>
            <p:nvSpPr>
              <p:cNvPr id="10418" name="Line 564"/>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419" name="Line 565"/>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420" name="Line 566"/>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421" name="Line 567"/>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422" name="Line 568"/>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423" name="Line 569"/>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424" name="Line 570"/>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425" name="Line 571"/>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565" name="Group 572"/>
            <p:cNvGrpSpPr>
              <a:grpSpLocks/>
            </p:cNvGrpSpPr>
            <p:nvPr/>
          </p:nvGrpSpPr>
          <p:grpSpPr bwMode="auto">
            <a:xfrm>
              <a:off x="1432" y="544"/>
              <a:ext cx="336" cy="48"/>
              <a:chOff x="2112" y="624"/>
              <a:chExt cx="336" cy="48"/>
            </a:xfrm>
          </p:grpSpPr>
          <p:sp>
            <p:nvSpPr>
              <p:cNvPr id="10410" name="Line 573"/>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411" name="Line 574"/>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412" name="Line 575"/>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413" name="Line 576"/>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414" name="Line 577"/>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415" name="Line 578"/>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416" name="Line 579"/>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417" name="Line 580"/>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566" name="Group 581"/>
            <p:cNvGrpSpPr>
              <a:grpSpLocks/>
            </p:cNvGrpSpPr>
            <p:nvPr/>
          </p:nvGrpSpPr>
          <p:grpSpPr bwMode="auto">
            <a:xfrm>
              <a:off x="1768" y="544"/>
              <a:ext cx="336" cy="48"/>
              <a:chOff x="2112" y="624"/>
              <a:chExt cx="336" cy="48"/>
            </a:xfrm>
          </p:grpSpPr>
          <p:sp>
            <p:nvSpPr>
              <p:cNvPr id="10402" name="Line 582"/>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403" name="Line 583"/>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404" name="Line 584"/>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405" name="Line 585"/>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406" name="Line 586"/>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407" name="Line 587"/>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408" name="Line 588"/>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409" name="Line 589"/>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679" name="Group 590"/>
            <p:cNvGrpSpPr>
              <a:grpSpLocks/>
            </p:cNvGrpSpPr>
            <p:nvPr/>
          </p:nvGrpSpPr>
          <p:grpSpPr bwMode="auto">
            <a:xfrm>
              <a:off x="432" y="544"/>
              <a:ext cx="336" cy="48"/>
              <a:chOff x="2112" y="624"/>
              <a:chExt cx="336" cy="48"/>
            </a:xfrm>
          </p:grpSpPr>
          <p:sp>
            <p:nvSpPr>
              <p:cNvPr id="10394" name="Line 591"/>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395" name="Line 592"/>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396" name="Line 593"/>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397" name="Line 594"/>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398" name="Line 595"/>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399" name="Line 596"/>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400" name="Line 597"/>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401" name="Line 598"/>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680" name="Group 599"/>
            <p:cNvGrpSpPr>
              <a:grpSpLocks/>
            </p:cNvGrpSpPr>
            <p:nvPr/>
          </p:nvGrpSpPr>
          <p:grpSpPr bwMode="auto">
            <a:xfrm>
              <a:off x="2096" y="544"/>
              <a:ext cx="336" cy="48"/>
              <a:chOff x="2112" y="624"/>
              <a:chExt cx="336" cy="48"/>
            </a:xfrm>
          </p:grpSpPr>
          <p:sp>
            <p:nvSpPr>
              <p:cNvPr id="10386" name="Line 600"/>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387" name="Line 601"/>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388" name="Line 602"/>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389" name="Line 603"/>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390" name="Line 604"/>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391" name="Line 605"/>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392" name="Line 606"/>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393" name="Line 607"/>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681" name="Group 608"/>
            <p:cNvGrpSpPr>
              <a:grpSpLocks/>
            </p:cNvGrpSpPr>
            <p:nvPr/>
          </p:nvGrpSpPr>
          <p:grpSpPr bwMode="auto">
            <a:xfrm>
              <a:off x="2424" y="544"/>
              <a:ext cx="336" cy="48"/>
              <a:chOff x="2112" y="624"/>
              <a:chExt cx="336" cy="48"/>
            </a:xfrm>
          </p:grpSpPr>
          <p:sp>
            <p:nvSpPr>
              <p:cNvPr id="10378" name="Line 609"/>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379" name="Line 610"/>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380" name="Line 611"/>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381" name="Line 612"/>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382" name="Line 613"/>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383" name="Line 614"/>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384" name="Line 615"/>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385" name="Line 616"/>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sp>
        <p:nvSpPr>
          <p:cNvPr id="10264" name="Freeform 617"/>
          <p:cNvSpPr>
            <a:spLocks/>
          </p:cNvSpPr>
          <p:nvPr/>
        </p:nvSpPr>
        <p:spPr bwMode="auto">
          <a:xfrm>
            <a:off x="5486400" y="579438"/>
            <a:ext cx="715963" cy="361950"/>
          </a:xfrm>
          <a:custGeom>
            <a:avLst/>
            <a:gdLst>
              <a:gd name="T0" fmla="*/ 0 w 338"/>
              <a:gd name="T1" fmla="*/ 2147483647 h 303"/>
              <a:gd name="T2" fmla="*/ 2147483647 w 338"/>
              <a:gd name="T3" fmla="*/ 2147483647 h 303"/>
              <a:gd name="T4" fmla="*/ 2147483647 w 338"/>
              <a:gd name="T5" fmla="*/ 2147483647 h 303"/>
              <a:gd name="T6" fmla="*/ 2147483647 w 338"/>
              <a:gd name="T7" fmla="*/ 2147483647 h 303"/>
              <a:gd name="T8" fmla="*/ 2147483647 w 338"/>
              <a:gd name="T9" fmla="*/ 2147483647 h 303"/>
              <a:gd name="T10" fmla="*/ 2147483647 w 338"/>
              <a:gd name="T11" fmla="*/ 2147483647 h 303"/>
              <a:gd name="T12" fmla="*/ 0 60000 65536"/>
              <a:gd name="T13" fmla="*/ 0 60000 65536"/>
              <a:gd name="T14" fmla="*/ 0 60000 65536"/>
              <a:gd name="T15" fmla="*/ 0 60000 65536"/>
              <a:gd name="T16" fmla="*/ 0 60000 65536"/>
              <a:gd name="T17" fmla="*/ 0 60000 65536"/>
              <a:gd name="T18" fmla="*/ 0 w 338"/>
              <a:gd name="T19" fmla="*/ 0 h 303"/>
              <a:gd name="T20" fmla="*/ 338 w 338"/>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338" h="303">
                <a:moveTo>
                  <a:pt x="0" y="15"/>
                </a:moveTo>
                <a:cubicBezTo>
                  <a:pt x="64" y="18"/>
                  <a:pt x="136" y="0"/>
                  <a:pt x="192" y="31"/>
                </a:cubicBezTo>
                <a:cubicBezTo>
                  <a:pt x="217" y="45"/>
                  <a:pt x="240" y="63"/>
                  <a:pt x="264" y="79"/>
                </a:cubicBezTo>
                <a:cubicBezTo>
                  <a:pt x="280" y="90"/>
                  <a:pt x="312" y="111"/>
                  <a:pt x="312" y="111"/>
                </a:cubicBezTo>
                <a:cubicBezTo>
                  <a:pt x="336" y="183"/>
                  <a:pt x="338" y="169"/>
                  <a:pt x="320" y="271"/>
                </a:cubicBezTo>
                <a:cubicBezTo>
                  <a:pt x="317" y="288"/>
                  <a:pt x="280" y="303"/>
                  <a:pt x="280" y="303"/>
                </a:cubicBezTo>
              </a:path>
            </a:pathLst>
          </a:custGeom>
          <a:noFill/>
          <a:ln w="38100">
            <a:solidFill>
              <a:schemeClr val="bg2"/>
            </a:solidFill>
            <a:round/>
            <a:headEnd/>
            <a:tailEnd/>
          </a:ln>
        </p:spPr>
        <p:txBody>
          <a:bodyPr wrap="none" anchor="ctr"/>
          <a:lstStyle/>
          <a:p>
            <a:endParaRPr lang="en-US"/>
          </a:p>
        </p:txBody>
      </p:sp>
      <p:sp>
        <p:nvSpPr>
          <p:cNvPr id="10265" name="Freeform 618"/>
          <p:cNvSpPr>
            <a:spLocks/>
          </p:cNvSpPr>
          <p:nvPr/>
        </p:nvSpPr>
        <p:spPr bwMode="auto">
          <a:xfrm>
            <a:off x="5537200" y="455613"/>
            <a:ext cx="715963" cy="361950"/>
          </a:xfrm>
          <a:custGeom>
            <a:avLst/>
            <a:gdLst>
              <a:gd name="T0" fmla="*/ 0 w 338"/>
              <a:gd name="T1" fmla="*/ 2147483647 h 303"/>
              <a:gd name="T2" fmla="*/ 2147483647 w 338"/>
              <a:gd name="T3" fmla="*/ 2147483647 h 303"/>
              <a:gd name="T4" fmla="*/ 2147483647 w 338"/>
              <a:gd name="T5" fmla="*/ 2147483647 h 303"/>
              <a:gd name="T6" fmla="*/ 2147483647 w 338"/>
              <a:gd name="T7" fmla="*/ 2147483647 h 303"/>
              <a:gd name="T8" fmla="*/ 2147483647 w 338"/>
              <a:gd name="T9" fmla="*/ 2147483647 h 303"/>
              <a:gd name="T10" fmla="*/ 2147483647 w 338"/>
              <a:gd name="T11" fmla="*/ 2147483647 h 303"/>
              <a:gd name="T12" fmla="*/ 0 60000 65536"/>
              <a:gd name="T13" fmla="*/ 0 60000 65536"/>
              <a:gd name="T14" fmla="*/ 0 60000 65536"/>
              <a:gd name="T15" fmla="*/ 0 60000 65536"/>
              <a:gd name="T16" fmla="*/ 0 60000 65536"/>
              <a:gd name="T17" fmla="*/ 0 60000 65536"/>
              <a:gd name="T18" fmla="*/ 0 w 338"/>
              <a:gd name="T19" fmla="*/ 0 h 303"/>
              <a:gd name="T20" fmla="*/ 338 w 338"/>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338" h="303">
                <a:moveTo>
                  <a:pt x="0" y="15"/>
                </a:moveTo>
                <a:cubicBezTo>
                  <a:pt x="64" y="18"/>
                  <a:pt x="136" y="0"/>
                  <a:pt x="192" y="31"/>
                </a:cubicBezTo>
                <a:cubicBezTo>
                  <a:pt x="217" y="45"/>
                  <a:pt x="240" y="63"/>
                  <a:pt x="264" y="79"/>
                </a:cubicBezTo>
                <a:cubicBezTo>
                  <a:pt x="280" y="90"/>
                  <a:pt x="312" y="111"/>
                  <a:pt x="312" y="111"/>
                </a:cubicBezTo>
                <a:cubicBezTo>
                  <a:pt x="336" y="183"/>
                  <a:pt x="338" y="169"/>
                  <a:pt x="320" y="271"/>
                </a:cubicBezTo>
                <a:cubicBezTo>
                  <a:pt x="317" y="288"/>
                  <a:pt x="280" y="303"/>
                  <a:pt x="280" y="303"/>
                </a:cubicBezTo>
              </a:path>
            </a:pathLst>
          </a:custGeom>
          <a:noFill/>
          <a:ln w="38100">
            <a:solidFill>
              <a:schemeClr val="accent2"/>
            </a:solidFill>
            <a:round/>
            <a:headEnd/>
            <a:tailEnd/>
          </a:ln>
        </p:spPr>
        <p:txBody>
          <a:bodyPr wrap="none" anchor="ctr"/>
          <a:lstStyle/>
          <a:p>
            <a:endParaRPr lang="en-US"/>
          </a:p>
        </p:txBody>
      </p:sp>
      <p:grpSp>
        <p:nvGrpSpPr>
          <p:cNvPr id="10682" name="Group 619"/>
          <p:cNvGrpSpPr>
            <a:grpSpLocks/>
          </p:cNvGrpSpPr>
          <p:nvPr/>
        </p:nvGrpSpPr>
        <p:grpSpPr bwMode="auto">
          <a:xfrm>
            <a:off x="5537200" y="474663"/>
            <a:ext cx="287338" cy="123825"/>
            <a:chOff x="3176" y="480"/>
            <a:chExt cx="136" cy="104"/>
          </a:xfrm>
        </p:grpSpPr>
        <p:grpSp>
          <p:nvGrpSpPr>
            <p:cNvPr id="10683" name="Group 620"/>
            <p:cNvGrpSpPr>
              <a:grpSpLocks/>
            </p:cNvGrpSpPr>
            <p:nvPr/>
          </p:nvGrpSpPr>
          <p:grpSpPr bwMode="auto">
            <a:xfrm>
              <a:off x="3177" y="480"/>
              <a:ext cx="135" cy="48"/>
              <a:chOff x="3177" y="480"/>
              <a:chExt cx="135" cy="48"/>
            </a:xfrm>
          </p:grpSpPr>
          <p:sp>
            <p:nvSpPr>
              <p:cNvPr id="10367" name="Line 621"/>
              <p:cNvSpPr>
                <a:spLocks noChangeShapeType="1"/>
              </p:cNvSpPr>
              <p:nvPr/>
            </p:nvSpPr>
            <p:spPr bwMode="auto">
              <a:xfrm flipH="1">
                <a:off x="3177" y="480"/>
                <a:ext cx="0" cy="48"/>
              </a:xfrm>
              <a:prstGeom prst="line">
                <a:avLst/>
              </a:prstGeom>
              <a:noFill/>
              <a:ln w="38100">
                <a:solidFill>
                  <a:schemeClr val="accent2"/>
                </a:solidFill>
                <a:round/>
                <a:headEnd/>
                <a:tailEnd/>
              </a:ln>
            </p:spPr>
            <p:txBody>
              <a:bodyPr wrap="none" anchor="ctr"/>
              <a:lstStyle/>
              <a:p>
                <a:endParaRPr lang="en-US"/>
              </a:p>
            </p:txBody>
          </p:sp>
          <p:sp>
            <p:nvSpPr>
              <p:cNvPr id="10368" name="Line 622"/>
              <p:cNvSpPr>
                <a:spLocks noChangeShapeType="1"/>
              </p:cNvSpPr>
              <p:nvPr/>
            </p:nvSpPr>
            <p:spPr bwMode="auto">
              <a:xfrm flipH="1">
                <a:off x="3216" y="480"/>
                <a:ext cx="0" cy="48"/>
              </a:xfrm>
              <a:prstGeom prst="line">
                <a:avLst/>
              </a:prstGeom>
              <a:noFill/>
              <a:ln w="38100">
                <a:solidFill>
                  <a:schemeClr val="accent2"/>
                </a:solidFill>
                <a:round/>
                <a:headEnd/>
                <a:tailEnd/>
              </a:ln>
            </p:spPr>
            <p:txBody>
              <a:bodyPr wrap="none" anchor="ctr"/>
              <a:lstStyle/>
              <a:p>
                <a:endParaRPr lang="en-US"/>
              </a:p>
            </p:txBody>
          </p:sp>
          <p:sp>
            <p:nvSpPr>
              <p:cNvPr id="10369" name="Line 623"/>
              <p:cNvSpPr>
                <a:spLocks noChangeShapeType="1"/>
              </p:cNvSpPr>
              <p:nvPr/>
            </p:nvSpPr>
            <p:spPr bwMode="auto">
              <a:xfrm flipH="1">
                <a:off x="3264" y="480"/>
                <a:ext cx="0" cy="48"/>
              </a:xfrm>
              <a:prstGeom prst="line">
                <a:avLst/>
              </a:prstGeom>
              <a:noFill/>
              <a:ln w="38100">
                <a:solidFill>
                  <a:schemeClr val="accent2"/>
                </a:solidFill>
                <a:round/>
                <a:headEnd/>
                <a:tailEnd/>
              </a:ln>
            </p:spPr>
            <p:txBody>
              <a:bodyPr wrap="none" anchor="ctr"/>
              <a:lstStyle/>
              <a:p>
                <a:endParaRPr lang="en-US"/>
              </a:p>
            </p:txBody>
          </p:sp>
          <p:sp>
            <p:nvSpPr>
              <p:cNvPr id="10370" name="Line 624"/>
              <p:cNvSpPr>
                <a:spLocks noChangeShapeType="1"/>
              </p:cNvSpPr>
              <p:nvPr/>
            </p:nvSpPr>
            <p:spPr bwMode="auto">
              <a:xfrm flipH="1">
                <a:off x="3312" y="480"/>
                <a:ext cx="0" cy="48"/>
              </a:xfrm>
              <a:prstGeom prst="line">
                <a:avLst/>
              </a:prstGeom>
              <a:noFill/>
              <a:ln w="38100">
                <a:solidFill>
                  <a:schemeClr val="accent2"/>
                </a:solidFill>
                <a:round/>
                <a:headEnd/>
                <a:tailEnd/>
              </a:ln>
            </p:spPr>
            <p:txBody>
              <a:bodyPr wrap="none" anchor="ctr"/>
              <a:lstStyle/>
              <a:p>
                <a:endParaRPr lang="en-US"/>
              </a:p>
            </p:txBody>
          </p:sp>
        </p:grpSp>
        <p:grpSp>
          <p:nvGrpSpPr>
            <p:cNvPr id="10684" name="Group 625"/>
            <p:cNvGrpSpPr>
              <a:grpSpLocks/>
            </p:cNvGrpSpPr>
            <p:nvPr/>
          </p:nvGrpSpPr>
          <p:grpSpPr bwMode="auto">
            <a:xfrm>
              <a:off x="3176" y="536"/>
              <a:ext cx="135" cy="48"/>
              <a:chOff x="3177" y="480"/>
              <a:chExt cx="135" cy="48"/>
            </a:xfrm>
          </p:grpSpPr>
          <p:sp>
            <p:nvSpPr>
              <p:cNvPr id="10363" name="Line 626"/>
              <p:cNvSpPr>
                <a:spLocks noChangeShapeType="1"/>
              </p:cNvSpPr>
              <p:nvPr/>
            </p:nvSpPr>
            <p:spPr bwMode="auto">
              <a:xfrm flipH="1">
                <a:off x="3177" y="480"/>
                <a:ext cx="0" cy="48"/>
              </a:xfrm>
              <a:prstGeom prst="line">
                <a:avLst/>
              </a:prstGeom>
              <a:noFill/>
              <a:ln w="38100">
                <a:solidFill>
                  <a:schemeClr val="bg2"/>
                </a:solidFill>
                <a:round/>
                <a:headEnd/>
                <a:tailEnd/>
              </a:ln>
            </p:spPr>
            <p:txBody>
              <a:bodyPr wrap="none" anchor="ctr"/>
              <a:lstStyle/>
              <a:p>
                <a:endParaRPr lang="en-US"/>
              </a:p>
            </p:txBody>
          </p:sp>
          <p:sp>
            <p:nvSpPr>
              <p:cNvPr id="10364" name="Line 627"/>
              <p:cNvSpPr>
                <a:spLocks noChangeShapeType="1"/>
              </p:cNvSpPr>
              <p:nvPr/>
            </p:nvSpPr>
            <p:spPr bwMode="auto">
              <a:xfrm flipH="1">
                <a:off x="3216" y="480"/>
                <a:ext cx="0" cy="48"/>
              </a:xfrm>
              <a:prstGeom prst="line">
                <a:avLst/>
              </a:prstGeom>
              <a:noFill/>
              <a:ln w="38100">
                <a:solidFill>
                  <a:schemeClr val="bg2"/>
                </a:solidFill>
                <a:round/>
                <a:headEnd/>
                <a:tailEnd/>
              </a:ln>
            </p:spPr>
            <p:txBody>
              <a:bodyPr wrap="none" anchor="ctr"/>
              <a:lstStyle/>
              <a:p>
                <a:endParaRPr lang="en-US"/>
              </a:p>
            </p:txBody>
          </p:sp>
          <p:sp>
            <p:nvSpPr>
              <p:cNvPr id="10365" name="Line 628"/>
              <p:cNvSpPr>
                <a:spLocks noChangeShapeType="1"/>
              </p:cNvSpPr>
              <p:nvPr/>
            </p:nvSpPr>
            <p:spPr bwMode="auto">
              <a:xfrm flipH="1">
                <a:off x="3264" y="480"/>
                <a:ext cx="0" cy="48"/>
              </a:xfrm>
              <a:prstGeom prst="line">
                <a:avLst/>
              </a:prstGeom>
              <a:noFill/>
              <a:ln w="38100">
                <a:solidFill>
                  <a:schemeClr val="bg2"/>
                </a:solidFill>
                <a:round/>
                <a:headEnd/>
                <a:tailEnd/>
              </a:ln>
            </p:spPr>
            <p:txBody>
              <a:bodyPr wrap="none" anchor="ctr"/>
              <a:lstStyle/>
              <a:p>
                <a:endParaRPr lang="en-US"/>
              </a:p>
            </p:txBody>
          </p:sp>
          <p:sp>
            <p:nvSpPr>
              <p:cNvPr id="10366" name="Line 629"/>
              <p:cNvSpPr>
                <a:spLocks noChangeShapeType="1"/>
              </p:cNvSpPr>
              <p:nvPr/>
            </p:nvSpPr>
            <p:spPr bwMode="auto">
              <a:xfrm flipH="1">
                <a:off x="3312" y="480"/>
                <a:ext cx="0" cy="48"/>
              </a:xfrm>
              <a:prstGeom prst="line">
                <a:avLst/>
              </a:prstGeom>
              <a:noFill/>
              <a:ln w="38100">
                <a:solidFill>
                  <a:schemeClr val="bg2"/>
                </a:solidFill>
                <a:round/>
                <a:headEnd/>
                <a:tailEnd/>
              </a:ln>
            </p:spPr>
            <p:txBody>
              <a:bodyPr wrap="none" anchor="ctr"/>
              <a:lstStyle/>
              <a:p>
                <a:endParaRPr lang="en-US"/>
              </a:p>
            </p:txBody>
          </p:sp>
        </p:grpSp>
      </p:grpSp>
      <p:sp>
        <p:nvSpPr>
          <p:cNvPr id="10267" name="Line 630"/>
          <p:cNvSpPr>
            <a:spLocks noChangeShapeType="1"/>
          </p:cNvSpPr>
          <p:nvPr/>
        </p:nvSpPr>
        <p:spPr bwMode="auto">
          <a:xfrm flipH="1">
            <a:off x="5994400" y="522288"/>
            <a:ext cx="1588" cy="57150"/>
          </a:xfrm>
          <a:prstGeom prst="line">
            <a:avLst/>
          </a:prstGeom>
          <a:noFill/>
          <a:ln w="38100">
            <a:solidFill>
              <a:schemeClr val="accent2"/>
            </a:solidFill>
            <a:round/>
            <a:headEnd/>
            <a:tailEnd/>
          </a:ln>
        </p:spPr>
        <p:txBody>
          <a:bodyPr wrap="none" anchor="ctr"/>
          <a:lstStyle/>
          <a:p>
            <a:endParaRPr lang="en-US"/>
          </a:p>
        </p:txBody>
      </p:sp>
      <p:sp>
        <p:nvSpPr>
          <p:cNvPr id="10268" name="Line 631"/>
          <p:cNvSpPr>
            <a:spLocks noChangeShapeType="1"/>
          </p:cNvSpPr>
          <p:nvPr/>
        </p:nvSpPr>
        <p:spPr bwMode="auto">
          <a:xfrm flipH="1">
            <a:off x="6096000" y="550863"/>
            <a:ext cx="1588" cy="57150"/>
          </a:xfrm>
          <a:prstGeom prst="line">
            <a:avLst/>
          </a:prstGeom>
          <a:noFill/>
          <a:ln w="38100">
            <a:solidFill>
              <a:schemeClr val="accent2"/>
            </a:solidFill>
            <a:round/>
            <a:headEnd/>
            <a:tailEnd/>
          </a:ln>
        </p:spPr>
        <p:txBody>
          <a:bodyPr wrap="none" anchor="ctr"/>
          <a:lstStyle/>
          <a:p>
            <a:endParaRPr lang="en-US"/>
          </a:p>
        </p:txBody>
      </p:sp>
      <p:sp>
        <p:nvSpPr>
          <p:cNvPr id="10269" name="Line 632"/>
          <p:cNvSpPr>
            <a:spLocks noChangeShapeType="1"/>
          </p:cNvSpPr>
          <p:nvPr/>
        </p:nvSpPr>
        <p:spPr bwMode="auto">
          <a:xfrm flipH="1">
            <a:off x="6180138" y="598488"/>
            <a:ext cx="1587" cy="57150"/>
          </a:xfrm>
          <a:prstGeom prst="line">
            <a:avLst/>
          </a:prstGeom>
          <a:noFill/>
          <a:ln w="38100">
            <a:solidFill>
              <a:schemeClr val="accent2"/>
            </a:solidFill>
            <a:round/>
            <a:headEnd/>
            <a:tailEnd/>
          </a:ln>
        </p:spPr>
        <p:txBody>
          <a:bodyPr wrap="none" anchor="ctr"/>
          <a:lstStyle/>
          <a:p>
            <a:endParaRPr lang="en-US"/>
          </a:p>
        </p:txBody>
      </p:sp>
      <p:sp>
        <p:nvSpPr>
          <p:cNvPr id="10270" name="Line 633"/>
          <p:cNvSpPr>
            <a:spLocks noChangeShapeType="1"/>
          </p:cNvSpPr>
          <p:nvPr/>
        </p:nvSpPr>
        <p:spPr bwMode="auto">
          <a:xfrm flipH="1">
            <a:off x="5910263" y="493713"/>
            <a:ext cx="1587" cy="57150"/>
          </a:xfrm>
          <a:prstGeom prst="line">
            <a:avLst/>
          </a:prstGeom>
          <a:noFill/>
          <a:ln w="38100">
            <a:solidFill>
              <a:schemeClr val="accent2"/>
            </a:solidFill>
            <a:round/>
            <a:headEnd/>
            <a:tailEnd/>
          </a:ln>
        </p:spPr>
        <p:txBody>
          <a:bodyPr wrap="none" anchor="ctr"/>
          <a:lstStyle/>
          <a:p>
            <a:endParaRPr lang="en-US"/>
          </a:p>
        </p:txBody>
      </p:sp>
      <p:sp>
        <p:nvSpPr>
          <p:cNvPr id="10271" name="Line 634"/>
          <p:cNvSpPr>
            <a:spLocks noChangeShapeType="1"/>
          </p:cNvSpPr>
          <p:nvPr/>
        </p:nvSpPr>
        <p:spPr bwMode="auto">
          <a:xfrm flipH="1">
            <a:off x="5910263" y="569913"/>
            <a:ext cx="1587" cy="57150"/>
          </a:xfrm>
          <a:prstGeom prst="line">
            <a:avLst/>
          </a:prstGeom>
          <a:noFill/>
          <a:ln w="38100">
            <a:solidFill>
              <a:schemeClr val="bg2"/>
            </a:solidFill>
            <a:round/>
            <a:headEnd/>
            <a:tailEnd/>
          </a:ln>
        </p:spPr>
        <p:txBody>
          <a:bodyPr wrap="none" anchor="ctr"/>
          <a:lstStyle/>
          <a:p>
            <a:endParaRPr lang="en-US"/>
          </a:p>
        </p:txBody>
      </p:sp>
      <p:sp>
        <p:nvSpPr>
          <p:cNvPr id="10272" name="Line 635"/>
          <p:cNvSpPr>
            <a:spLocks noChangeShapeType="1"/>
          </p:cNvSpPr>
          <p:nvPr/>
        </p:nvSpPr>
        <p:spPr bwMode="auto">
          <a:xfrm flipH="1">
            <a:off x="5994400" y="588963"/>
            <a:ext cx="1588" cy="57150"/>
          </a:xfrm>
          <a:prstGeom prst="line">
            <a:avLst/>
          </a:prstGeom>
          <a:noFill/>
          <a:ln w="38100">
            <a:solidFill>
              <a:schemeClr val="bg2"/>
            </a:solidFill>
            <a:round/>
            <a:headEnd/>
            <a:tailEnd/>
          </a:ln>
        </p:spPr>
        <p:txBody>
          <a:bodyPr wrap="none" anchor="ctr"/>
          <a:lstStyle/>
          <a:p>
            <a:endParaRPr lang="en-US"/>
          </a:p>
        </p:txBody>
      </p:sp>
      <p:sp>
        <p:nvSpPr>
          <p:cNvPr id="10273" name="Line 636"/>
          <p:cNvSpPr>
            <a:spLocks noChangeShapeType="1"/>
          </p:cNvSpPr>
          <p:nvPr/>
        </p:nvSpPr>
        <p:spPr bwMode="auto">
          <a:xfrm flipH="1">
            <a:off x="6096000" y="627063"/>
            <a:ext cx="1588" cy="57150"/>
          </a:xfrm>
          <a:prstGeom prst="line">
            <a:avLst/>
          </a:prstGeom>
          <a:noFill/>
          <a:ln w="38100">
            <a:solidFill>
              <a:schemeClr val="bg2"/>
            </a:solidFill>
            <a:round/>
            <a:headEnd/>
            <a:tailEnd/>
          </a:ln>
        </p:spPr>
        <p:txBody>
          <a:bodyPr wrap="none" anchor="ctr"/>
          <a:lstStyle/>
          <a:p>
            <a:endParaRPr lang="en-US"/>
          </a:p>
        </p:txBody>
      </p:sp>
      <p:sp>
        <p:nvSpPr>
          <p:cNvPr id="10274" name="Line 637"/>
          <p:cNvSpPr>
            <a:spLocks noChangeShapeType="1"/>
          </p:cNvSpPr>
          <p:nvPr/>
        </p:nvSpPr>
        <p:spPr bwMode="auto">
          <a:xfrm flipH="1">
            <a:off x="6180138" y="684213"/>
            <a:ext cx="1587" cy="57150"/>
          </a:xfrm>
          <a:prstGeom prst="line">
            <a:avLst/>
          </a:prstGeom>
          <a:noFill/>
          <a:ln w="38100">
            <a:solidFill>
              <a:schemeClr val="bg2"/>
            </a:solidFill>
            <a:round/>
            <a:headEnd/>
            <a:tailEnd/>
          </a:ln>
        </p:spPr>
        <p:txBody>
          <a:bodyPr wrap="none" anchor="ctr"/>
          <a:lstStyle/>
          <a:p>
            <a:endParaRPr lang="en-US"/>
          </a:p>
        </p:txBody>
      </p:sp>
      <p:grpSp>
        <p:nvGrpSpPr>
          <p:cNvPr id="10685" name="Group 638"/>
          <p:cNvGrpSpPr>
            <a:grpSpLocks/>
          </p:cNvGrpSpPr>
          <p:nvPr/>
        </p:nvGrpSpPr>
        <p:grpSpPr bwMode="auto">
          <a:xfrm>
            <a:off x="1016000" y="817563"/>
            <a:ext cx="271463" cy="725487"/>
            <a:chOff x="832" y="647"/>
            <a:chExt cx="171" cy="288"/>
          </a:xfrm>
        </p:grpSpPr>
        <p:sp>
          <p:nvSpPr>
            <p:cNvPr id="10354" name="Freeform 639"/>
            <p:cNvSpPr>
              <a:spLocks/>
            </p:cNvSpPr>
            <p:nvPr/>
          </p:nvSpPr>
          <p:spPr bwMode="auto">
            <a:xfrm>
              <a:off x="832" y="719"/>
              <a:ext cx="159" cy="216"/>
            </a:xfrm>
            <a:custGeom>
              <a:avLst/>
              <a:gdLst>
                <a:gd name="T0" fmla="*/ 505 w 119"/>
                <a:gd name="T1" fmla="*/ 68 h 288"/>
                <a:gd name="T2" fmla="*/ 303 w 119"/>
                <a:gd name="T3" fmla="*/ 64 h 288"/>
                <a:gd name="T4" fmla="*/ 28 w 119"/>
                <a:gd name="T5" fmla="*/ 36 h 288"/>
                <a:gd name="T6" fmla="*/ 234 w 119"/>
                <a:gd name="T7" fmla="*/ 9 h 288"/>
                <a:gd name="T8" fmla="*/ 267 w 119"/>
                <a:gd name="T9" fmla="*/ 4 h 288"/>
                <a:gd name="T10" fmla="*/ 370 w 119"/>
                <a:gd name="T11" fmla="*/ 0 h 288"/>
                <a:gd name="T12" fmla="*/ 0 60000 65536"/>
                <a:gd name="T13" fmla="*/ 0 60000 65536"/>
                <a:gd name="T14" fmla="*/ 0 60000 65536"/>
                <a:gd name="T15" fmla="*/ 0 60000 65536"/>
                <a:gd name="T16" fmla="*/ 0 60000 65536"/>
                <a:gd name="T17" fmla="*/ 0 60000 65536"/>
                <a:gd name="T18" fmla="*/ 0 w 119"/>
                <a:gd name="T19" fmla="*/ 0 h 288"/>
                <a:gd name="T20" fmla="*/ 119 w 119"/>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119" h="288">
                  <a:moveTo>
                    <a:pt x="119" y="288"/>
                  </a:moveTo>
                  <a:cubicBezTo>
                    <a:pt x="103" y="283"/>
                    <a:pt x="76" y="288"/>
                    <a:pt x="71" y="272"/>
                  </a:cubicBezTo>
                  <a:cubicBezTo>
                    <a:pt x="60" y="238"/>
                    <a:pt x="28" y="184"/>
                    <a:pt x="7" y="152"/>
                  </a:cubicBezTo>
                  <a:cubicBezTo>
                    <a:pt x="13" y="94"/>
                    <a:pt x="0" y="58"/>
                    <a:pt x="55" y="40"/>
                  </a:cubicBezTo>
                  <a:cubicBezTo>
                    <a:pt x="58" y="32"/>
                    <a:pt x="58" y="23"/>
                    <a:pt x="63" y="16"/>
                  </a:cubicBezTo>
                  <a:cubicBezTo>
                    <a:pt x="69" y="8"/>
                    <a:pt x="87" y="0"/>
                    <a:pt x="87" y="0"/>
                  </a:cubicBezTo>
                </a:path>
              </a:pathLst>
            </a:custGeom>
            <a:noFill/>
            <a:ln w="38100">
              <a:solidFill>
                <a:schemeClr val="bg2"/>
              </a:solidFill>
              <a:round/>
              <a:headEnd/>
              <a:tailEnd/>
            </a:ln>
          </p:spPr>
          <p:txBody>
            <a:bodyPr wrap="none" anchor="ctr"/>
            <a:lstStyle/>
            <a:p>
              <a:endParaRPr lang="en-US"/>
            </a:p>
          </p:txBody>
        </p:sp>
        <p:sp>
          <p:nvSpPr>
            <p:cNvPr id="10355" name="Freeform 640"/>
            <p:cNvSpPr>
              <a:spLocks/>
            </p:cNvSpPr>
            <p:nvPr/>
          </p:nvSpPr>
          <p:spPr bwMode="auto">
            <a:xfrm>
              <a:off x="844" y="647"/>
              <a:ext cx="159" cy="216"/>
            </a:xfrm>
            <a:custGeom>
              <a:avLst/>
              <a:gdLst>
                <a:gd name="T0" fmla="*/ 505 w 119"/>
                <a:gd name="T1" fmla="*/ 68 h 288"/>
                <a:gd name="T2" fmla="*/ 303 w 119"/>
                <a:gd name="T3" fmla="*/ 64 h 288"/>
                <a:gd name="T4" fmla="*/ 28 w 119"/>
                <a:gd name="T5" fmla="*/ 36 h 288"/>
                <a:gd name="T6" fmla="*/ 234 w 119"/>
                <a:gd name="T7" fmla="*/ 9 h 288"/>
                <a:gd name="T8" fmla="*/ 267 w 119"/>
                <a:gd name="T9" fmla="*/ 4 h 288"/>
                <a:gd name="T10" fmla="*/ 370 w 119"/>
                <a:gd name="T11" fmla="*/ 0 h 288"/>
                <a:gd name="T12" fmla="*/ 0 60000 65536"/>
                <a:gd name="T13" fmla="*/ 0 60000 65536"/>
                <a:gd name="T14" fmla="*/ 0 60000 65536"/>
                <a:gd name="T15" fmla="*/ 0 60000 65536"/>
                <a:gd name="T16" fmla="*/ 0 60000 65536"/>
                <a:gd name="T17" fmla="*/ 0 60000 65536"/>
                <a:gd name="T18" fmla="*/ 0 w 119"/>
                <a:gd name="T19" fmla="*/ 0 h 288"/>
                <a:gd name="T20" fmla="*/ 119 w 119"/>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119" h="288">
                  <a:moveTo>
                    <a:pt x="119" y="288"/>
                  </a:moveTo>
                  <a:cubicBezTo>
                    <a:pt x="103" y="283"/>
                    <a:pt x="76" y="288"/>
                    <a:pt x="71" y="272"/>
                  </a:cubicBezTo>
                  <a:cubicBezTo>
                    <a:pt x="60" y="238"/>
                    <a:pt x="28" y="184"/>
                    <a:pt x="7" y="152"/>
                  </a:cubicBezTo>
                  <a:cubicBezTo>
                    <a:pt x="13" y="94"/>
                    <a:pt x="0" y="58"/>
                    <a:pt x="55" y="40"/>
                  </a:cubicBezTo>
                  <a:cubicBezTo>
                    <a:pt x="58" y="32"/>
                    <a:pt x="58" y="23"/>
                    <a:pt x="63" y="16"/>
                  </a:cubicBezTo>
                  <a:cubicBezTo>
                    <a:pt x="69" y="8"/>
                    <a:pt x="87" y="0"/>
                    <a:pt x="87" y="0"/>
                  </a:cubicBezTo>
                </a:path>
              </a:pathLst>
            </a:custGeom>
            <a:noFill/>
            <a:ln w="38100">
              <a:solidFill>
                <a:schemeClr val="accent2"/>
              </a:solidFill>
              <a:round/>
              <a:headEnd/>
              <a:tailEnd/>
            </a:ln>
          </p:spPr>
          <p:txBody>
            <a:bodyPr wrap="none" anchor="ctr"/>
            <a:lstStyle/>
            <a:p>
              <a:endParaRPr lang="en-US"/>
            </a:p>
          </p:txBody>
        </p:sp>
        <p:sp>
          <p:nvSpPr>
            <p:cNvPr id="10356" name="Line 641"/>
            <p:cNvSpPr>
              <a:spLocks noChangeShapeType="1"/>
            </p:cNvSpPr>
            <p:nvPr/>
          </p:nvSpPr>
          <p:spPr bwMode="auto">
            <a:xfrm flipH="1">
              <a:off x="949" y="893"/>
              <a:ext cx="1" cy="36"/>
            </a:xfrm>
            <a:prstGeom prst="line">
              <a:avLst/>
            </a:prstGeom>
            <a:noFill/>
            <a:ln w="38100">
              <a:solidFill>
                <a:schemeClr val="bg2"/>
              </a:solidFill>
              <a:round/>
              <a:headEnd/>
              <a:tailEnd/>
            </a:ln>
          </p:spPr>
          <p:txBody>
            <a:bodyPr wrap="none" anchor="ctr"/>
            <a:lstStyle/>
            <a:p>
              <a:endParaRPr lang="en-US"/>
            </a:p>
          </p:txBody>
        </p:sp>
        <p:sp>
          <p:nvSpPr>
            <p:cNvPr id="10357" name="Line 642"/>
            <p:cNvSpPr>
              <a:spLocks noChangeShapeType="1"/>
            </p:cNvSpPr>
            <p:nvPr/>
          </p:nvSpPr>
          <p:spPr bwMode="auto">
            <a:xfrm flipH="1">
              <a:off x="907" y="863"/>
              <a:ext cx="1" cy="36"/>
            </a:xfrm>
            <a:prstGeom prst="line">
              <a:avLst/>
            </a:prstGeom>
            <a:noFill/>
            <a:ln w="38100">
              <a:solidFill>
                <a:schemeClr val="bg2"/>
              </a:solidFill>
              <a:round/>
              <a:headEnd/>
              <a:tailEnd/>
            </a:ln>
          </p:spPr>
          <p:txBody>
            <a:bodyPr wrap="none" anchor="ctr"/>
            <a:lstStyle/>
            <a:p>
              <a:endParaRPr lang="en-US"/>
            </a:p>
          </p:txBody>
        </p:sp>
        <p:sp>
          <p:nvSpPr>
            <p:cNvPr id="10358" name="Line 643"/>
            <p:cNvSpPr>
              <a:spLocks noChangeShapeType="1"/>
            </p:cNvSpPr>
            <p:nvPr/>
          </p:nvSpPr>
          <p:spPr bwMode="auto">
            <a:xfrm flipH="1">
              <a:off x="907" y="707"/>
              <a:ext cx="1" cy="36"/>
            </a:xfrm>
            <a:prstGeom prst="line">
              <a:avLst/>
            </a:prstGeom>
            <a:noFill/>
            <a:ln w="38100">
              <a:solidFill>
                <a:schemeClr val="bg2"/>
              </a:solidFill>
              <a:round/>
              <a:headEnd/>
              <a:tailEnd/>
            </a:ln>
          </p:spPr>
          <p:txBody>
            <a:bodyPr wrap="none" anchor="ctr"/>
            <a:lstStyle/>
            <a:p>
              <a:endParaRPr lang="en-US"/>
            </a:p>
          </p:txBody>
        </p:sp>
        <p:sp>
          <p:nvSpPr>
            <p:cNvPr id="10359" name="Line 644"/>
            <p:cNvSpPr>
              <a:spLocks noChangeShapeType="1"/>
            </p:cNvSpPr>
            <p:nvPr/>
          </p:nvSpPr>
          <p:spPr bwMode="auto">
            <a:xfrm flipH="1">
              <a:off x="949" y="851"/>
              <a:ext cx="1" cy="36"/>
            </a:xfrm>
            <a:prstGeom prst="line">
              <a:avLst/>
            </a:prstGeom>
            <a:noFill/>
            <a:ln w="38100">
              <a:solidFill>
                <a:schemeClr val="accent2"/>
              </a:solidFill>
              <a:round/>
              <a:headEnd/>
              <a:tailEnd/>
            </a:ln>
          </p:spPr>
          <p:txBody>
            <a:bodyPr wrap="none" anchor="ctr"/>
            <a:lstStyle/>
            <a:p>
              <a:endParaRPr lang="en-US"/>
            </a:p>
          </p:txBody>
        </p:sp>
        <p:sp>
          <p:nvSpPr>
            <p:cNvPr id="10360" name="Line 645"/>
            <p:cNvSpPr>
              <a:spLocks noChangeShapeType="1"/>
            </p:cNvSpPr>
            <p:nvPr/>
          </p:nvSpPr>
          <p:spPr bwMode="auto">
            <a:xfrm flipH="1">
              <a:off x="907" y="821"/>
              <a:ext cx="1" cy="36"/>
            </a:xfrm>
            <a:prstGeom prst="line">
              <a:avLst/>
            </a:prstGeom>
            <a:noFill/>
            <a:ln w="38100">
              <a:solidFill>
                <a:schemeClr val="accent2"/>
              </a:solidFill>
              <a:round/>
              <a:headEnd/>
              <a:tailEnd/>
            </a:ln>
          </p:spPr>
          <p:txBody>
            <a:bodyPr wrap="none" anchor="ctr"/>
            <a:lstStyle/>
            <a:p>
              <a:endParaRPr lang="en-US"/>
            </a:p>
          </p:txBody>
        </p:sp>
      </p:grpSp>
      <p:grpSp>
        <p:nvGrpSpPr>
          <p:cNvPr id="10686" name="Group 646"/>
          <p:cNvGrpSpPr>
            <a:grpSpLocks/>
          </p:cNvGrpSpPr>
          <p:nvPr/>
        </p:nvGrpSpPr>
        <p:grpSpPr bwMode="auto">
          <a:xfrm>
            <a:off x="4343400" y="660400"/>
            <a:ext cx="711200" cy="57150"/>
            <a:chOff x="2112" y="624"/>
            <a:chExt cx="336" cy="48"/>
          </a:xfrm>
        </p:grpSpPr>
        <p:sp>
          <p:nvSpPr>
            <p:cNvPr id="10346" name="Line 647"/>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347" name="Line 648"/>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348" name="Line 649"/>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349" name="Line 650"/>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350" name="Line 651"/>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351" name="Line 652"/>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352" name="Line 653"/>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353" name="Line 654"/>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687" name="Group 657"/>
          <p:cNvGrpSpPr>
            <a:grpSpLocks/>
          </p:cNvGrpSpPr>
          <p:nvPr/>
        </p:nvGrpSpPr>
        <p:grpSpPr bwMode="auto">
          <a:xfrm>
            <a:off x="4953000" y="1612900"/>
            <a:ext cx="711200" cy="57150"/>
            <a:chOff x="2112" y="624"/>
            <a:chExt cx="336" cy="48"/>
          </a:xfrm>
        </p:grpSpPr>
        <p:sp>
          <p:nvSpPr>
            <p:cNvPr id="10338" name="Line 658"/>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339" name="Line 659"/>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340" name="Line 660"/>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341" name="Line 661"/>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342" name="Line 662"/>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343" name="Line 663"/>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344" name="Line 664"/>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345" name="Line 665"/>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10688" name="Group 668"/>
          <p:cNvGrpSpPr>
            <a:grpSpLocks/>
          </p:cNvGrpSpPr>
          <p:nvPr/>
        </p:nvGrpSpPr>
        <p:grpSpPr bwMode="auto">
          <a:xfrm>
            <a:off x="2057400" y="1030288"/>
            <a:ext cx="711200" cy="57150"/>
            <a:chOff x="2112" y="624"/>
            <a:chExt cx="336" cy="48"/>
          </a:xfrm>
        </p:grpSpPr>
        <p:sp>
          <p:nvSpPr>
            <p:cNvPr id="10330" name="Line 669"/>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0331" name="Line 670"/>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0332" name="Line 671"/>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0333" name="Line 672"/>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0334" name="Line 673"/>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0335" name="Line 674"/>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0336" name="Line 675"/>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0337" name="Line 676"/>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sp>
        <p:nvSpPr>
          <p:cNvPr id="10279" name="Line 677"/>
          <p:cNvSpPr>
            <a:spLocks noChangeShapeType="1"/>
          </p:cNvSpPr>
          <p:nvPr/>
        </p:nvSpPr>
        <p:spPr bwMode="auto">
          <a:xfrm flipV="1">
            <a:off x="2735263" y="915988"/>
            <a:ext cx="0" cy="114300"/>
          </a:xfrm>
          <a:prstGeom prst="line">
            <a:avLst/>
          </a:prstGeom>
          <a:noFill/>
          <a:ln w="9525">
            <a:solidFill>
              <a:srgbClr val="FF66CC"/>
            </a:solidFill>
            <a:round/>
            <a:headEnd/>
            <a:tailEnd/>
          </a:ln>
        </p:spPr>
        <p:txBody>
          <a:bodyPr wrap="none" anchor="ctr"/>
          <a:lstStyle/>
          <a:p>
            <a:endParaRPr lang="en-US"/>
          </a:p>
        </p:txBody>
      </p:sp>
      <p:sp>
        <p:nvSpPr>
          <p:cNvPr id="10280" name="Line 678"/>
          <p:cNvSpPr>
            <a:spLocks noChangeShapeType="1"/>
          </p:cNvSpPr>
          <p:nvPr/>
        </p:nvSpPr>
        <p:spPr bwMode="auto">
          <a:xfrm flipV="1">
            <a:off x="2057400" y="925513"/>
            <a:ext cx="0" cy="114300"/>
          </a:xfrm>
          <a:prstGeom prst="line">
            <a:avLst/>
          </a:prstGeom>
          <a:noFill/>
          <a:ln w="9525">
            <a:solidFill>
              <a:srgbClr val="FF66CC"/>
            </a:solidFill>
            <a:round/>
            <a:headEnd/>
            <a:tailEnd/>
          </a:ln>
        </p:spPr>
        <p:txBody>
          <a:bodyPr wrap="none" anchor="ctr"/>
          <a:lstStyle/>
          <a:p>
            <a:endParaRPr lang="en-US"/>
          </a:p>
        </p:txBody>
      </p:sp>
      <p:sp>
        <p:nvSpPr>
          <p:cNvPr id="10920" name="Rectangle 680"/>
          <p:cNvSpPr>
            <a:spLocks noChangeArrowheads="1"/>
          </p:cNvSpPr>
          <p:nvPr/>
        </p:nvSpPr>
        <p:spPr bwMode="auto">
          <a:xfrm>
            <a:off x="609600" y="3429000"/>
            <a:ext cx="1752600" cy="457200"/>
          </a:xfrm>
          <a:prstGeom prst="rect">
            <a:avLst/>
          </a:prstGeom>
          <a:solidFill>
            <a:srgbClr val="66FFFF"/>
          </a:solidFill>
          <a:ln w="9525">
            <a:solidFill>
              <a:schemeClr val="tx1"/>
            </a:solidFill>
            <a:miter lim="800000"/>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0282" name="Text Box 681"/>
          <p:cNvSpPr txBox="1">
            <a:spLocks noChangeArrowheads="1"/>
          </p:cNvSpPr>
          <p:nvPr/>
        </p:nvSpPr>
        <p:spPr bwMode="auto">
          <a:xfrm>
            <a:off x="698500" y="3519488"/>
            <a:ext cx="1676400" cy="307975"/>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Only PM used</a:t>
            </a:r>
          </a:p>
        </p:txBody>
      </p:sp>
      <p:sp>
        <p:nvSpPr>
          <p:cNvPr id="10283" name="Rectangle 683"/>
          <p:cNvSpPr>
            <a:spLocks noChangeArrowheads="1"/>
          </p:cNvSpPr>
          <p:nvPr/>
        </p:nvSpPr>
        <p:spPr bwMode="auto">
          <a:xfrm>
            <a:off x="494030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84" name="Rectangle 684"/>
          <p:cNvSpPr>
            <a:spLocks noChangeArrowheads="1"/>
          </p:cNvSpPr>
          <p:nvPr/>
        </p:nvSpPr>
        <p:spPr bwMode="auto">
          <a:xfrm>
            <a:off x="520065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85" name="Rectangle 685"/>
          <p:cNvSpPr>
            <a:spLocks noChangeArrowheads="1"/>
          </p:cNvSpPr>
          <p:nvPr/>
        </p:nvSpPr>
        <p:spPr bwMode="auto">
          <a:xfrm>
            <a:off x="546100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86" name="Rectangle 686"/>
          <p:cNvSpPr>
            <a:spLocks noChangeArrowheads="1"/>
          </p:cNvSpPr>
          <p:nvPr/>
        </p:nvSpPr>
        <p:spPr bwMode="auto">
          <a:xfrm>
            <a:off x="572135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87" name="Rectangle 687"/>
          <p:cNvSpPr>
            <a:spLocks noChangeArrowheads="1"/>
          </p:cNvSpPr>
          <p:nvPr/>
        </p:nvSpPr>
        <p:spPr bwMode="auto">
          <a:xfrm>
            <a:off x="598170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88" name="Rectangle 688"/>
          <p:cNvSpPr>
            <a:spLocks noChangeArrowheads="1"/>
          </p:cNvSpPr>
          <p:nvPr/>
        </p:nvSpPr>
        <p:spPr bwMode="auto">
          <a:xfrm>
            <a:off x="624205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89" name="Rectangle 698"/>
          <p:cNvSpPr>
            <a:spLocks noChangeArrowheads="1"/>
          </p:cNvSpPr>
          <p:nvPr/>
        </p:nvSpPr>
        <p:spPr bwMode="auto">
          <a:xfrm>
            <a:off x="363855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90" name="Rectangle 699"/>
          <p:cNvSpPr>
            <a:spLocks noChangeArrowheads="1"/>
          </p:cNvSpPr>
          <p:nvPr/>
        </p:nvSpPr>
        <p:spPr bwMode="auto">
          <a:xfrm>
            <a:off x="389890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91" name="Rectangle 700"/>
          <p:cNvSpPr>
            <a:spLocks noChangeArrowheads="1"/>
          </p:cNvSpPr>
          <p:nvPr/>
        </p:nvSpPr>
        <p:spPr bwMode="auto">
          <a:xfrm>
            <a:off x="415925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92" name="Rectangle 701"/>
          <p:cNvSpPr>
            <a:spLocks noChangeArrowheads="1"/>
          </p:cNvSpPr>
          <p:nvPr/>
        </p:nvSpPr>
        <p:spPr bwMode="auto">
          <a:xfrm>
            <a:off x="441960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93" name="Rectangle 702"/>
          <p:cNvSpPr>
            <a:spLocks noChangeArrowheads="1"/>
          </p:cNvSpPr>
          <p:nvPr/>
        </p:nvSpPr>
        <p:spPr bwMode="auto">
          <a:xfrm>
            <a:off x="4679950" y="4437063"/>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294" name="Text Box 723"/>
          <p:cNvSpPr txBox="1">
            <a:spLocks noChangeArrowheads="1"/>
          </p:cNvSpPr>
          <p:nvPr/>
        </p:nvSpPr>
        <p:spPr bwMode="auto">
          <a:xfrm>
            <a:off x="2108200" y="4368800"/>
            <a:ext cx="1625600" cy="336550"/>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Perfect Match</a:t>
            </a:r>
          </a:p>
        </p:txBody>
      </p:sp>
      <p:sp>
        <p:nvSpPr>
          <p:cNvPr id="10295" name="Text Box 724"/>
          <p:cNvSpPr txBox="1">
            <a:spLocks noChangeArrowheads="1"/>
          </p:cNvSpPr>
          <p:nvPr/>
        </p:nvSpPr>
        <p:spPr bwMode="auto">
          <a:xfrm>
            <a:off x="2471738" y="4579938"/>
            <a:ext cx="1143000" cy="336550"/>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Mismatch</a:t>
            </a:r>
          </a:p>
        </p:txBody>
      </p:sp>
      <p:sp>
        <p:nvSpPr>
          <p:cNvPr id="10296" name="Text Box 725"/>
          <p:cNvSpPr txBox="1">
            <a:spLocks noChangeArrowheads="1"/>
          </p:cNvSpPr>
          <p:nvPr/>
        </p:nvSpPr>
        <p:spPr bwMode="auto">
          <a:xfrm>
            <a:off x="4038600" y="4067175"/>
            <a:ext cx="2743200" cy="336550"/>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Probe Set (&lt;= 26 probes)</a:t>
            </a:r>
          </a:p>
        </p:txBody>
      </p:sp>
      <p:sp>
        <p:nvSpPr>
          <p:cNvPr id="10297" name="Line 727"/>
          <p:cNvSpPr>
            <a:spLocks noChangeShapeType="1"/>
          </p:cNvSpPr>
          <p:nvPr/>
        </p:nvSpPr>
        <p:spPr bwMode="auto">
          <a:xfrm flipH="1">
            <a:off x="3352800" y="4724400"/>
            <a:ext cx="2362200" cy="914400"/>
          </a:xfrm>
          <a:prstGeom prst="line">
            <a:avLst/>
          </a:prstGeom>
          <a:noFill/>
          <a:ln w="76200">
            <a:solidFill>
              <a:schemeClr val="folHlink"/>
            </a:solidFill>
            <a:round/>
            <a:headEnd/>
            <a:tailEnd type="triangle" w="med" len="med"/>
          </a:ln>
        </p:spPr>
        <p:txBody>
          <a:bodyPr wrap="none" anchor="ctr"/>
          <a:lstStyle/>
          <a:p>
            <a:endParaRPr lang="en-US"/>
          </a:p>
        </p:txBody>
      </p:sp>
      <p:sp>
        <p:nvSpPr>
          <p:cNvPr id="10298" name="Oval 728"/>
          <p:cNvSpPr>
            <a:spLocks noChangeArrowheads="1"/>
          </p:cNvSpPr>
          <p:nvPr/>
        </p:nvSpPr>
        <p:spPr bwMode="auto">
          <a:xfrm>
            <a:off x="5638800" y="4343400"/>
            <a:ext cx="406400" cy="417513"/>
          </a:xfrm>
          <a:prstGeom prst="ellipse">
            <a:avLst/>
          </a:prstGeom>
          <a:noFill/>
          <a:ln w="28575">
            <a:solidFill>
              <a:schemeClr val="bg2"/>
            </a:solidFill>
            <a:round/>
            <a:headEnd/>
            <a:tailEnd/>
          </a:ln>
        </p:spPr>
        <p:txBody>
          <a:bodyPr wrap="none" anchor="ctr"/>
          <a:lstStyle/>
          <a:p>
            <a:endParaRPr lang="en-US">
              <a:latin typeface="Calibri" pitchFamily="34" charset="0"/>
            </a:endParaRPr>
          </a:p>
        </p:txBody>
      </p:sp>
      <p:sp>
        <p:nvSpPr>
          <p:cNvPr id="10299" name="Line 729"/>
          <p:cNvSpPr>
            <a:spLocks noChangeShapeType="1"/>
          </p:cNvSpPr>
          <p:nvPr/>
        </p:nvSpPr>
        <p:spPr bwMode="auto">
          <a:xfrm>
            <a:off x="5943600" y="4724400"/>
            <a:ext cx="762000" cy="762000"/>
          </a:xfrm>
          <a:prstGeom prst="line">
            <a:avLst/>
          </a:prstGeom>
          <a:noFill/>
          <a:ln w="76200">
            <a:solidFill>
              <a:schemeClr val="bg2"/>
            </a:solidFill>
            <a:round/>
            <a:headEnd/>
            <a:tailEnd type="triangle" w="med" len="med"/>
          </a:ln>
        </p:spPr>
        <p:txBody>
          <a:bodyPr wrap="none" anchor="ctr"/>
          <a:lstStyle/>
          <a:p>
            <a:endParaRPr lang="en-US"/>
          </a:p>
        </p:txBody>
      </p:sp>
      <p:sp>
        <p:nvSpPr>
          <p:cNvPr id="10300" name="Text Box 730"/>
          <p:cNvSpPr txBox="1">
            <a:spLocks noChangeArrowheads="1"/>
          </p:cNvSpPr>
          <p:nvPr/>
        </p:nvSpPr>
        <p:spPr bwMode="auto">
          <a:xfrm>
            <a:off x="3759200" y="5280025"/>
            <a:ext cx="2235200" cy="304800"/>
          </a:xfrm>
          <a:prstGeom prst="rect">
            <a:avLst/>
          </a:prstGeom>
          <a:noFill/>
          <a:ln w="9525">
            <a:noFill/>
            <a:miter lim="800000"/>
            <a:headEnd/>
            <a:tailEnd/>
          </a:ln>
        </p:spPr>
        <p:txBody>
          <a:bodyPr>
            <a:spAutoFit/>
          </a:bodyPr>
          <a:lstStyle/>
          <a:p>
            <a:pPr>
              <a:spcBef>
                <a:spcPct val="50000"/>
              </a:spcBef>
            </a:pPr>
            <a:endParaRPr lang="en-US" sz="1400">
              <a:latin typeface="Calibri" pitchFamily="34" charset="0"/>
            </a:endParaRPr>
          </a:p>
        </p:txBody>
      </p:sp>
      <p:sp>
        <p:nvSpPr>
          <p:cNvPr id="10301" name="AutoShape 735"/>
          <p:cNvSpPr>
            <a:spLocks noChangeArrowheads="1"/>
          </p:cNvSpPr>
          <p:nvPr/>
        </p:nvSpPr>
        <p:spPr bwMode="auto">
          <a:xfrm flipV="1">
            <a:off x="1890713" y="6053138"/>
            <a:ext cx="1538287" cy="228600"/>
          </a:xfrm>
          <a:prstGeom prst="flowChartInputOutput">
            <a:avLst/>
          </a:prstGeom>
          <a:solidFill>
            <a:srgbClr val="3399FF"/>
          </a:solidFill>
          <a:ln w="28575">
            <a:solidFill>
              <a:schemeClr val="tx1"/>
            </a:solidFill>
            <a:miter lim="800000"/>
            <a:headEnd/>
            <a:tailEnd/>
          </a:ln>
        </p:spPr>
        <p:txBody>
          <a:bodyPr wrap="none" anchor="ctr"/>
          <a:lstStyle/>
          <a:p>
            <a:endParaRPr lang="en-US">
              <a:latin typeface="Calibri" pitchFamily="34" charset="0"/>
            </a:endParaRPr>
          </a:p>
        </p:txBody>
      </p:sp>
      <p:sp>
        <p:nvSpPr>
          <p:cNvPr id="10302" name="Freeform 737"/>
          <p:cNvSpPr>
            <a:spLocks/>
          </p:cNvSpPr>
          <p:nvPr/>
        </p:nvSpPr>
        <p:spPr bwMode="auto">
          <a:xfrm>
            <a:off x="2767013" y="5176838"/>
            <a:ext cx="150812"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3" name="Freeform 738"/>
          <p:cNvSpPr>
            <a:spLocks/>
          </p:cNvSpPr>
          <p:nvPr/>
        </p:nvSpPr>
        <p:spPr bwMode="auto">
          <a:xfrm>
            <a:off x="2595563" y="5176838"/>
            <a:ext cx="150812"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4" name="Freeform 739"/>
          <p:cNvSpPr>
            <a:spLocks/>
          </p:cNvSpPr>
          <p:nvPr/>
        </p:nvSpPr>
        <p:spPr bwMode="auto">
          <a:xfrm>
            <a:off x="2938463" y="5176838"/>
            <a:ext cx="150812"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5" name="Freeform 740"/>
          <p:cNvSpPr>
            <a:spLocks/>
          </p:cNvSpPr>
          <p:nvPr/>
        </p:nvSpPr>
        <p:spPr bwMode="auto">
          <a:xfrm>
            <a:off x="2338388" y="5180013"/>
            <a:ext cx="150812" cy="973137"/>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6" name="Freeform 741"/>
          <p:cNvSpPr>
            <a:spLocks/>
          </p:cNvSpPr>
          <p:nvPr/>
        </p:nvSpPr>
        <p:spPr bwMode="auto">
          <a:xfrm>
            <a:off x="2490788" y="5200650"/>
            <a:ext cx="152400"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7" name="Freeform 742"/>
          <p:cNvSpPr>
            <a:spLocks/>
          </p:cNvSpPr>
          <p:nvPr/>
        </p:nvSpPr>
        <p:spPr bwMode="auto">
          <a:xfrm>
            <a:off x="2163763" y="5167313"/>
            <a:ext cx="153987"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8" name="Freeform 743"/>
          <p:cNvSpPr>
            <a:spLocks/>
          </p:cNvSpPr>
          <p:nvPr/>
        </p:nvSpPr>
        <p:spPr bwMode="auto">
          <a:xfrm>
            <a:off x="2662238" y="5237163"/>
            <a:ext cx="152400" cy="973137"/>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09" name="Freeform 744"/>
          <p:cNvSpPr>
            <a:spLocks/>
          </p:cNvSpPr>
          <p:nvPr/>
        </p:nvSpPr>
        <p:spPr bwMode="auto">
          <a:xfrm>
            <a:off x="2830513" y="5251450"/>
            <a:ext cx="152400" cy="973138"/>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10" name="Freeform 746"/>
          <p:cNvSpPr>
            <a:spLocks/>
          </p:cNvSpPr>
          <p:nvPr/>
        </p:nvSpPr>
        <p:spPr bwMode="auto">
          <a:xfrm>
            <a:off x="2270125" y="5214938"/>
            <a:ext cx="150813"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11" name="Freeform 747"/>
          <p:cNvSpPr>
            <a:spLocks/>
          </p:cNvSpPr>
          <p:nvPr/>
        </p:nvSpPr>
        <p:spPr bwMode="auto">
          <a:xfrm>
            <a:off x="2387600" y="5213350"/>
            <a:ext cx="152400" cy="973138"/>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12" name="Freeform 748"/>
          <p:cNvSpPr>
            <a:spLocks/>
          </p:cNvSpPr>
          <p:nvPr/>
        </p:nvSpPr>
        <p:spPr bwMode="auto">
          <a:xfrm>
            <a:off x="2062163" y="5180013"/>
            <a:ext cx="150812" cy="973137"/>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13" name="Freeform 749"/>
          <p:cNvSpPr>
            <a:spLocks/>
          </p:cNvSpPr>
          <p:nvPr/>
        </p:nvSpPr>
        <p:spPr bwMode="auto">
          <a:xfrm>
            <a:off x="3025775" y="5248275"/>
            <a:ext cx="150813" cy="974725"/>
          </a:xfrm>
          <a:custGeom>
            <a:avLst/>
            <a:gdLst>
              <a:gd name="T0" fmla="*/ 2147483647 w 85"/>
              <a:gd name="T1" fmla="*/ 0 h 818"/>
              <a:gd name="T2" fmla="*/ 2147483647 w 85"/>
              <a:gd name="T3" fmla="*/ 2147483647 h 818"/>
              <a:gd name="T4" fmla="*/ 2147483647 w 85"/>
              <a:gd name="T5" fmla="*/ 2147483647 h 818"/>
              <a:gd name="T6" fmla="*/ 2147483647 w 85"/>
              <a:gd name="T7" fmla="*/ 2147483647 h 818"/>
              <a:gd name="T8" fmla="*/ 2147483647 w 85"/>
              <a:gd name="T9" fmla="*/ 2147483647 h 818"/>
              <a:gd name="T10" fmla="*/ 2147483647 w 85"/>
              <a:gd name="T11" fmla="*/ 2147483647 h 818"/>
              <a:gd name="T12" fmla="*/ 2147483647 w 85"/>
              <a:gd name="T13" fmla="*/ 2147483647 h 818"/>
              <a:gd name="T14" fmla="*/ 2147483647 w 85"/>
              <a:gd name="T15" fmla="*/ 2147483647 h 818"/>
              <a:gd name="T16" fmla="*/ 2147483647 w 85"/>
              <a:gd name="T17" fmla="*/ 2147483647 h 818"/>
              <a:gd name="T18" fmla="*/ 2147483647 w 85"/>
              <a:gd name="T19" fmla="*/ 2147483647 h 818"/>
              <a:gd name="T20" fmla="*/ 2147483647 w 85"/>
              <a:gd name="T21" fmla="*/ 2147483647 h 818"/>
              <a:gd name="T22" fmla="*/ 2147483647 w 85"/>
              <a:gd name="T23" fmla="*/ 2147483647 h 818"/>
              <a:gd name="T24" fmla="*/ 2147483647 w 85"/>
              <a:gd name="T25" fmla="*/ 2147483647 h 818"/>
              <a:gd name="T26" fmla="*/ 2147483647 w 85"/>
              <a:gd name="T27" fmla="*/ 2147483647 h 818"/>
              <a:gd name="T28" fmla="*/ 2147483647 w 85"/>
              <a:gd name="T29" fmla="*/ 2147483647 h 818"/>
              <a:gd name="T30" fmla="*/ 2147483647 w 85"/>
              <a:gd name="T31" fmla="*/ 2147483647 h 818"/>
              <a:gd name="T32" fmla="*/ 2147483647 w 85"/>
              <a:gd name="T33" fmla="*/ 2147483647 h 818"/>
              <a:gd name="T34" fmla="*/ 2147483647 w 85"/>
              <a:gd name="T35" fmla="*/ 2147483647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818"/>
              <a:gd name="T56" fmla="*/ 85 w 85"/>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818">
                <a:moveTo>
                  <a:pt x="43" y="0"/>
                </a:moveTo>
                <a:cubicBezTo>
                  <a:pt x="48" y="7"/>
                  <a:pt x="80" y="48"/>
                  <a:pt x="74" y="62"/>
                </a:cubicBezTo>
                <a:cubicBezTo>
                  <a:pt x="69" y="74"/>
                  <a:pt x="53" y="76"/>
                  <a:pt x="43" y="83"/>
                </a:cubicBezTo>
                <a:cubicBezTo>
                  <a:pt x="26" y="135"/>
                  <a:pt x="43" y="138"/>
                  <a:pt x="85" y="166"/>
                </a:cubicBezTo>
                <a:cubicBezTo>
                  <a:pt x="63" y="229"/>
                  <a:pt x="53" y="175"/>
                  <a:pt x="33" y="238"/>
                </a:cubicBezTo>
                <a:cubicBezTo>
                  <a:pt x="36" y="248"/>
                  <a:pt x="38" y="259"/>
                  <a:pt x="43" y="269"/>
                </a:cubicBezTo>
                <a:cubicBezTo>
                  <a:pt x="49" y="280"/>
                  <a:pt x="64" y="288"/>
                  <a:pt x="64" y="300"/>
                </a:cubicBezTo>
                <a:cubicBezTo>
                  <a:pt x="64" y="322"/>
                  <a:pt x="25" y="343"/>
                  <a:pt x="12" y="352"/>
                </a:cubicBezTo>
                <a:cubicBezTo>
                  <a:pt x="25" y="401"/>
                  <a:pt x="15" y="418"/>
                  <a:pt x="64" y="435"/>
                </a:cubicBezTo>
                <a:cubicBezTo>
                  <a:pt x="61" y="456"/>
                  <a:pt x="63" y="478"/>
                  <a:pt x="54" y="497"/>
                </a:cubicBezTo>
                <a:cubicBezTo>
                  <a:pt x="48" y="508"/>
                  <a:pt x="26" y="506"/>
                  <a:pt x="23" y="518"/>
                </a:cubicBezTo>
                <a:cubicBezTo>
                  <a:pt x="8" y="570"/>
                  <a:pt x="34" y="569"/>
                  <a:pt x="64" y="580"/>
                </a:cubicBezTo>
                <a:cubicBezTo>
                  <a:pt x="80" y="630"/>
                  <a:pt x="71" y="636"/>
                  <a:pt x="23" y="652"/>
                </a:cubicBezTo>
                <a:cubicBezTo>
                  <a:pt x="16" y="662"/>
                  <a:pt x="0" y="671"/>
                  <a:pt x="2" y="683"/>
                </a:cubicBezTo>
                <a:cubicBezTo>
                  <a:pt x="4" y="695"/>
                  <a:pt x="24" y="695"/>
                  <a:pt x="33" y="704"/>
                </a:cubicBezTo>
                <a:cubicBezTo>
                  <a:pt x="42" y="713"/>
                  <a:pt x="47" y="725"/>
                  <a:pt x="54" y="735"/>
                </a:cubicBezTo>
                <a:cubicBezTo>
                  <a:pt x="57" y="745"/>
                  <a:pt x="66" y="755"/>
                  <a:pt x="64" y="766"/>
                </a:cubicBezTo>
                <a:cubicBezTo>
                  <a:pt x="57" y="807"/>
                  <a:pt x="23" y="795"/>
                  <a:pt x="2" y="818"/>
                </a:cubicBezTo>
              </a:path>
            </a:pathLst>
          </a:custGeom>
          <a:noFill/>
          <a:ln w="57150">
            <a:solidFill>
              <a:schemeClr val="accent2"/>
            </a:solidFill>
            <a:round/>
            <a:headEnd/>
            <a:tailEnd/>
          </a:ln>
        </p:spPr>
        <p:txBody>
          <a:bodyPr wrap="none" anchor="ctr"/>
          <a:lstStyle/>
          <a:p>
            <a:endParaRPr lang="en-US"/>
          </a:p>
        </p:txBody>
      </p:sp>
      <p:sp>
        <p:nvSpPr>
          <p:cNvPr id="10314" name="Text Box 798"/>
          <p:cNvSpPr txBox="1">
            <a:spLocks noChangeArrowheads="1"/>
          </p:cNvSpPr>
          <p:nvPr/>
        </p:nvSpPr>
        <p:spPr bwMode="auto">
          <a:xfrm>
            <a:off x="1376363" y="6019800"/>
            <a:ext cx="685800" cy="30480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PM</a:t>
            </a:r>
          </a:p>
        </p:txBody>
      </p:sp>
      <p:grpSp>
        <p:nvGrpSpPr>
          <p:cNvPr id="10769" name="Group 800"/>
          <p:cNvGrpSpPr>
            <a:grpSpLocks/>
          </p:cNvGrpSpPr>
          <p:nvPr/>
        </p:nvGrpSpPr>
        <p:grpSpPr bwMode="auto">
          <a:xfrm>
            <a:off x="6716713" y="5110163"/>
            <a:ext cx="1446212" cy="1443037"/>
            <a:chOff x="4231" y="3219"/>
            <a:chExt cx="911" cy="909"/>
          </a:xfrm>
        </p:grpSpPr>
        <p:sp>
          <p:nvSpPr>
            <p:cNvPr id="10321" name="Text Box 801"/>
            <p:cNvSpPr txBox="1">
              <a:spLocks noChangeArrowheads="1"/>
            </p:cNvSpPr>
            <p:nvPr/>
          </p:nvSpPr>
          <p:spPr bwMode="auto">
            <a:xfrm>
              <a:off x="4240" y="3936"/>
              <a:ext cx="896"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Probe Cell</a:t>
              </a:r>
            </a:p>
          </p:txBody>
        </p:sp>
        <p:sp>
          <p:nvSpPr>
            <p:cNvPr id="10322" name="Rectangle 802"/>
            <p:cNvSpPr>
              <a:spLocks noChangeArrowheads="1"/>
            </p:cNvSpPr>
            <p:nvPr/>
          </p:nvSpPr>
          <p:spPr bwMode="auto">
            <a:xfrm>
              <a:off x="4320" y="3436"/>
              <a:ext cx="480" cy="500"/>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323" name="Text Box 803"/>
            <p:cNvSpPr txBox="1">
              <a:spLocks noChangeArrowheads="1"/>
            </p:cNvSpPr>
            <p:nvPr/>
          </p:nvSpPr>
          <p:spPr bwMode="auto">
            <a:xfrm>
              <a:off x="4376" y="3219"/>
              <a:ext cx="318" cy="212"/>
            </a:xfrm>
            <a:prstGeom prst="rect">
              <a:avLst/>
            </a:prstGeom>
            <a:noFill/>
            <a:ln w="9525">
              <a:noFill/>
              <a:miter lim="800000"/>
              <a:headEnd/>
              <a:tailEnd/>
            </a:ln>
          </p:spPr>
          <p:txBody>
            <a:bodyPr wrap="none">
              <a:spAutoFit/>
            </a:bodyPr>
            <a:lstStyle/>
            <a:p>
              <a:r>
                <a:rPr lang="en-US" sz="1600">
                  <a:latin typeface="Calibri" pitchFamily="34" charset="0"/>
                </a:rPr>
                <a:t>11</a:t>
              </a:r>
              <a:r>
                <a:rPr lang="en-US" sz="1600">
                  <a:latin typeface="Symbol" pitchFamily="18" charset="2"/>
                </a:rPr>
                <a:t>m</a:t>
              </a:r>
            </a:p>
          </p:txBody>
        </p:sp>
        <p:sp>
          <p:nvSpPr>
            <p:cNvPr id="10324" name="Text Box 804"/>
            <p:cNvSpPr txBox="1">
              <a:spLocks noChangeArrowheads="1"/>
            </p:cNvSpPr>
            <p:nvPr/>
          </p:nvSpPr>
          <p:spPr bwMode="auto">
            <a:xfrm>
              <a:off x="4824" y="3511"/>
              <a:ext cx="318" cy="212"/>
            </a:xfrm>
            <a:prstGeom prst="rect">
              <a:avLst/>
            </a:prstGeom>
            <a:noFill/>
            <a:ln w="9525">
              <a:noFill/>
              <a:miter lim="800000"/>
              <a:headEnd/>
              <a:tailEnd/>
            </a:ln>
          </p:spPr>
          <p:txBody>
            <a:bodyPr wrap="none">
              <a:spAutoFit/>
            </a:bodyPr>
            <a:lstStyle/>
            <a:p>
              <a:r>
                <a:rPr lang="en-US" sz="1600">
                  <a:latin typeface="Calibri" pitchFamily="34" charset="0"/>
                </a:rPr>
                <a:t>11</a:t>
              </a:r>
              <a:r>
                <a:rPr lang="en-US" sz="1600">
                  <a:latin typeface="Symbol" pitchFamily="18" charset="2"/>
                </a:rPr>
                <a:t>m</a:t>
              </a:r>
            </a:p>
          </p:txBody>
        </p:sp>
        <p:grpSp>
          <p:nvGrpSpPr>
            <p:cNvPr id="10770" name="Group 805"/>
            <p:cNvGrpSpPr>
              <a:grpSpLocks/>
            </p:cNvGrpSpPr>
            <p:nvPr/>
          </p:nvGrpSpPr>
          <p:grpSpPr bwMode="auto">
            <a:xfrm flipH="1">
              <a:off x="4944" y="3408"/>
              <a:ext cx="48" cy="432"/>
              <a:chOff x="3696" y="4304"/>
              <a:chExt cx="0" cy="416"/>
            </a:xfrm>
          </p:grpSpPr>
          <p:sp>
            <p:nvSpPr>
              <p:cNvPr id="10328" name="Line 806"/>
              <p:cNvSpPr>
                <a:spLocks noChangeShapeType="1"/>
              </p:cNvSpPr>
              <p:nvPr/>
            </p:nvSpPr>
            <p:spPr bwMode="auto">
              <a:xfrm>
                <a:off x="3696" y="4576"/>
                <a:ext cx="0" cy="144"/>
              </a:xfrm>
              <a:prstGeom prst="line">
                <a:avLst/>
              </a:prstGeom>
              <a:noFill/>
              <a:ln w="9525">
                <a:solidFill>
                  <a:schemeClr val="tx1"/>
                </a:solidFill>
                <a:round/>
                <a:headEnd/>
                <a:tailEnd type="triangle" w="med" len="med"/>
              </a:ln>
            </p:spPr>
            <p:txBody>
              <a:bodyPr wrap="none" anchor="ctr"/>
              <a:lstStyle/>
              <a:p>
                <a:endParaRPr lang="en-US"/>
              </a:p>
            </p:txBody>
          </p:sp>
          <p:sp>
            <p:nvSpPr>
              <p:cNvPr id="10329" name="Line 807"/>
              <p:cNvSpPr>
                <a:spLocks noChangeShapeType="1"/>
              </p:cNvSpPr>
              <p:nvPr/>
            </p:nvSpPr>
            <p:spPr bwMode="auto">
              <a:xfrm flipV="1">
                <a:off x="3696" y="4304"/>
                <a:ext cx="0" cy="144"/>
              </a:xfrm>
              <a:prstGeom prst="line">
                <a:avLst/>
              </a:prstGeom>
              <a:noFill/>
              <a:ln w="9525">
                <a:solidFill>
                  <a:schemeClr val="tx1"/>
                </a:solidFill>
                <a:round/>
                <a:headEnd/>
                <a:tailEnd type="triangle" w="med" len="med"/>
              </a:ln>
            </p:spPr>
            <p:txBody>
              <a:bodyPr wrap="none" anchor="ctr"/>
              <a:lstStyle/>
              <a:p>
                <a:endParaRPr lang="en-US"/>
              </a:p>
            </p:txBody>
          </p:sp>
        </p:grpSp>
        <p:sp>
          <p:nvSpPr>
            <p:cNvPr id="10326" name="Line 808"/>
            <p:cNvSpPr>
              <a:spLocks noChangeShapeType="1"/>
            </p:cNvSpPr>
            <p:nvPr/>
          </p:nvSpPr>
          <p:spPr bwMode="auto">
            <a:xfrm rot="16200000" flipV="1">
              <a:off x="4316" y="3250"/>
              <a:ext cx="1" cy="172"/>
            </a:xfrm>
            <a:prstGeom prst="line">
              <a:avLst/>
            </a:prstGeom>
            <a:noFill/>
            <a:ln w="9525">
              <a:solidFill>
                <a:schemeClr val="tx1"/>
              </a:solidFill>
              <a:round/>
              <a:headEnd/>
              <a:tailEnd type="triangle" w="med" len="med"/>
            </a:ln>
          </p:spPr>
          <p:txBody>
            <a:bodyPr wrap="none" anchor="ctr"/>
            <a:lstStyle/>
            <a:p>
              <a:endParaRPr lang="en-US"/>
            </a:p>
          </p:txBody>
        </p:sp>
        <p:sp>
          <p:nvSpPr>
            <p:cNvPr id="10327" name="Line 809"/>
            <p:cNvSpPr>
              <a:spLocks noChangeShapeType="1"/>
            </p:cNvSpPr>
            <p:nvPr/>
          </p:nvSpPr>
          <p:spPr bwMode="auto">
            <a:xfrm rot="5400000" flipH="1" flipV="1">
              <a:off x="4750" y="3258"/>
              <a:ext cx="1" cy="167"/>
            </a:xfrm>
            <a:prstGeom prst="line">
              <a:avLst/>
            </a:prstGeom>
            <a:noFill/>
            <a:ln w="9525">
              <a:solidFill>
                <a:schemeClr val="tx1"/>
              </a:solidFill>
              <a:round/>
              <a:headEnd/>
              <a:tailEnd type="triangle" w="med" len="med"/>
            </a:ln>
          </p:spPr>
          <p:txBody>
            <a:bodyPr wrap="none" anchor="ctr"/>
            <a:lstStyle/>
            <a:p>
              <a:endParaRPr lang="en-US"/>
            </a:p>
          </p:txBody>
        </p:sp>
      </p:grpSp>
      <p:sp>
        <p:nvSpPr>
          <p:cNvPr id="10316" name="Rectangle 688"/>
          <p:cNvSpPr>
            <a:spLocks noChangeArrowheads="1"/>
          </p:cNvSpPr>
          <p:nvPr/>
        </p:nvSpPr>
        <p:spPr bwMode="auto">
          <a:xfrm>
            <a:off x="6508750" y="4445000"/>
            <a:ext cx="260350" cy="220663"/>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317" name="Rectangle 687"/>
          <p:cNvSpPr>
            <a:spLocks noChangeArrowheads="1"/>
          </p:cNvSpPr>
          <p:nvPr/>
        </p:nvSpPr>
        <p:spPr bwMode="auto">
          <a:xfrm>
            <a:off x="6769100" y="4445000"/>
            <a:ext cx="260350" cy="220663"/>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318" name="Rectangle 688"/>
          <p:cNvSpPr>
            <a:spLocks noChangeArrowheads="1"/>
          </p:cNvSpPr>
          <p:nvPr/>
        </p:nvSpPr>
        <p:spPr bwMode="auto">
          <a:xfrm>
            <a:off x="7029450" y="4445000"/>
            <a:ext cx="260350" cy="220663"/>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319" name="Rectangle 688"/>
          <p:cNvSpPr>
            <a:spLocks noChangeArrowheads="1"/>
          </p:cNvSpPr>
          <p:nvPr/>
        </p:nvSpPr>
        <p:spPr bwMode="auto">
          <a:xfrm>
            <a:off x="7294563" y="4440238"/>
            <a:ext cx="260350" cy="220662"/>
          </a:xfrm>
          <a:prstGeom prst="rect">
            <a:avLst/>
          </a:prstGeom>
          <a:solidFill>
            <a:srgbClr val="3399FF"/>
          </a:solidFill>
          <a:ln w="9525">
            <a:solidFill>
              <a:schemeClr val="tx1"/>
            </a:solidFill>
            <a:miter lim="800000"/>
            <a:headEnd/>
            <a:tailEnd/>
          </a:ln>
        </p:spPr>
        <p:txBody>
          <a:bodyPr wrap="none" anchor="ctr"/>
          <a:lstStyle/>
          <a:p>
            <a:endParaRPr lang="en-US">
              <a:latin typeface="Calibri" pitchFamily="34" charset="0"/>
            </a:endParaRPr>
          </a:p>
        </p:txBody>
      </p:sp>
      <p:sp>
        <p:nvSpPr>
          <p:cNvPr id="10320" name="TextBox 796"/>
          <p:cNvSpPr txBox="1">
            <a:spLocks noChangeArrowheads="1"/>
          </p:cNvSpPr>
          <p:nvPr/>
        </p:nvSpPr>
        <p:spPr bwMode="auto">
          <a:xfrm>
            <a:off x="2133600" y="2286000"/>
            <a:ext cx="4953000" cy="461963"/>
          </a:xfrm>
          <a:prstGeom prst="rect">
            <a:avLst/>
          </a:prstGeom>
          <a:noFill/>
          <a:ln w="9525">
            <a:noFill/>
            <a:miter lim="800000"/>
            <a:headEnd/>
            <a:tailEnd/>
          </a:ln>
        </p:spPr>
        <p:txBody>
          <a:bodyPr>
            <a:spAutoFit/>
          </a:bodyPr>
          <a:lstStyle/>
          <a:p>
            <a:r>
              <a:rPr lang="en-US">
                <a:latin typeface="Calibri" pitchFamily="34" charset="0"/>
              </a:rPr>
              <a:t>Validate using Blast  and Tm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667000" y="6324600"/>
            <a:ext cx="3886200" cy="381000"/>
          </a:xfrm>
          <a:prstGeom prst="rect">
            <a:avLst/>
          </a:prstGeom>
          <a:solidFill>
            <a:srgbClr val="66FFFF"/>
          </a:solidFill>
          <a:ln w="9525">
            <a:solidFill>
              <a:schemeClr val="tx1"/>
            </a:solidFill>
            <a:miter lim="800000"/>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1267" name="AutoShape 3"/>
          <p:cNvSpPr>
            <a:spLocks noChangeArrowheads="1"/>
          </p:cNvSpPr>
          <p:nvPr/>
        </p:nvSpPr>
        <p:spPr bwMode="auto">
          <a:xfrm>
            <a:off x="1295400" y="2019300"/>
            <a:ext cx="465138" cy="495300"/>
          </a:xfrm>
          <a:prstGeom prst="downArrow">
            <a:avLst>
              <a:gd name="adj1" fmla="val 57287"/>
              <a:gd name="adj2" fmla="val 28435"/>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1268" name="AutoShape 4"/>
          <p:cNvSpPr>
            <a:spLocks noChangeArrowheads="1"/>
          </p:cNvSpPr>
          <p:nvPr/>
        </p:nvSpPr>
        <p:spPr bwMode="auto">
          <a:xfrm>
            <a:off x="1287463" y="3028950"/>
            <a:ext cx="465137" cy="628650"/>
          </a:xfrm>
          <a:prstGeom prst="downArrow">
            <a:avLst>
              <a:gd name="adj1" fmla="val 57287"/>
              <a:gd name="adj2" fmla="val 36091"/>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1269" name="AutoShape 5"/>
          <p:cNvSpPr>
            <a:spLocks noChangeArrowheads="1"/>
          </p:cNvSpPr>
          <p:nvPr/>
        </p:nvSpPr>
        <p:spPr bwMode="auto">
          <a:xfrm>
            <a:off x="1295400" y="4724400"/>
            <a:ext cx="465138" cy="647700"/>
          </a:xfrm>
          <a:prstGeom prst="downArrow">
            <a:avLst>
              <a:gd name="adj1" fmla="val 57287"/>
              <a:gd name="adj2" fmla="val 37185"/>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1270" name="AutoShape 6"/>
          <p:cNvSpPr>
            <a:spLocks noChangeArrowheads="1"/>
          </p:cNvSpPr>
          <p:nvPr/>
        </p:nvSpPr>
        <p:spPr bwMode="auto">
          <a:xfrm>
            <a:off x="1295400" y="1400175"/>
            <a:ext cx="465138" cy="177800"/>
          </a:xfrm>
          <a:prstGeom prst="downArrow">
            <a:avLst>
              <a:gd name="adj1" fmla="val 57287"/>
              <a:gd name="adj2" fmla="val 26704"/>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2" name="Group 7"/>
          <p:cNvGrpSpPr>
            <a:grpSpLocks/>
          </p:cNvGrpSpPr>
          <p:nvPr/>
        </p:nvGrpSpPr>
        <p:grpSpPr bwMode="auto">
          <a:xfrm>
            <a:off x="620713" y="785813"/>
            <a:ext cx="7326312" cy="471487"/>
            <a:chOff x="391" y="495"/>
            <a:chExt cx="4615" cy="297"/>
          </a:xfrm>
        </p:grpSpPr>
        <p:sp>
          <p:nvSpPr>
            <p:cNvPr id="11673" name="Rectangle 8"/>
            <p:cNvSpPr>
              <a:spLocks noChangeArrowheads="1"/>
            </p:cNvSpPr>
            <p:nvPr/>
          </p:nvSpPr>
          <p:spPr bwMode="auto">
            <a:xfrm>
              <a:off x="391" y="495"/>
              <a:ext cx="1152" cy="297"/>
            </a:xfrm>
            <a:prstGeom prst="rect">
              <a:avLst/>
            </a:prstGeom>
            <a:solidFill>
              <a:srgbClr val="FFFF66"/>
            </a:solidFill>
            <a:ln w="19050">
              <a:solidFill>
                <a:schemeClr val="tx1"/>
              </a:solidFill>
              <a:miter lim="800000"/>
              <a:headEnd/>
              <a:tailEnd/>
            </a:ln>
          </p:spPr>
          <p:txBody>
            <a:bodyPr wrap="none" anchor="ctr"/>
            <a:lstStyle/>
            <a:p>
              <a:endParaRPr lang="en-US">
                <a:latin typeface="Calibri" pitchFamily="34" charset="0"/>
              </a:endParaRPr>
            </a:p>
          </p:txBody>
        </p:sp>
        <p:sp>
          <p:nvSpPr>
            <p:cNvPr id="11674" name="Text Box 9"/>
            <p:cNvSpPr txBox="1">
              <a:spLocks noChangeArrowheads="1"/>
            </p:cNvSpPr>
            <p:nvPr/>
          </p:nvSpPr>
          <p:spPr bwMode="auto">
            <a:xfrm>
              <a:off x="408" y="540"/>
              <a:ext cx="1176"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Total RNA (1-5 </a:t>
              </a:r>
              <a:r>
                <a:rPr lang="en-US" sz="1400">
                  <a:latin typeface="Symbol" pitchFamily="18" charset="2"/>
                </a:rPr>
                <a:t>m</a:t>
              </a:r>
              <a:r>
                <a:rPr lang="en-US" sz="1400">
                  <a:latin typeface="Calibri" pitchFamily="34" charset="0"/>
                </a:rPr>
                <a:t>g)</a:t>
              </a:r>
            </a:p>
          </p:txBody>
        </p:sp>
        <p:grpSp>
          <p:nvGrpSpPr>
            <p:cNvPr id="3" name="Group 10"/>
            <p:cNvGrpSpPr>
              <a:grpSpLocks/>
            </p:cNvGrpSpPr>
            <p:nvPr/>
          </p:nvGrpSpPr>
          <p:grpSpPr bwMode="auto">
            <a:xfrm>
              <a:off x="3136" y="628"/>
              <a:ext cx="448" cy="36"/>
              <a:chOff x="2112" y="624"/>
              <a:chExt cx="336" cy="48"/>
            </a:xfrm>
          </p:grpSpPr>
          <p:sp>
            <p:nvSpPr>
              <p:cNvPr id="11695" name="Line 11"/>
              <p:cNvSpPr>
                <a:spLocks noChangeShapeType="1"/>
              </p:cNvSpPr>
              <p:nvPr/>
            </p:nvSpPr>
            <p:spPr bwMode="auto">
              <a:xfrm>
                <a:off x="2112" y="624"/>
                <a:ext cx="336" cy="0"/>
              </a:xfrm>
              <a:prstGeom prst="line">
                <a:avLst/>
              </a:prstGeom>
              <a:noFill/>
              <a:ln w="38100">
                <a:solidFill>
                  <a:srgbClr val="CC0000"/>
                </a:solidFill>
                <a:round/>
                <a:headEnd/>
                <a:tailEnd/>
              </a:ln>
            </p:spPr>
            <p:txBody>
              <a:bodyPr wrap="none" anchor="ctr"/>
              <a:lstStyle/>
              <a:p>
                <a:endParaRPr lang="en-US"/>
              </a:p>
            </p:txBody>
          </p:sp>
          <p:sp>
            <p:nvSpPr>
              <p:cNvPr id="11696" name="Line 12"/>
              <p:cNvSpPr>
                <a:spLocks noChangeShapeType="1"/>
              </p:cNvSpPr>
              <p:nvPr/>
            </p:nvSpPr>
            <p:spPr bwMode="auto">
              <a:xfrm flipH="1">
                <a:off x="2121" y="624"/>
                <a:ext cx="0" cy="48"/>
              </a:xfrm>
              <a:prstGeom prst="line">
                <a:avLst/>
              </a:prstGeom>
              <a:noFill/>
              <a:ln w="38100">
                <a:solidFill>
                  <a:srgbClr val="CC0000"/>
                </a:solidFill>
                <a:round/>
                <a:headEnd/>
                <a:tailEnd/>
              </a:ln>
            </p:spPr>
            <p:txBody>
              <a:bodyPr wrap="none" anchor="ctr"/>
              <a:lstStyle/>
              <a:p>
                <a:endParaRPr lang="en-US"/>
              </a:p>
            </p:txBody>
          </p:sp>
          <p:sp>
            <p:nvSpPr>
              <p:cNvPr id="11697" name="Line 13"/>
              <p:cNvSpPr>
                <a:spLocks noChangeShapeType="1"/>
              </p:cNvSpPr>
              <p:nvPr/>
            </p:nvSpPr>
            <p:spPr bwMode="auto">
              <a:xfrm flipH="1">
                <a:off x="2160" y="624"/>
                <a:ext cx="0" cy="48"/>
              </a:xfrm>
              <a:prstGeom prst="line">
                <a:avLst/>
              </a:prstGeom>
              <a:noFill/>
              <a:ln w="38100">
                <a:solidFill>
                  <a:srgbClr val="CC0000"/>
                </a:solidFill>
                <a:round/>
                <a:headEnd/>
                <a:tailEnd/>
              </a:ln>
            </p:spPr>
            <p:txBody>
              <a:bodyPr wrap="none" anchor="ctr"/>
              <a:lstStyle/>
              <a:p>
                <a:endParaRPr lang="en-US"/>
              </a:p>
            </p:txBody>
          </p:sp>
          <p:sp>
            <p:nvSpPr>
              <p:cNvPr id="11698" name="Line 14"/>
              <p:cNvSpPr>
                <a:spLocks noChangeShapeType="1"/>
              </p:cNvSpPr>
              <p:nvPr/>
            </p:nvSpPr>
            <p:spPr bwMode="auto">
              <a:xfrm flipH="1">
                <a:off x="2208" y="624"/>
                <a:ext cx="0" cy="48"/>
              </a:xfrm>
              <a:prstGeom prst="line">
                <a:avLst/>
              </a:prstGeom>
              <a:noFill/>
              <a:ln w="38100">
                <a:solidFill>
                  <a:srgbClr val="CC0000"/>
                </a:solidFill>
                <a:round/>
                <a:headEnd/>
                <a:tailEnd/>
              </a:ln>
            </p:spPr>
            <p:txBody>
              <a:bodyPr wrap="none" anchor="ctr"/>
              <a:lstStyle/>
              <a:p>
                <a:endParaRPr lang="en-US"/>
              </a:p>
            </p:txBody>
          </p:sp>
          <p:sp>
            <p:nvSpPr>
              <p:cNvPr id="11699" name="Line 15"/>
              <p:cNvSpPr>
                <a:spLocks noChangeShapeType="1"/>
              </p:cNvSpPr>
              <p:nvPr/>
            </p:nvSpPr>
            <p:spPr bwMode="auto">
              <a:xfrm flipH="1">
                <a:off x="2256" y="624"/>
                <a:ext cx="0" cy="48"/>
              </a:xfrm>
              <a:prstGeom prst="line">
                <a:avLst/>
              </a:prstGeom>
              <a:noFill/>
              <a:ln w="38100">
                <a:solidFill>
                  <a:srgbClr val="CC0000"/>
                </a:solidFill>
                <a:round/>
                <a:headEnd/>
                <a:tailEnd/>
              </a:ln>
            </p:spPr>
            <p:txBody>
              <a:bodyPr wrap="none" anchor="ctr"/>
              <a:lstStyle/>
              <a:p>
                <a:endParaRPr lang="en-US"/>
              </a:p>
            </p:txBody>
          </p:sp>
          <p:sp>
            <p:nvSpPr>
              <p:cNvPr id="11700" name="Line 16"/>
              <p:cNvSpPr>
                <a:spLocks noChangeShapeType="1"/>
              </p:cNvSpPr>
              <p:nvPr/>
            </p:nvSpPr>
            <p:spPr bwMode="auto">
              <a:xfrm flipH="1">
                <a:off x="2304" y="624"/>
                <a:ext cx="0" cy="48"/>
              </a:xfrm>
              <a:prstGeom prst="line">
                <a:avLst/>
              </a:prstGeom>
              <a:noFill/>
              <a:ln w="38100">
                <a:solidFill>
                  <a:srgbClr val="CC0000"/>
                </a:solidFill>
                <a:round/>
                <a:headEnd/>
                <a:tailEnd/>
              </a:ln>
            </p:spPr>
            <p:txBody>
              <a:bodyPr wrap="none" anchor="ctr"/>
              <a:lstStyle/>
              <a:p>
                <a:endParaRPr lang="en-US"/>
              </a:p>
            </p:txBody>
          </p:sp>
          <p:sp>
            <p:nvSpPr>
              <p:cNvPr id="11701" name="Line 17"/>
              <p:cNvSpPr>
                <a:spLocks noChangeShapeType="1"/>
              </p:cNvSpPr>
              <p:nvPr/>
            </p:nvSpPr>
            <p:spPr bwMode="auto">
              <a:xfrm flipH="1">
                <a:off x="2352" y="624"/>
                <a:ext cx="0" cy="48"/>
              </a:xfrm>
              <a:prstGeom prst="line">
                <a:avLst/>
              </a:prstGeom>
              <a:noFill/>
              <a:ln w="38100">
                <a:solidFill>
                  <a:srgbClr val="CC0000"/>
                </a:solidFill>
                <a:round/>
                <a:headEnd/>
                <a:tailEnd/>
              </a:ln>
            </p:spPr>
            <p:txBody>
              <a:bodyPr wrap="none" anchor="ctr"/>
              <a:lstStyle/>
              <a:p>
                <a:endParaRPr lang="en-US"/>
              </a:p>
            </p:txBody>
          </p:sp>
          <p:sp>
            <p:nvSpPr>
              <p:cNvPr id="11702" name="Line 18"/>
              <p:cNvSpPr>
                <a:spLocks noChangeShapeType="1"/>
              </p:cNvSpPr>
              <p:nvPr/>
            </p:nvSpPr>
            <p:spPr bwMode="auto">
              <a:xfrm flipH="1">
                <a:off x="2400" y="624"/>
                <a:ext cx="0" cy="48"/>
              </a:xfrm>
              <a:prstGeom prst="line">
                <a:avLst/>
              </a:prstGeom>
              <a:noFill/>
              <a:ln w="38100">
                <a:solidFill>
                  <a:srgbClr val="CC0000"/>
                </a:solidFill>
                <a:round/>
                <a:headEnd/>
                <a:tailEnd/>
              </a:ln>
            </p:spPr>
            <p:txBody>
              <a:bodyPr wrap="none" anchor="ctr"/>
              <a:lstStyle/>
              <a:p>
                <a:endParaRPr lang="en-US"/>
              </a:p>
            </p:txBody>
          </p:sp>
        </p:grpSp>
        <p:grpSp>
          <p:nvGrpSpPr>
            <p:cNvPr id="4" name="Group 19"/>
            <p:cNvGrpSpPr>
              <a:grpSpLocks/>
            </p:cNvGrpSpPr>
            <p:nvPr/>
          </p:nvGrpSpPr>
          <p:grpSpPr bwMode="auto">
            <a:xfrm>
              <a:off x="3584" y="628"/>
              <a:ext cx="448" cy="36"/>
              <a:chOff x="2112" y="624"/>
              <a:chExt cx="336" cy="48"/>
            </a:xfrm>
          </p:grpSpPr>
          <p:sp>
            <p:nvSpPr>
              <p:cNvPr id="11687" name="Line 20"/>
              <p:cNvSpPr>
                <a:spLocks noChangeShapeType="1"/>
              </p:cNvSpPr>
              <p:nvPr/>
            </p:nvSpPr>
            <p:spPr bwMode="auto">
              <a:xfrm>
                <a:off x="2112" y="624"/>
                <a:ext cx="336" cy="0"/>
              </a:xfrm>
              <a:prstGeom prst="line">
                <a:avLst/>
              </a:prstGeom>
              <a:noFill/>
              <a:ln w="38100">
                <a:solidFill>
                  <a:srgbClr val="CC0000"/>
                </a:solidFill>
                <a:round/>
                <a:headEnd/>
                <a:tailEnd/>
              </a:ln>
            </p:spPr>
            <p:txBody>
              <a:bodyPr wrap="none" anchor="ctr"/>
              <a:lstStyle/>
              <a:p>
                <a:endParaRPr lang="en-US"/>
              </a:p>
            </p:txBody>
          </p:sp>
          <p:sp>
            <p:nvSpPr>
              <p:cNvPr id="11688" name="Line 21"/>
              <p:cNvSpPr>
                <a:spLocks noChangeShapeType="1"/>
              </p:cNvSpPr>
              <p:nvPr/>
            </p:nvSpPr>
            <p:spPr bwMode="auto">
              <a:xfrm flipH="1">
                <a:off x="2121" y="624"/>
                <a:ext cx="0" cy="48"/>
              </a:xfrm>
              <a:prstGeom prst="line">
                <a:avLst/>
              </a:prstGeom>
              <a:noFill/>
              <a:ln w="38100">
                <a:solidFill>
                  <a:srgbClr val="CC0000"/>
                </a:solidFill>
                <a:round/>
                <a:headEnd/>
                <a:tailEnd/>
              </a:ln>
            </p:spPr>
            <p:txBody>
              <a:bodyPr wrap="none" anchor="ctr"/>
              <a:lstStyle/>
              <a:p>
                <a:endParaRPr lang="en-US"/>
              </a:p>
            </p:txBody>
          </p:sp>
          <p:sp>
            <p:nvSpPr>
              <p:cNvPr id="11689" name="Line 22"/>
              <p:cNvSpPr>
                <a:spLocks noChangeShapeType="1"/>
              </p:cNvSpPr>
              <p:nvPr/>
            </p:nvSpPr>
            <p:spPr bwMode="auto">
              <a:xfrm flipH="1">
                <a:off x="2160" y="624"/>
                <a:ext cx="0" cy="48"/>
              </a:xfrm>
              <a:prstGeom prst="line">
                <a:avLst/>
              </a:prstGeom>
              <a:noFill/>
              <a:ln w="38100">
                <a:solidFill>
                  <a:srgbClr val="CC0000"/>
                </a:solidFill>
                <a:round/>
                <a:headEnd/>
                <a:tailEnd/>
              </a:ln>
            </p:spPr>
            <p:txBody>
              <a:bodyPr wrap="none" anchor="ctr"/>
              <a:lstStyle/>
              <a:p>
                <a:endParaRPr lang="en-US"/>
              </a:p>
            </p:txBody>
          </p:sp>
          <p:sp>
            <p:nvSpPr>
              <p:cNvPr id="11690" name="Line 23"/>
              <p:cNvSpPr>
                <a:spLocks noChangeShapeType="1"/>
              </p:cNvSpPr>
              <p:nvPr/>
            </p:nvSpPr>
            <p:spPr bwMode="auto">
              <a:xfrm flipH="1">
                <a:off x="2208" y="624"/>
                <a:ext cx="0" cy="48"/>
              </a:xfrm>
              <a:prstGeom prst="line">
                <a:avLst/>
              </a:prstGeom>
              <a:noFill/>
              <a:ln w="38100">
                <a:solidFill>
                  <a:srgbClr val="CC0000"/>
                </a:solidFill>
                <a:round/>
                <a:headEnd/>
                <a:tailEnd/>
              </a:ln>
            </p:spPr>
            <p:txBody>
              <a:bodyPr wrap="none" anchor="ctr"/>
              <a:lstStyle/>
              <a:p>
                <a:endParaRPr lang="en-US"/>
              </a:p>
            </p:txBody>
          </p:sp>
          <p:sp>
            <p:nvSpPr>
              <p:cNvPr id="11691" name="Line 24"/>
              <p:cNvSpPr>
                <a:spLocks noChangeShapeType="1"/>
              </p:cNvSpPr>
              <p:nvPr/>
            </p:nvSpPr>
            <p:spPr bwMode="auto">
              <a:xfrm flipH="1">
                <a:off x="2256" y="624"/>
                <a:ext cx="0" cy="48"/>
              </a:xfrm>
              <a:prstGeom prst="line">
                <a:avLst/>
              </a:prstGeom>
              <a:noFill/>
              <a:ln w="38100">
                <a:solidFill>
                  <a:srgbClr val="CC0000"/>
                </a:solidFill>
                <a:round/>
                <a:headEnd/>
                <a:tailEnd/>
              </a:ln>
            </p:spPr>
            <p:txBody>
              <a:bodyPr wrap="none" anchor="ctr"/>
              <a:lstStyle/>
              <a:p>
                <a:endParaRPr lang="en-US"/>
              </a:p>
            </p:txBody>
          </p:sp>
          <p:sp>
            <p:nvSpPr>
              <p:cNvPr id="11692" name="Line 25"/>
              <p:cNvSpPr>
                <a:spLocks noChangeShapeType="1"/>
              </p:cNvSpPr>
              <p:nvPr/>
            </p:nvSpPr>
            <p:spPr bwMode="auto">
              <a:xfrm flipH="1">
                <a:off x="2304" y="624"/>
                <a:ext cx="0" cy="48"/>
              </a:xfrm>
              <a:prstGeom prst="line">
                <a:avLst/>
              </a:prstGeom>
              <a:noFill/>
              <a:ln w="38100">
                <a:solidFill>
                  <a:srgbClr val="CC0000"/>
                </a:solidFill>
                <a:round/>
                <a:headEnd/>
                <a:tailEnd/>
              </a:ln>
            </p:spPr>
            <p:txBody>
              <a:bodyPr wrap="none" anchor="ctr"/>
              <a:lstStyle/>
              <a:p>
                <a:endParaRPr lang="en-US"/>
              </a:p>
            </p:txBody>
          </p:sp>
          <p:sp>
            <p:nvSpPr>
              <p:cNvPr id="11693" name="Line 26"/>
              <p:cNvSpPr>
                <a:spLocks noChangeShapeType="1"/>
              </p:cNvSpPr>
              <p:nvPr/>
            </p:nvSpPr>
            <p:spPr bwMode="auto">
              <a:xfrm flipH="1">
                <a:off x="2352" y="624"/>
                <a:ext cx="0" cy="48"/>
              </a:xfrm>
              <a:prstGeom prst="line">
                <a:avLst/>
              </a:prstGeom>
              <a:noFill/>
              <a:ln w="38100">
                <a:solidFill>
                  <a:srgbClr val="CC0000"/>
                </a:solidFill>
                <a:round/>
                <a:headEnd/>
                <a:tailEnd/>
              </a:ln>
            </p:spPr>
            <p:txBody>
              <a:bodyPr wrap="none" anchor="ctr"/>
              <a:lstStyle/>
              <a:p>
                <a:endParaRPr lang="en-US"/>
              </a:p>
            </p:txBody>
          </p:sp>
          <p:sp>
            <p:nvSpPr>
              <p:cNvPr id="11694" name="Line 27"/>
              <p:cNvSpPr>
                <a:spLocks noChangeShapeType="1"/>
              </p:cNvSpPr>
              <p:nvPr/>
            </p:nvSpPr>
            <p:spPr bwMode="auto">
              <a:xfrm flipH="1">
                <a:off x="2400" y="624"/>
                <a:ext cx="0" cy="48"/>
              </a:xfrm>
              <a:prstGeom prst="line">
                <a:avLst/>
              </a:prstGeom>
              <a:noFill/>
              <a:ln w="38100">
                <a:solidFill>
                  <a:srgbClr val="CC0000"/>
                </a:solidFill>
                <a:round/>
                <a:headEnd/>
                <a:tailEnd/>
              </a:ln>
            </p:spPr>
            <p:txBody>
              <a:bodyPr wrap="none" anchor="ctr"/>
              <a:lstStyle/>
              <a:p>
                <a:endParaRPr lang="en-US"/>
              </a:p>
            </p:txBody>
          </p:sp>
        </p:grpSp>
        <p:grpSp>
          <p:nvGrpSpPr>
            <p:cNvPr id="5" name="Group 28"/>
            <p:cNvGrpSpPr>
              <a:grpSpLocks/>
            </p:cNvGrpSpPr>
            <p:nvPr/>
          </p:nvGrpSpPr>
          <p:grpSpPr bwMode="auto">
            <a:xfrm>
              <a:off x="2688" y="628"/>
              <a:ext cx="448" cy="36"/>
              <a:chOff x="2112" y="624"/>
              <a:chExt cx="336" cy="48"/>
            </a:xfrm>
          </p:grpSpPr>
          <p:sp>
            <p:nvSpPr>
              <p:cNvPr id="11679" name="Line 29"/>
              <p:cNvSpPr>
                <a:spLocks noChangeShapeType="1"/>
              </p:cNvSpPr>
              <p:nvPr/>
            </p:nvSpPr>
            <p:spPr bwMode="auto">
              <a:xfrm>
                <a:off x="2112" y="624"/>
                <a:ext cx="336" cy="0"/>
              </a:xfrm>
              <a:prstGeom prst="line">
                <a:avLst/>
              </a:prstGeom>
              <a:noFill/>
              <a:ln w="38100">
                <a:solidFill>
                  <a:srgbClr val="CC0000"/>
                </a:solidFill>
                <a:round/>
                <a:headEnd/>
                <a:tailEnd/>
              </a:ln>
            </p:spPr>
            <p:txBody>
              <a:bodyPr wrap="none" anchor="ctr"/>
              <a:lstStyle/>
              <a:p>
                <a:endParaRPr lang="en-US"/>
              </a:p>
            </p:txBody>
          </p:sp>
          <p:sp>
            <p:nvSpPr>
              <p:cNvPr id="11680" name="Line 30"/>
              <p:cNvSpPr>
                <a:spLocks noChangeShapeType="1"/>
              </p:cNvSpPr>
              <p:nvPr/>
            </p:nvSpPr>
            <p:spPr bwMode="auto">
              <a:xfrm flipH="1">
                <a:off x="2121" y="624"/>
                <a:ext cx="0" cy="48"/>
              </a:xfrm>
              <a:prstGeom prst="line">
                <a:avLst/>
              </a:prstGeom>
              <a:noFill/>
              <a:ln w="38100">
                <a:solidFill>
                  <a:srgbClr val="CC0000"/>
                </a:solidFill>
                <a:round/>
                <a:headEnd/>
                <a:tailEnd/>
              </a:ln>
            </p:spPr>
            <p:txBody>
              <a:bodyPr wrap="none" anchor="ctr"/>
              <a:lstStyle/>
              <a:p>
                <a:endParaRPr lang="en-US"/>
              </a:p>
            </p:txBody>
          </p:sp>
          <p:sp>
            <p:nvSpPr>
              <p:cNvPr id="11681" name="Line 31"/>
              <p:cNvSpPr>
                <a:spLocks noChangeShapeType="1"/>
              </p:cNvSpPr>
              <p:nvPr/>
            </p:nvSpPr>
            <p:spPr bwMode="auto">
              <a:xfrm flipH="1">
                <a:off x="2160" y="624"/>
                <a:ext cx="0" cy="48"/>
              </a:xfrm>
              <a:prstGeom prst="line">
                <a:avLst/>
              </a:prstGeom>
              <a:noFill/>
              <a:ln w="38100">
                <a:solidFill>
                  <a:srgbClr val="CC0000"/>
                </a:solidFill>
                <a:round/>
                <a:headEnd/>
                <a:tailEnd/>
              </a:ln>
            </p:spPr>
            <p:txBody>
              <a:bodyPr wrap="none" anchor="ctr"/>
              <a:lstStyle/>
              <a:p>
                <a:endParaRPr lang="en-US"/>
              </a:p>
            </p:txBody>
          </p:sp>
          <p:sp>
            <p:nvSpPr>
              <p:cNvPr id="11682" name="Line 32"/>
              <p:cNvSpPr>
                <a:spLocks noChangeShapeType="1"/>
              </p:cNvSpPr>
              <p:nvPr/>
            </p:nvSpPr>
            <p:spPr bwMode="auto">
              <a:xfrm flipH="1">
                <a:off x="2208" y="624"/>
                <a:ext cx="0" cy="48"/>
              </a:xfrm>
              <a:prstGeom prst="line">
                <a:avLst/>
              </a:prstGeom>
              <a:noFill/>
              <a:ln w="38100">
                <a:solidFill>
                  <a:srgbClr val="CC0000"/>
                </a:solidFill>
                <a:round/>
                <a:headEnd/>
                <a:tailEnd/>
              </a:ln>
            </p:spPr>
            <p:txBody>
              <a:bodyPr wrap="none" anchor="ctr"/>
              <a:lstStyle/>
              <a:p>
                <a:endParaRPr lang="en-US"/>
              </a:p>
            </p:txBody>
          </p:sp>
          <p:sp>
            <p:nvSpPr>
              <p:cNvPr id="11683" name="Line 33"/>
              <p:cNvSpPr>
                <a:spLocks noChangeShapeType="1"/>
              </p:cNvSpPr>
              <p:nvPr/>
            </p:nvSpPr>
            <p:spPr bwMode="auto">
              <a:xfrm flipH="1">
                <a:off x="2256" y="624"/>
                <a:ext cx="0" cy="48"/>
              </a:xfrm>
              <a:prstGeom prst="line">
                <a:avLst/>
              </a:prstGeom>
              <a:noFill/>
              <a:ln w="38100">
                <a:solidFill>
                  <a:srgbClr val="CC0000"/>
                </a:solidFill>
                <a:round/>
                <a:headEnd/>
                <a:tailEnd/>
              </a:ln>
            </p:spPr>
            <p:txBody>
              <a:bodyPr wrap="none" anchor="ctr"/>
              <a:lstStyle/>
              <a:p>
                <a:endParaRPr lang="en-US"/>
              </a:p>
            </p:txBody>
          </p:sp>
          <p:sp>
            <p:nvSpPr>
              <p:cNvPr id="11684" name="Line 34"/>
              <p:cNvSpPr>
                <a:spLocks noChangeShapeType="1"/>
              </p:cNvSpPr>
              <p:nvPr/>
            </p:nvSpPr>
            <p:spPr bwMode="auto">
              <a:xfrm flipH="1">
                <a:off x="2304" y="624"/>
                <a:ext cx="0" cy="48"/>
              </a:xfrm>
              <a:prstGeom prst="line">
                <a:avLst/>
              </a:prstGeom>
              <a:noFill/>
              <a:ln w="38100">
                <a:solidFill>
                  <a:srgbClr val="CC0000"/>
                </a:solidFill>
                <a:round/>
                <a:headEnd/>
                <a:tailEnd/>
              </a:ln>
            </p:spPr>
            <p:txBody>
              <a:bodyPr wrap="none" anchor="ctr"/>
              <a:lstStyle/>
              <a:p>
                <a:endParaRPr lang="en-US"/>
              </a:p>
            </p:txBody>
          </p:sp>
          <p:sp>
            <p:nvSpPr>
              <p:cNvPr id="11685" name="Line 35"/>
              <p:cNvSpPr>
                <a:spLocks noChangeShapeType="1"/>
              </p:cNvSpPr>
              <p:nvPr/>
            </p:nvSpPr>
            <p:spPr bwMode="auto">
              <a:xfrm flipH="1">
                <a:off x="2352" y="624"/>
                <a:ext cx="0" cy="48"/>
              </a:xfrm>
              <a:prstGeom prst="line">
                <a:avLst/>
              </a:prstGeom>
              <a:noFill/>
              <a:ln w="38100">
                <a:solidFill>
                  <a:srgbClr val="CC0000"/>
                </a:solidFill>
                <a:round/>
                <a:headEnd/>
                <a:tailEnd/>
              </a:ln>
            </p:spPr>
            <p:txBody>
              <a:bodyPr wrap="none" anchor="ctr"/>
              <a:lstStyle/>
              <a:p>
                <a:endParaRPr lang="en-US"/>
              </a:p>
            </p:txBody>
          </p:sp>
          <p:sp>
            <p:nvSpPr>
              <p:cNvPr id="11686" name="Line 36"/>
              <p:cNvSpPr>
                <a:spLocks noChangeShapeType="1"/>
              </p:cNvSpPr>
              <p:nvPr/>
            </p:nvSpPr>
            <p:spPr bwMode="auto">
              <a:xfrm flipH="1">
                <a:off x="2400" y="624"/>
                <a:ext cx="0" cy="48"/>
              </a:xfrm>
              <a:prstGeom prst="line">
                <a:avLst/>
              </a:prstGeom>
              <a:noFill/>
              <a:ln w="38100">
                <a:solidFill>
                  <a:srgbClr val="CC0000"/>
                </a:solidFill>
                <a:round/>
                <a:headEnd/>
                <a:tailEnd/>
              </a:ln>
            </p:spPr>
            <p:txBody>
              <a:bodyPr wrap="none" anchor="ctr"/>
              <a:lstStyle/>
              <a:p>
                <a:endParaRPr lang="en-US"/>
              </a:p>
            </p:txBody>
          </p:sp>
        </p:grpSp>
        <p:sp>
          <p:nvSpPr>
            <p:cNvPr id="11678" name="Text Box 37"/>
            <p:cNvSpPr txBox="1">
              <a:spLocks noChangeArrowheads="1"/>
            </p:cNvSpPr>
            <p:nvPr/>
          </p:nvSpPr>
          <p:spPr bwMode="auto">
            <a:xfrm>
              <a:off x="3982" y="541"/>
              <a:ext cx="1024" cy="173"/>
            </a:xfrm>
            <a:prstGeom prst="rect">
              <a:avLst/>
            </a:prstGeom>
            <a:noFill/>
            <a:ln w="9525">
              <a:noFill/>
              <a:miter lim="800000"/>
              <a:headEnd/>
              <a:tailEnd/>
            </a:ln>
          </p:spPr>
          <p:txBody>
            <a:bodyPr>
              <a:spAutoFit/>
            </a:bodyPr>
            <a:lstStyle/>
            <a:p>
              <a:pPr>
                <a:spcBef>
                  <a:spcPct val="50000"/>
                </a:spcBef>
              </a:pPr>
              <a:r>
                <a:rPr lang="en-US" sz="1200">
                  <a:solidFill>
                    <a:srgbClr val="CC0000"/>
                  </a:solidFill>
                  <a:latin typeface="Calibri" pitchFamily="34" charset="0"/>
                </a:rPr>
                <a:t>AAAAAAAAA</a:t>
              </a:r>
              <a:endParaRPr lang="en-US" sz="1000">
                <a:solidFill>
                  <a:srgbClr val="CC0000"/>
                </a:solidFill>
                <a:latin typeface="Calibri" pitchFamily="34" charset="0"/>
              </a:endParaRPr>
            </a:p>
          </p:txBody>
        </p:sp>
      </p:grpSp>
      <p:grpSp>
        <p:nvGrpSpPr>
          <p:cNvPr id="6" name="Group 38"/>
          <p:cNvGrpSpPr>
            <a:grpSpLocks/>
          </p:cNvGrpSpPr>
          <p:nvPr/>
        </p:nvGrpSpPr>
        <p:grpSpPr bwMode="auto">
          <a:xfrm>
            <a:off x="2514600" y="152400"/>
            <a:ext cx="3505200" cy="533400"/>
            <a:chOff x="1584" y="0"/>
            <a:chExt cx="2208" cy="336"/>
          </a:xfrm>
        </p:grpSpPr>
        <p:sp>
          <p:nvSpPr>
            <p:cNvPr id="12327" name="Rectangle 39"/>
            <p:cNvSpPr>
              <a:spLocks noChangeArrowheads="1"/>
            </p:cNvSpPr>
            <p:nvPr/>
          </p:nvSpPr>
          <p:spPr bwMode="auto">
            <a:xfrm>
              <a:off x="1584" y="0"/>
              <a:ext cx="2208" cy="336"/>
            </a:xfrm>
            <a:prstGeom prst="rect">
              <a:avLst/>
            </a:prstGeom>
            <a:solidFill>
              <a:srgbClr val="66FFFF"/>
            </a:solidFill>
            <a:ln w="9525">
              <a:solidFill>
                <a:schemeClr val="tx1"/>
              </a:solidFill>
              <a:miter lim="800000"/>
              <a:headEnd/>
              <a:tailEnd/>
            </a:ln>
            <a:effectLst>
              <a:outerShdw dist="71842"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1672" name="Text Box 40"/>
            <p:cNvSpPr txBox="1">
              <a:spLocks noChangeArrowheads="1"/>
            </p:cNvSpPr>
            <p:nvPr/>
          </p:nvSpPr>
          <p:spPr bwMode="auto">
            <a:xfrm>
              <a:off x="2032" y="48"/>
              <a:ext cx="1376" cy="231"/>
            </a:xfrm>
            <a:prstGeom prst="rect">
              <a:avLst/>
            </a:prstGeom>
            <a:noFill/>
            <a:ln w="9525">
              <a:noFill/>
              <a:miter lim="800000"/>
              <a:headEnd/>
              <a:tailEnd/>
            </a:ln>
          </p:spPr>
          <p:txBody>
            <a:bodyPr>
              <a:spAutoFit/>
            </a:bodyPr>
            <a:lstStyle/>
            <a:p>
              <a:pPr>
                <a:spcBef>
                  <a:spcPct val="50000"/>
                </a:spcBef>
              </a:pPr>
              <a:r>
                <a:rPr lang="en-US" u="sng">
                  <a:latin typeface="Calibri" pitchFamily="34" charset="0"/>
                </a:rPr>
                <a:t>cRNA preparation</a:t>
              </a:r>
            </a:p>
          </p:txBody>
        </p:sp>
      </p:grpSp>
      <p:sp>
        <p:nvSpPr>
          <p:cNvPr id="11273" name="Text Box 41"/>
          <p:cNvSpPr txBox="1">
            <a:spLocks noChangeArrowheads="1"/>
          </p:cNvSpPr>
          <p:nvPr/>
        </p:nvSpPr>
        <p:spPr bwMode="auto">
          <a:xfrm>
            <a:off x="1752600" y="6357938"/>
            <a:ext cx="5791200" cy="517525"/>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cRNA is now ready  for hybridization to test chip </a:t>
            </a:r>
            <a:br>
              <a:rPr lang="en-US" sz="1400">
                <a:latin typeface="Calibri" pitchFamily="34" charset="0"/>
              </a:rPr>
            </a:br>
            <a:endParaRPr lang="en-US" sz="1400">
              <a:latin typeface="Calibri" pitchFamily="34" charset="0"/>
            </a:endParaRPr>
          </a:p>
        </p:txBody>
      </p:sp>
      <p:grpSp>
        <p:nvGrpSpPr>
          <p:cNvPr id="7" name="Group 42"/>
          <p:cNvGrpSpPr>
            <a:grpSpLocks/>
          </p:cNvGrpSpPr>
          <p:nvPr/>
        </p:nvGrpSpPr>
        <p:grpSpPr bwMode="auto">
          <a:xfrm>
            <a:off x="76200" y="1543050"/>
            <a:ext cx="8763000" cy="765175"/>
            <a:chOff x="48" y="972"/>
            <a:chExt cx="5520" cy="482"/>
          </a:xfrm>
        </p:grpSpPr>
        <p:sp>
          <p:nvSpPr>
            <p:cNvPr id="11621" name="Rectangle 43"/>
            <p:cNvSpPr>
              <a:spLocks noChangeArrowheads="1"/>
            </p:cNvSpPr>
            <p:nvPr/>
          </p:nvSpPr>
          <p:spPr bwMode="auto">
            <a:xfrm>
              <a:off x="144" y="1031"/>
              <a:ext cx="1536" cy="217"/>
            </a:xfrm>
            <a:prstGeom prst="rect">
              <a:avLst/>
            </a:prstGeom>
            <a:solidFill>
              <a:srgbClr val="CCECFF"/>
            </a:solidFill>
            <a:ln w="19050">
              <a:solidFill>
                <a:schemeClr val="tx1"/>
              </a:solidFill>
              <a:miter lim="800000"/>
              <a:headEnd/>
              <a:tailEnd/>
            </a:ln>
          </p:spPr>
          <p:txBody>
            <a:bodyPr wrap="none" anchor="ctr"/>
            <a:lstStyle/>
            <a:p>
              <a:endParaRPr lang="en-US">
                <a:latin typeface="Calibri" pitchFamily="34" charset="0"/>
              </a:endParaRPr>
            </a:p>
          </p:txBody>
        </p:sp>
        <p:sp>
          <p:nvSpPr>
            <p:cNvPr id="11622" name="Text Box 44"/>
            <p:cNvSpPr txBox="1">
              <a:spLocks noChangeArrowheads="1"/>
            </p:cNvSpPr>
            <p:nvPr/>
          </p:nvSpPr>
          <p:spPr bwMode="auto">
            <a:xfrm>
              <a:off x="48" y="1044"/>
              <a:ext cx="1706" cy="28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cDNA Strand 1 synthesis</a:t>
              </a:r>
              <a:br>
                <a:rPr lang="en-US" sz="1200">
                  <a:latin typeface="Calibri" pitchFamily="34" charset="0"/>
                </a:rPr>
              </a:br>
              <a:endParaRPr lang="en-US" sz="1200">
                <a:latin typeface="Calibri" pitchFamily="34" charset="0"/>
              </a:endParaRPr>
            </a:p>
          </p:txBody>
        </p:sp>
        <p:sp>
          <p:nvSpPr>
            <p:cNvPr id="11623" name="Text Box 45"/>
            <p:cNvSpPr txBox="1">
              <a:spLocks noChangeArrowheads="1"/>
            </p:cNvSpPr>
            <p:nvPr/>
          </p:nvSpPr>
          <p:spPr bwMode="auto">
            <a:xfrm>
              <a:off x="3776" y="1044"/>
              <a:ext cx="1792" cy="173"/>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TTTTTTTTTNNNNNNNNN</a:t>
              </a:r>
            </a:p>
          </p:txBody>
        </p:sp>
        <p:grpSp>
          <p:nvGrpSpPr>
            <p:cNvPr id="8" name="Group 46"/>
            <p:cNvGrpSpPr>
              <a:grpSpLocks/>
            </p:cNvGrpSpPr>
            <p:nvPr/>
          </p:nvGrpSpPr>
          <p:grpSpPr bwMode="auto">
            <a:xfrm flipV="1">
              <a:off x="2944" y="1086"/>
              <a:ext cx="448" cy="36"/>
              <a:chOff x="2112" y="624"/>
              <a:chExt cx="336" cy="48"/>
            </a:xfrm>
          </p:grpSpPr>
          <p:sp>
            <p:nvSpPr>
              <p:cNvPr id="11663" name="Line 47"/>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1664" name="Line 48"/>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1665" name="Line 49"/>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1666" name="Line 50"/>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1667" name="Line 51"/>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1668" name="Line 52"/>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1669" name="Line 53"/>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1670" name="Line 54"/>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grpSp>
          <p:nvGrpSpPr>
            <p:cNvPr id="9" name="Group 55"/>
            <p:cNvGrpSpPr>
              <a:grpSpLocks/>
            </p:cNvGrpSpPr>
            <p:nvPr/>
          </p:nvGrpSpPr>
          <p:grpSpPr bwMode="auto">
            <a:xfrm flipV="1">
              <a:off x="3392" y="1086"/>
              <a:ext cx="448" cy="36"/>
              <a:chOff x="2112" y="624"/>
              <a:chExt cx="336" cy="48"/>
            </a:xfrm>
          </p:grpSpPr>
          <p:sp>
            <p:nvSpPr>
              <p:cNvPr id="11655" name="Line 56"/>
              <p:cNvSpPr>
                <a:spLocks noChangeShapeType="1"/>
              </p:cNvSpPr>
              <p:nvPr/>
            </p:nvSpPr>
            <p:spPr bwMode="auto">
              <a:xfrm>
                <a:off x="2112" y="624"/>
                <a:ext cx="336" cy="0"/>
              </a:xfrm>
              <a:prstGeom prst="line">
                <a:avLst/>
              </a:prstGeom>
              <a:noFill/>
              <a:ln w="38100">
                <a:solidFill>
                  <a:schemeClr val="accent2"/>
                </a:solidFill>
                <a:round/>
                <a:headEnd/>
                <a:tailEnd/>
              </a:ln>
            </p:spPr>
            <p:txBody>
              <a:bodyPr wrap="none" anchor="ctr"/>
              <a:lstStyle/>
              <a:p>
                <a:endParaRPr lang="en-US"/>
              </a:p>
            </p:txBody>
          </p:sp>
          <p:sp>
            <p:nvSpPr>
              <p:cNvPr id="11656" name="Line 57"/>
              <p:cNvSpPr>
                <a:spLocks noChangeShapeType="1"/>
              </p:cNvSpPr>
              <p:nvPr/>
            </p:nvSpPr>
            <p:spPr bwMode="auto">
              <a:xfrm flipH="1">
                <a:off x="2121" y="624"/>
                <a:ext cx="0" cy="48"/>
              </a:xfrm>
              <a:prstGeom prst="line">
                <a:avLst/>
              </a:prstGeom>
              <a:noFill/>
              <a:ln w="38100">
                <a:solidFill>
                  <a:schemeClr val="accent2"/>
                </a:solidFill>
                <a:round/>
                <a:headEnd/>
                <a:tailEnd/>
              </a:ln>
            </p:spPr>
            <p:txBody>
              <a:bodyPr wrap="none" anchor="ctr"/>
              <a:lstStyle/>
              <a:p>
                <a:endParaRPr lang="en-US"/>
              </a:p>
            </p:txBody>
          </p:sp>
          <p:sp>
            <p:nvSpPr>
              <p:cNvPr id="11657" name="Line 58"/>
              <p:cNvSpPr>
                <a:spLocks noChangeShapeType="1"/>
              </p:cNvSpPr>
              <p:nvPr/>
            </p:nvSpPr>
            <p:spPr bwMode="auto">
              <a:xfrm flipH="1">
                <a:off x="2160" y="624"/>
                <a:ext cx="0" cy="48"/>
              </a:xfrm>
              <a:prstGeom prst="line">
                <a:avLst/>
              </a:prstGeom>
              <a:noFill/>
              <a:ln w="38100">
                <a:solidFill>
                  <a:schemeClr val="accent2"/>
                </a:solidFill>
                <a:round/>
                <a:headEnd/>
                <a:tailEnd/>
              </a:ln>
            </p:spPr>
            <p:txBody>
              <a:bodyPr wrap="none" anchor="ctr"/>
              <a:lstStyle/>
              <a:p>
                <a:endParaRPr lang="en-US"/>
              </a:p>
            </p:txBody>
          </p:sp>
          <p:sp>
            <p:nvSpPr>
              <p:cNvPr id="11658" name="Line 59"/>
              <p:cNvSpPr>
                <a:spLocks noChangeShapeType="1"/>
              </p:cNvSpPr>
              <p:nvPr/>
            </p:nvSpPr>
            <p:spPr bwMode="auto">
              <a:xfrm flipH="1">
                <a:off x="2208" y="624"/>
                <a:ext cx="0" cy="48"/>
              </a:xfrm>
              <a:prstGeom prst="line">
                <a:avLst/>
              </a:prstGeom>
              <a:noFill/>
              <a:ln w="38100">
                <a:solidFill>
                  <a:schemeClr val="accent2"/>
                </a:solidFill>
                <a:round/>
                <a:headEnd/>
                <a:tailEnd/>
              </a:ln>
            </p:spPr>
            <p:txBody>
              <a:bodyPr wrap="none" anchor="ctr"/>
              <a:lstStyle/>
              <a:p>
                <a:endParaRPr lang="en-US"/>
              </a:p>
            </p:txBody>
          </p:sp>
          <p:sp>
            <p:nvSpPr>
              <p:cNvPr id="11659" name="Line 60"/>
              <p:cNvSpPr>
                <a:spLocks noChangeShapeType="1"/>
              </p:cNvSpPr>
              <p:nvPr/>
            </p:nvSpPr>
            <p:spPr bwMode="auto">
              <a:xfrm flipH="1">
                <a:off x="2256" y="624"/>
                <a:ext cx="0" cy="48"/>
              </a:xfrm>
              <a:prstGeom prst="line">
                <a:avLst/>
              </a:prstGeom>
              <a:noFill/>
              <a:ln w="38100">
                <a:solidFill>
                  <a:schemeClr val="accent2"/>
                </a:solidFill>
                <a:round/>
                <a:headEnd/>
                <a:tailEnd/>
              </a:ln>
            </p:spPr>
            <p:txBody>
              <a:bodyPr wrap="none" anchor="ctr"/>
              <a:lstStyle/>
              <a:p>
                <a:endParaRPr lang="en-US"/>
              </a:p>
            </p:txBody>
          </p:sp>
          <p:sp>
            <p:nvSpPr>
              <p:cNvPr id="11660" name="Line 61"/>
              <p:cNvSpPr>
                <a:spLocks noChangeShapeType="1"/>
              </p:cNvSpPr>
              <p:nvPr/>
            </p:nvSpPr>
            <p:spPr bwMode="auto">
              <a:xfrm flipH="1">
                <a:off x="2304" y="624"/>
                <a:ext cx="0" cy="48"/>
              </a:xfrm>
              <a:prstGeom prst="line">
                <a:avLst/>
              </a:prstGeom>
              <a:noFill/>
              <a:ln w="38100">
                <a:solidFill>
                  <a:schemeClr val="accent2"/>
                </a:solidFill>
                <a:round/>
                <a:headEnd/>
                <a:tailEnd/>
              </a:ln>
            </p:spPr>
            <p:txBody>
              <a:bodyPr wrap="none" anchor="ctr"/>
              <a:lstStyle/>
              <a:p>
                <a:endParaRPr lang="en-US"/>
              </a:p>
            </p:txBody>
          </p:sp>
          <p:sp>
            <p:nvSpPr>
              <p:cNvPr id="11661" name="Line 62"/>
              <p:cNvSpPr>
                <a:spLocks noChangeShapeType="1"/>
              </p:cNvSpPr>
              <p:nvPr/>
            </p:nvSpPr>
            <p:spPr bwMode="auto">
              <a:xfrm flipH="1">
                <a:off x="2352" y="624"/>
                <a:ext cx="0" cy="48"/>
              </a:xfrm>
              <a:prstGeom prst="line">
                <a:avLst/>
              </a:prstGeom>
              <a:noFill/>
              <a:ln w="38100">
                <a:solidFill>
                  <a:schemeClr val="accent2"/>
                </a:solidFill>
                <a:round/>
                <a:headEnd/>
                <a:tailEnd/>
              </a:ln>
            </p:spPr>
            <p:txBody>
              <a:bodyPr wrap="none" anchor="ctr"/>
              <a:lstStyle/>
              <a:p>
                <a:endParaRPr lang="en-US"/>
              </a:p>
            </p:txBody>
          </p:sp>
          <p:sp>
            <p:nvSpPr>
              <p:cNvPr id="11662" name="Line 63"/>
              <p:cNvSpPr>
                <a:spLocks noChangeShapeType="1"/>
              </p:cNvSpPr>
              <p:nvPr/>
            </p:nvSpPr>
            <p:spPr bwMode="auto">
              <a:xfrm flipH="1">
                <a:off x="2400" y="624"/>
                <a:ext cx="0" cy="48"/>
              </a:xfrm>
              <a:prstGeom prst="line">
                <a:avLst/>
              </a:prstGeom>
              <a:noFill/>
              <a:ln w="38100">
                <a:solidFill>
                  <a:schemeClr val="accent2"/>
                </a:solidFill>
                <a:round/>
                <a:headEnd/>
                <a:tailEnd/>
              </a:ln>
            </p:spPr>
            <p:txBody>
              <a:bodyPr wrap="none" anchor="ctr"/>
              <a:lstStyle/>
              <a:p>
                <a:endParaRPr lang="en-US"/>
              </a:p>
            </p:txBody>
          </p:sp>
        </p:grpSp>
        <p:sp>
          <p:nvSpPr>
            <p:cNvPr id="11626" name="Line 64"/>
            <p:cNvSpPr>
              <a:spLocks noChangeShapeType="1"/>
            </p:cNvSpPr>
            <p:nvPr/>
          </p:nvSpPr>
          <p:spPr bwMode="auto">
            <a:xfrm>
              <a:off x="2944" y="1024"/>
              <a:ext cx="448" cy="0"/>
            </a:xfrm>
            <a:prstGeom prst="line">
              <a:avLst/>
            </a:prstGeom>
            <a:noFill/>
            <a:ln w="38100">
              <a:solidFill>
                <a:srgbClr val="FF5050"/>
              </a:solidFill>
              <a:round/>
              <a:headEnd/>
              <a:tailEnd/>
            </a:ln>
          </p:spPr>
          <p:txBody>
            <a:bodyPr wrap="none" anchor="ctr"/>
            <a:lstStyle/>
            <a:p>
              <a:endParaRPr lang="en-US"/>
            </a:p>
          </p:txBody>
        </p:sp>
        <p:sp>
          <p:nvSpPr>
            <p:cNvPr id="11627" name="Line 65"/>
            <p:cNvSpPr>
              <a:spLocks noChangeShapeType="1"/>
            </p:cNvSpPr>
            <p:nvPr/>
          </p:nvSpPr>
          <p:spPr bwMode="auto">
            <a:xfrm flipH="1">
              <a:off x="2956" y="1024"/>
              <a:ext cx="0" cy="36"/>
            </a:xfrm>
            <a:prstGeom prst="line">
              <a:avLst/>
            </a:prstGeom>
            <a:noFill/>
            <a:ln w="38100">
              <a:solidFill>
                <a:srgbClr val="FF5050"/>
              </a:solidFill>
              <a:round/>
              <a:headEnd/>
              <a:tailEnd/>
            </a:ln>
          </p:spPr>
          <p:txBody>
            <a:bodyPr wrap="none" anchor="ctr"/>
            <a:lstStyle/>
            <a:p>
              <a:endParaRPr lang="en-US"/>
            </a:p>
          </p:txBody>
        </p:sp>
        <p:sp>
          <p:nvSpPr>
            <p:cNvPr id="11628" name="Line 66"/>
            <p:cNvSpPr>
              <a:spLocks noChangeShapeType="1"/>
            </p:cNvSpPr>
            <p:nvPr/>
          </p:nvSpPr>
          <p:spPr bwMode="auto">
            <a:xfrm flipH="1">
              <a:off x="3008" y="1024"/>
              <a:ext cx="0" cy="36"/>
            </a:xfrm>
            <a:prstGeom prst="line">
              <a:avLst/>
            </a:prstGeom>
            <a:noFill/>
            <a:ln w="38100">
              <a:solidFill>
                <a:srgbClr val="FF5050"/>
              </a:solidFill>
              <a:round/>
              <a:headEnd/>
              <a:tailEnd/>
            </a:ln>
          </p:spPr>
          <p:txBody>
            <a:bodyPr wrap="none" anchor="ctr"/>
            <a:lstStyle/>
            <a:p>
              <a:endParaRPr lang="en-US"/>
            </a:p>
          </p:txBody>
        </p:sp>
        <p:sp>
          <p:nvSpPr>
            <p:cNvPr id="11629" name="Line 67"/>
            <p:cNvSpPr>
              <a:spLocks noChangeShapeType="1"/>
            </p:cNvSpPr>
            <p:nvPr/>
          </p:nvSpPr>
          <p:spPr bwMode="auto">
            <a:xfrm flipH="1">
              <a:off x="3072" y="1024"/>
              <a:ext cx="0" cy="36"/>
            </a:xfrm>
            <a:prstGeom prst="line">
              <a:avLst/>
            </a:prstGeom>
            <a:noFill/>
            <a:ln w="38100">
              <a:solidFill>
                <a:srgbClr val="FF5050"/>
              </a:solidFill>
              <a:round/>
              <a:headEnd/>
              <a:tailEnd/>
            </a:ln>
          </p:spPr>
          <p:txBody>
            <a:bodyPr wrap="none" anchor="ctr"/>
            <a:lstStyle/>
            <a:p>
              <a:endParaRPr lang="en-US"/>
            </a:p>
          </p:txBody>
        </p:sp>
        <p:sp>
          <p:nvSpPr>
            <p:cNvPr id="11630" name="Line 68"/>
            <p:cNvSpPr>
              <a:spLocks noChangeShapeType="1"/>
            </p:cNvSpPr>
            <p:nvPr/>
          </p:nvSpPr>
          <p:spPr bwMode="auto">
            <a:xfrm flipH="1">
              <a:off x="3136" y="1024"/>
              <a:ext cx="0" cy="36"/>
            </a:xfrm>
            <a:prstGeom prst="line">
              <a:avLst/>
            </a:prstGeom>
            <a:noFill/>
            <a:ln w="38100">
              <a:solidFill>
                <a:srgbClr val="FF5050"/>
              </a:solidFill>
              <a:round/>
              <a:headEnd/>
              <a:tailEnd/>
            </a:ln>
          </p:spPr>
          <p:txBody>
            <a:bodyPr wrap="none" anchor="ctr"/>
            <a:lstStyle/>
            <a:p>
              <a:endParaRPr lang="en-US"/>
            </a:p>
          </p:txBody>
        </p:sp>
        <p:sp>
          <p:nvSpPr>
            <p:cNvPr id="11631" name="Line 69"/>
            <p:cNvSpPr>
              <a:spLocks noChangeShapeType="1"/>
            </p:cNvSpPr>
            <p:nvPr/>
          </p:nvSpPr>
          <p:spPr bwMode="auto">
            <a:xfrm flipH="1">
              <a:off x="3200" y="1024"/>
              <a:ext cx="0" cy="36"/>
            </a:xfrm>
            <a:prstGeom prst="line">
              <a:avLst/>
            </a:prstGeom>
            <a:noFill/>
            <a:ln w="38100">
              <a:solidFill>
                <a:srgbClr val="FF5050"/>
              </a:solidFill>
              <a:round/>
              <a:headEnd/>
              <a:tailEnd/>
            </a:ln>
          </p:spPr>
          <p:txBody>
            <a:bodyPr wrap="none" anchor="ctr"/>
            <a:lstStyle/>
            <a:p>
              <a:endParaRPr lang="en-US"/>
            </a:p>
          </p:txBody>
        </p:sp>
        <p:sp>
          <p:nvSpPr>
            <p:cNvPr id="11632" name="Line 70"/>
            <p:cNvSpPr>
              <a:spLocks noChangeShapeType="1"/>
            </p:cNvSpPr>
            <p:nvPr/>
          </p:nvSpPr>
          <p:spPr bwMode="auto">
            <a:xfrm flipH="1">
              <a:off x="3264" y="1024"/>
              <a:ext cx="0" cy="36"/>
            </a:xfrm>
            <a:prstGeom prst="line">
              <a:avLst/>
            </a:prstGeom>
            <a:noFill/>
            <a:ln w="38100">
              <a:solidFill>
                <a:srgbClr val="FF5050"/>
              </a:solidFill>
              <a:round/>
              <a:headEnd/>
              <a:tailEnd/>
            </a:ln>
          </p:spPr>
          <p:txBody>
            <a:bodyPr wrap="none" anchor="ctr"/>
            <a:lstStyle/>
            <a:p>
              <a:endParaRPr lang="en-US"/>
            </a:p>
          </p:txBody>
        </p:sp>
        <p:sp>
          <p:nvSpPr>
            <p:cNvPr id="11633" name="Line 71"/>
            <p:cNvSpPr>
              <a:spLocks noChangeShapeType="1"/>
            </p:cNvSpPr>
            <p:nvPr/>
          </p:nvSpPr>
          <p:spPr bwMode="auto">
            <a:xfrm flipH="1">
              <a:off x="3328" y="1024"/>
              <a:ext cx="0" cy="36"/>
            </a:xfrm>
            <a:prstGeom prst="line">
              <a:avLst/>
            </a:prstGeom>
            <a:noFill/>
            <a:ln w="38100">
              <a:solidFill>
                <a:srgbClr val="FF5050"/>
              </a:solidFill>
              <a:round/>
              <a:headEnd/>
              <a:tailEnd/>
            </a:ln>
          </p:spPr>
          <p:txBody>
            <a:bodyPr wrap="none" anchor="ctr"/>
            <a:lstStyle/>
            <a:p>
              <a:endParaRPr lang="en-US"/>
            </a:p>
          </p:txBody>
        </p:sp>
        <p:sp>
          <p:nvSpPr>
            <p:cNvPr id="11634" name="Line 72"/>
            <p:cNvSpPr>
              <a:spLocks noChangeShapeType="1"/>
            </p:cNvSpPr>
            <p:nvPr/>
          </p:nvSpPr>
          <p:spPr bwMode="auto">
            <a:xfrm>
              <a:off x="3392" y="1024"/>
              <a:ext cx="448" cy="0"/>
            </a:xfrm>
            <a:prstGeom prst="line">
              <a:avLst/>
            </a:prstGeom>
            <a:noFill/>
            <a:ln w="38100">
              <a:solidFill>
                <a:srgbClr val="FF5050"/>
              </a:solidFill>
              <a:round/>
              <a:headEnd/>
              <a:tailEnd/>
            </a:ln>
          </p:spPr>
          <p:txBody>
            <a:bodyPr wrap="none" anchor="ctr"/>
            <a:lstStyle/>
            <a:p>
              <a:endParaRPr lang="en-US"/>
            </a:p>
          </p:txBody>
        </p:sp>
        <p:sp>
          <p:nvSpPr>
            <p:cNvPr id="11635" name="Line 73"/>
            <p:cNvSpPr>
              <a:spLocks noChangeShapeType="1"/>
            </p:cNvSpPr>
            <p:nvPr/>
          </p:nvSpPr>
          <p:spPr bwMode="auto">
            <a:xfrm flipH="1">
              <a:off x="3404" y="1024"/>
              <a:ext cx="0" cy="36"/>
            </a:xfrm>
            <a:prstGeom prst="line">
              <a:avLst/>
            </a:prstGeom>
            <a:noFill/>
            <a:ln w="38100">
              <a:solidFill>
                <a:srgbClr val="FF5050"/>
              </a:solidFill>
              <a:round/>
              <a:headEnd/>
              <a:tailEnd/>
            </a:ln>
          </p:spPr>
          <p:txBody>
            <a:bodyPr wrap="none" anchor="ctr"/>
            <a:lstStyle/>
            <a:p>
              <a:endParaRPr lang="en-US"/>
            </a:p>
          </p:txBody>
        </p:sp>
        <p:sp>
          <p:nvSpPr>
            <p:cNvPr id="11636" name="Line 74"/>
            <p:cNvSpPr>
              <a:spLocks noChangeShapeType="1"/>
            </p:cNvSpPr>
            <p:nvPr/>
          </p:nvSpPr>
          <p:spPr bwMode="auto">
            <a:xfrm flipH="1">
              <a:off x="3456" y="1024"/>
              <a:ext cx="0" cy="36"/>
            </a:xfrm>
            <a:prstGeom prst="line">
              <a:avLst/>
            </a:prstGeom>
            <a:noFill/>
            <a:ln w="38100">
              <a:solidFill>
                <a:srgbClr val="FF5050"/>
              </a:solidFill>
              <a:round/>
              <a:headEnd/>
              <a:tailEnd/>
            </a:ln>
          </p:spPr>
          <p:txBody>
            <a:bodyPr wrap="none" anchor="ctr"/>
            <a:lstStyle/>
            <a:p>
              <a:endParaRPr lang="en-US"/>
            </a:p>
          </p:txBody>
        </p:sp>
        <p:sp>
          <p:nvSpPr>
            <p:cNvPr id="11637" name="Line 75"/>
            <p:cNvSpPr>
              <a:spLocks noChangeShapeType="1"/>
            </p:cNvSpPr>
            <p:nvPr/>
          </p:nvSpPr>
          <p:spPr bwMode="auto">
            <a:xfrm flipH="1">
              <a:off x="3520" y="1024"/>
              <a:ext cx="0" cy="36"/>
            </a:xfrm>
            <a:prstGeom prst="line">
              <a:avLst/>
            </a:prstGeom>
            <a:noFill/>
            <a:ln w="38100">
              <a:solidFill>
                <a:srgbClr val="FF5050"/>
              </a:solidFill>
              <a:round/>
              <a:headEnd/>
              <a:tailEnd/>
            </a:ln>
          </p:spPr>
          <p:txBody>
            <a:bodyPr wrap="none" anchor="ctr"/>
            <a:lstStyle/>
            <a:p>
              <a:endParaRPr lang="en-US"/>
            </a:p>
          </p:txBody>
        </p:sp>
        <p:sp>
          <p:nvSpPr>
            <p:cNvPr id="11638" name="Line 76"/>
            <p:cNvSpPr>
              <a:spLocks noChangeShapeType="1"/>
            </p:cNvSpPr>
            <p:nvPr/>
          </p:nvSpPr>
          <p:spPr bwMode="auto">
            <a:xfrm flipH="1">
              <a:off x="3584" y="1024"/>
              <a:ext cx="0" cy="36"/>
            </a:xfrm>
            <a:prstGeom prst="line">
              <a:avLst/>
            </a:prstGeom>
            <a:noFill/>
            <a:ln w="38100">
              <a:solidFill>
                <a:srgbClr val="FF5050"/>
              </a:solidFill>
              <a:round/>
              <a:headEnd/>
              <a:tailEnd/>
            </a:ln>
          </p:spPr>
          <p:txBody>
            <a:bodyPr wrap="none" anchor="ctr"/>
            <a:lstStyle/>
            <a:p>
              <a:endParaRPr lang="en-US"/>
            </a:p>
          </p:txBody>
        </p:sp>
        <p:sp>
          <p:nvSpPr>
            <p:cNvPr id="11639" name="Line 77"/>
            <p:cNvSpPr>
              <a:spLocks noChangeShapeType="1"/>
            </p:cNvSpPr>
            <p:nvPr/>
          </p:nvSpPr>
          <p:spPr bwMode="auto">
            <a:xfrm flipH="1">
              <a:off x="3648" y="1024"/>
              <a:ext cx="0" cy="36"/>
            </a:xfrm>
            <a:prstGeom prst="line">
              <a:avLst/>
            </a:prstGeom>
            <a:noFill/>
            <a:ln w="38100">
              <a:solidFill>
                <a:srgbClr val="FF5050"/>
              </a:solidFill>
              <a:round/>
              <a:headEnd/>
              <a:tailEnd/>
            </a:ln>
          </p:spPr>
          <p:txBody>
            <a:bodyPr wrap="none" anchor="ctr"/>
            <a:lstStyle/>
            <a:p>
              <a:endParaRPr lang="en-US"/>
            </a:p>
          </p:txBody>
        </p:sp>
        <p:sp>
          <p:nvSpPr>
            <p:cNvPr id="11640" name="Line 78"/>
            <p:cNvSpPr>
              <a:spLocks noChangeShapeType="1"/>
            </p:cNvSpPr>
            <p:nvPr/>
          </p:nvSpPr>
          <p:spPr bwMode="auto">
            <a:xfrm flipH="1">
              <a:off x="3712" y="1024"/>
              <a:ext cx="0" cy="36"/>
            </a:xfrm>
            <a:prstGeom prst="line">
              <a:avLst/>
            </a:prstGeom>
            <a:noFill/>
            <a:ln w="38100">
              <a:solidFill>
                <a:srgbClr val="FF5050"/>
              </a:solidFill>
              <a:round/>
              <a:headEnd/>
              <a:tailEnd/>
            </a:ln>
          </p:spPr>
          <p:txBody>
            <a:bodyPr wrap="none" anchor="ctr"/>
            <a:lstStyle/>
            <a:p>
              <a:endParaRPr lang="en-US"/>
            </a:p>
          </p:txBody>
        </p:sp>
        <p:sp>
          <p:nvSpPr>
            <p:cNvPr id="11641" name="Line 79"/>
            <p:cNvSpPr>
              <a:spLocks noChangeShapeType="1"/>
            </p:cNvSpPr>
            <p:nvPr/>
          </p:nvSpPr>
          <p:spPr bwMode="auto">
            <a:xfrm flipH="1">
              <a:off x="3776" y="1024"/>
              <a:ext cx="0" cy="36"/>
            </a:xfrm>
            <a:prstGeom prst="line">
              <a:avLst/>
            </a:prstGeom>
            <a:noFill/>
            <a:ln w="38100">
              <a:solidFill>
                <a:srgbClr val="FF5050"/>
              </a:solidFill>
              <a:round/>
              <a:headEnd/>
              <a:tailEnd/>
            </a:ln>
          </p:spPr>
          <p:txBody>
            <a:bodyPr wrap="none" anchor="ctr"/>
            <a:lstStyle/>
            <a:p>
              <a:endParaRPr lang="en-US"/>
            </a:p>
          </p:txBody>
        </p:sp>
        <p:sp>
          <p:nvSpPr>
            <p:cNvPr id="11642" name="Line 80"/>
            <p:cNvSpPr>
              <a:spLocks noChangeShapeType="1"/>
            </p:cNvSpPr>
            <p:nvPr/>
          </p:nvSpPr>
          <p:spPr bwMode="auto">
            <a:xfrm>
              <a:off x="2496" y="1024"/>
              <a:ext cx="448" cy="0"/>
            </a:xfrm>
            <a:prstGeom prst="line">
              <a:avLst/>
            </a:prstGeom>
            <a:noFill/>
            <a:ln w="38100">
              <a:solidFill>
                <a:srgbClr val="FF5050"/>
              </a:solidFill>
              <a:round/>
              <a:headEnd/>
              <a:tailEnd/>
            </a:ln>
          </p:spPr>
          <p:txBody>
            <a:bodyPr wrap="none" anchor="ctr"/>
            <a:lstStyle/>
            <a:p>
              <a:endParaRPr lang="en-US"/>
            </a:p>
          </p:txBody>
        </p:sp>
        <p:sp>
          <p:nvSpPr>
            <p:cNvPr id="11643" name="Line 81"/>
            <p:cNvSpPr>
              <a:spLocks noChangeShapeType="1"/>
            </p:cNvSpPr>
            <p:nvPr/>
          </p:nvSpPr>
          <p:spPr bwMode="auto">
            <a:xfrm flipH="1">
              <a:off x="2508" y="1024"/>
              <a:ext cx="0" cy="36"/>
            </a:xfrm>
            <a:prstGeom prst="line">
              <a:avLst/>
            </a:prstGeom>
            <a:noFill/>
            <a:ln w="38100">
              <a:solidFill>
                <a:srgbClr val="FF5050"/>
              </a:solidFill>
              <a:round/>
              <a:headEnd/>
              <a:tailEnd/>
            </a:ln>
          </p:spPr>
          <p:txBody>
            <a:bodyPr wrap="none" anchor="ctr"/>
            <a:lstStyle/>
            <a:p>
              <a:endParaRPr lang="en-US"/>
            </a:p>
          </p:txBody>
        </p:sp>
        <p:sp>
          <p:nvSpPr>
            <p:cNvPr id="11644" name="Line 82"/>
            <p:cNvSpPr>
              <a:spLocks noChangeShapeType="1"/>
            </p:cNvSpPr>
            <p:nvPr/>
          </p:nvSpPr>
          <p:spPr bwMode="auto">
            <a:xfrm flipH="1">
              <a:off x="2560" y="1024"/>
              <a:ext cx="0" cy="36"/>
            </a:xfrm>
            <a:prstGeom prst="line">
              <a:avLst/>
            </a:prstGeom>
            <a:noFill/>
            <a:ln w="38100">
              <a:solidFill>
                <a:srgbClr val="FF5050"/>
              </a:solidFill>
              <a:round/>
              <a:headEnd/>
              <a:tailEnd/>
            </a:ln>
          </p:spPr>
          <p:txBody>
            <a:bodyPr wrap="none" anchor="ctr"/>
            <a:lstStyle/>
            <a:p>
              <a:endParaRPr lang="en-US"/>
            </a:p>
          </p:txBody>
        </p:sp>
        <p:sp>
          <p:nvSpPr>
            <p:cNvPr id="11645" name="Line 83"/>
            <p:cNvSpPr>
              <a:spLocks noChangeShapeType="1"/>
            </p:cNvSpPr>
            <p:nvPr/>
          </p:nvSpPr>
          <p:spPr bwMode="auto">
            <a:xfrm flipH="1">
              <a:off x="2624" y="1024"/>
              <a:ext cx="0" cy="36"/>
            </a:xfrm>
            <a:prstGeom prst="line">
              <a:avLst/>
            </a:prstGeom>
            <a:noFill/>
            <a:ln w="38100">
              <a:solidFill>
                <a:srgbClr val="FF5050"/>
              </a:solidFill>
              <a:round/>
              <a:headEnd/>
              <a:tailEnd/>
            </a:ln>
          </p:spPr>
          <p:txBody>
            <a:bodyPr wrap="none" anchor="ctr"/>
            <a:lstStyle/>
            <a:p>
              <a:endParaRPr lang="en-US"/>
            </a:p>
          </p:txBody>
        </p:sp>
        <p:sp>
          <p:nvSpPr>
            <p:cNvPr id="11646" name="Line 84"/>
            <p:cNvSpPr>
              <a:spLocks noChangeShapeType="1"/>
            </p:cNvSpPr>
            <p:nvPr/>
          </p:nvSpPr>
          <p:spPr bwMode="auto">
            <a:xfrm flipH="1">
              <a:off x="2688" y="1024"/>
              <a:ext cx="0" cy="36"/>
            </a:xfrm>
            <a:prstGeom prst="line">
              <a:avLst/>
            </a:prstGeom>
            <a:noFill/>
            <a:ln w="38100">
              <a:solidFill>
                <a:srgbClr val="FF5050"/>
              </a:solidFill>
              <a:round/>
              <a:headEnd/>
              <a:tailEnd/>
            </a:ln>
          </p:spPr>
          <p:txBody>
            <a:bodyPr wrap="none" anchor="ctr"/>
            <a:lstStyle/>
            <a:p>
              <a:endParaRPr lang="en-US"/>
            </a:p>
          </p:txBody>
        </p:sp>
        <p:sp>
          <p:nvSpPr>
            <p:cNvPr id="11647" name="Line 85"/>
            <p:cNvSpPr>
              <a:spLocks noChangeShapeType="1"/>
            </p:cNvSpPr>
            <p:nvPr/>
          </p:nvSpPr>
          <p:spPr bwMode="auto">
            <a:xfrm flipH="1">
              <a:off x="2752" y="1024"/>
              <a:ext cx="0" cy="36"/>
            </a:xfrm>
            <a:prstGeom prst="line">
              <a:avLst/>
            </a:prstGeom>
            <a:noFill/>
            <a:ln w="38100">
              <a:solidFill>
                <a:srgbClr val="FF5050"/>
              </a:solidFill>
              <a:round/>
              <a:headEnd/>
              <a:tailEnd/>
            </a:ln>
          </p:spPr>
          <p:txBody>
            <a:bodyPr wrap="none" anchor="ctr"/>
            <a:lstStyle/>
            <a:p>
              <a:endParaRPr lang="en-US"/>
            </a:p>
          </p:txBody>
        </p:sp>
        <p:sp>
          <p:nvSpPr>
            <p:cNvPr id="11648" name="Line 86"/>
            <p:cNvSpPr>
              <a:spLocks noChangeShapeType="1"/>
            </p:cNvSpPr>
            <p:nvPr/>
          </p:nvSpPr>
          <p:spPr bwMode="auto">
            <a:xfrm flipH="1">
              <a:off x="2816" y="1024"/>
              <a:ext cx="0" cy="36"/>
            </a:xfrm>
            <a:prstGeom prst="line">
              <a:avLst/>
            </a:prstGeom>
            <a:noFill/>
            <a:ln w="38100">
              <a:solidFill>
                <a:srgbClr val="FF5050"/>
              </a:solidFill>
              <a:round/>
              <a:headEnd/>
              <a:tailEnd/>
            </a:ln>
          </p:spPr>
          <p:txBody>
            <a:bodyPr wrap="none" anchor="ctr"/>
            <a:lstStyle/>
            <a:p>
              <a:endParaRPr lang="en-US"/>
            </a:p>
          </p:txBody>
        </p:sp>
        <p:sp>
          <p:nvSpPr>
            <p:cNvPr id="11649" name="Line 87"/>
            <p:cNvSpPr>
              <a:spLocks noChangeShapeType="1"/>
            </p:cNvSpPr>
            <p:nvPr/>
          </p:nvSpPr>
          <p:spPr bwMode="auto">
            <a:xfrm flipH="1">
              <a:off x="2880" y="1024"/>
              <a:ext cx="0" cy="36"/>
            </a:xfrm>
            <a:prstGeom prst="line">
              <a:avLst/>
            </a:prstGeom>
            <a:noFill/>
            <a:ln w="38100">
              <a:solidFill>
                <a:srgbClr val="FF5050"/>
              </a:solidFill>
              <a:round/>
              <a:headEnd/>
              <a:tailEnd/>
            </a:ln>
          </p:spPr>
          <p:txBody>
            <a:bodyPr wrap="none" anchor="ctr"/>
            <a:lstStyle/>
            <a:p>
              <a:endParaRPr lang="en-US"/>
            </a:p>
          </p:txBody>
        </p:sp>
        <p:sp>
          <p:nvSpPr>
            <p:cNvPr id="11650" name="Text Box 88"/>
            <p:cNvSpPr txBox="1">
              <a:spLocks noChangeArrowheads="1"/>
            </p:cNvSpPr>
            <p:nvPr/>
          </p:nvSpPr>
          <p:spPr bwMode="auto">
            <a:xfrm>
              <a:off x="3755" y="972"/>
              <a:ext cx="1024" cy="173"/>
            </a:xfrm>
            <a:prstGeom prst="rect">
              <a:avLst/>
            </a:prstGeom>
            <a:noFill/>
            <a:ln w="9525">
              <a:noFill/>
              <a:miter lim="800000"/>
              <a:headEnd/>
              <a:tailEnd/>
            </a:ln>
          </p:spPr>
          <p:txBody>
            <a:bodyPr>
              <a:spAutoFit/>
            </a:bodyPr>
            <a:lstStyle/>
            <a:p>
              <a:pPr>
                <a:spcBef>
                  <a:spcPct val="50000"/>
                </a:spcBef>
              </a:pPr>
              <a:r>
                <a:rPr lang="en-US" sz="1200">
                  <a:solidFill>
                    <a:srgbClr val="FF5050"/>
                  </a:solidFill>
                  <a:latin typeface="Calibri" pitchFamily="34" charset="0"/>
                </a:rPr>
                <a:t>AAAAAAAAA</a:t>
              </a:r>
            </a:p>
          </p:txBody>
        </p:sp>
        <p:sp>
          <p:nvSpPr>
            <p:cNvPr id="11651" name="Oval 89"/>
            <p:cNvSpPr>
              <a:spLocks noChangeArrowheads="1"/>
            </p:cNvSpPr>
            <p:nvPr/>
          </p:nvSpPr>
          <p:spPr bwMode="auto">
            <a:xfrm>
              <a:off x="2944" y="980"/>
              <a:ext cx="128" cy="216"/>
            </a:xfrm>
            <a:prstGeom prst="ellipse">
              <a:avLst/>
            </a:prstGeom>
            <a:solidFill>
              <a:schemeClr val="accent1"/>
            </a:solidFill>
            <a:ln w="28575">
              <a:solidFill>
                <a:schemeClr val="tx1"/>
              </a:solidFill>
              <a:round/>
              <a:headEnd/>
              <a:tailEnd/>
            </a:ln>
          </p:spPr>
          <p:txBody>
            <a:bodyPr wrap="none" anchor="ctr"/>
            <a:lstStyle/>
            <a:p>
              <a:endParaRPr lang="en-US">
                <a:latin typeface="Calibri" pitchFamily="34" charset="0"/>
              </a:endParaRPr>
            </a:p>
          </p:txBody>
        </p:sp>
        <p:sp>
          <p:nvSpPr>
            <p:cNvPr id="11652" name="Line 90"/>
            <p:cNvSpPr>
              <a:spLocks noChangeShapeType="1"/>
            </p:cNvSpPr>
            <p:nvPr/>
          </p:nvSpPr>
          <p:spPr bwMode="auto">
            <a:xfrm>
              <a:off x="2805" y="1218"/>
              <a:ext cx="384" cy="0"/>
            </a:xfrm>
            <a:prstGeom prst="line">
              <a:avLst/>
            </a:prstGeom>
            <a:noFill/>
            <a:ln w="28575">
              <a:solidFill>
                <a:schemeClr val="tx1"/>
              </a:solidFill>
              <a:round/>
              <a:headEnd type="triangle" w="med" len="med"/>
              <a:tailEnd/>
            </a:ln>
          </p:spPr>
          <p:txBody>
            <a:bodyPr wrap="none" anchor="ctr"/>
            <a:lstStyle/>
            <a:p>
              <a:endParaRPr lang="en-US"/>
            </a:p>
          </p:txBody>
        </p:sp>
        <p:sp>
          <p:nvSpPr>
            <p:cNvPr id="11653" name="Text Box 91"/>
            <p:cNvSpPr txBox="1">
              <a:spLocks noChangeArrowheads="1"/>
            </p:cNvSpPr>
            <p:nvPr/>
          </p:nvSpPr>
          <p:spPr bwMode="auto">
            <a:xfrm>
              <a:off x="2304" y="1236"/>
              <a:ext cx="1920"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SS II reverse transcriptase</a:t>
              </a:r>
              <a:endParaRPr lang="en-US" sz="1000">
                <a:latin typeface="Calibri" pitchFamily="34" charset="0"/>
              </a:endParaRPr>
            </a:p>
          </p:txBody>
        </p:sp>
        <p:sp>
          <p:nvSpPr>
            <p:cNvPr id="11654" name="Text Box 92"/>
            <p:cNvSpPr txBox="1">
              <a:spLocks noChangeArrowheads="1"/>
            </p:cNvSpPr>
            <p:nvPr/>
          </p:nvSpPr>
          <p:spPr bwMode="auto">
            <a:xfrm>
              <a:off x="3863" y="1166"/>
              <a:ext cx="635" cy="288"/>
            </a:xfrm>
            <a:prstGeom prst="rect">
              <a:avLst/>
            </a:prstGeom>
            <a:noFill/>
            <a:ln w="9525">
              <a:noFill/>
              <a:miter lim="800000"/>
              <a:headEnd/>
              <a:tailEnd/>
            </a:ln>
          </p:spPr>
          <p:txBody>
            <a:bodyPr wrap="none">
              <a:spAutoFit/>
            </a:bodyPr>
            <a:lstStyle/>
            <a:p>
              <a:r>
                <a:rPr lang="en-US" sz="1200">
                  <a:latin typeface="Calibri" pitchFamily="34" charset="0"/>
                </a:rPr>
                <a:t>T7RNA pol. </a:t>
              </a:r>
              <a:br>
                <a:rPr lang="en-US" sz="1200">
                  <a:latin typeface="Calibri" pitchFamily="34" charset="0"/>
                </a:rPr>
              </a:br>
              <a:r>
                <a:rPr lang="en-US" sz="1200">
                  <a:latin typeface="Calibri" pitchFamily="34" charset="0"/>
                </a:rPr>
                <a:t>promoter</a:t>
              </a:r>
            </a:p>
          </p:txBody>
        </p:sp>
      </p:grpSp>
      <p:grpSp>
        <p:nvGrpSpPr>
          <p:cNvPr id="10" name="Group 93"/>
          <p:cNvGrpSpPr>
            <a:grpSpLocks/>
          </p:cNvGrpSpPr>
          <p:nvPr/>
        </p:nvGrpSpPr>
        <p:grpSpPr bwMode="auto">
          <a:xfrm>
            <a:off x="163513" y="2441575"/>
            <a:ext cx="8556625" cy="993775"/>
            <a:chOff x="103" y="1538"/>
            <a:chExt cx="5390" cy="626"/>
          </a:xfrm>
        </p:grpSpPr>
        <p:grpSp>
          <p:nvGrpSpPr>
            <p:cNvPr id="11" name="Group 94"/>
            <p:cNvGrpSpPr>
              <a:grpSpLocks/>
            </p:cNvGrpSpPr>
            <p:nvPr/>
          </p:nvGrpSpPr>
          <p:grpSpPr bwMode="auto">
            <a:xfrm>
              <a:off x="103" y="1632"/>
              <a:ext cx="1707" cy="304"/>
              <a:chOff x="320" y="1700"/>
              <a:chExt cx="1707" cy="304"/>
            </a:xfrm>
          </p:grpSpPr>
          <p:sp>
            <p:nvSpPr>
              <p:cNvPr id="11619" name="Rectangle 95"/>
              <p:cNvSpPr>
                <a:spLocks noChangeArrowheads="1"/>
              </p:cNvSpPr>
              <p:nvPr/>
            </p:nvSpPr>
            <p:spPr bwMode="auto">
              <a:xfrm>
                <a:off x="377" y="1700"/>
                <a:ext cx="1536" cy="220"/>
              </a:xfrm>
              <a:prstGeom prst="rect">
                <a:avLst/>
              </a:prstGeom>
              <a:solidFill>
                <a:srgbClr val="CCECFF"/>
              </a:solidFill>
              <a:ln w="19050">
                <a:solidFill>
                  <a:schemeClr val="tx1"/>
                </a:solidFill>
                <a:miter lim="800000"/>
                <a:headEnd/>
                <a:tailEnd/>
              </a:ln>
            </p:spPr>
            <p:txBody>
              <a:bodyPr wrap="none" anchor="ctr"/>
              <a:lstStyle/>
              <a:p>
                <a:endParaRPr lang="en-US">
                  <a:latin typeface="Calibri" pitchFamily="34" charset="0"/>
                </a:endParaRPr>
              </a:p>
            </p:txBody>
          </p:sp>
          <p:sp>
            <p:nvSpPr>
              <p:cNvPr id="11620" name="Text Box 96"/>
              <p:cNvSpPr txBox="1">
                <a:spLocks noChangeArrowheads="1"/>
              </p:cNvSpPr>
              <p:nvPr/>
            </p:nvSpPr>
            <p:spPr bwMode="auto">
              <a:xfrm>
                <a:off x="320" y="1716"/>
                <a:ext cx="1707" cy="28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cDNA Strand 2 synthesis</a:t>
                </a:r>
                <a:br>
                  <a:rPr lang="en-US" sz="1200">
                    <a:latin typeface="Calibri" pitchFamily="34" charset="0"/>
                  </a:rPr>
                </a:br>
                <a:endParaRPr lang="en-US" sz="1200">
                  <a:latin typeface="Calibri" pitchFamily="34" charset="0"/>
                </a:endParaRPr>
              </a:p>
            </p:txBody>
          </p:sp>
        </p:grpSp>
        <p:sp>
          <p:nvSpPr>
            <p:cNvPr id="11563" name="Text Box 97"/>
            <p:cNvSpPr txBox="1">
              <a:spLocks noChangeArrowheads="1"/>
            </p:cNvSpPr>
            <p:nvPr/>
          </p:nvSpPr>
          <p:spPr bwMode="auto">
            <a:xfrm>
              <a:off x="3701" y="1782"/>
              <a:ext cx="1792" cy="173"/>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TTTTTTTTTNNNNNNNNN</a:t>
              </a:r>
            </a:p>
          </p:txBody>
        </p:sp>
        <p:sp>
          <p:nvSpPr>
            <p:cNvPr id="11564" name="Text Box 98"/>
            <p:cNvSpPr txBox="1">
              <a:spLocks noChangeArrowheads="1"/>
            </p:cNvSpPr>
            <p:nvPr/>
          </p:nvSpPr>
          <p:spPr bwMode="auto">
            <a:xfrm>
              <a:off x="3691" y="1706"/>
              <a:ext cx="1024" cy="173"/>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AAAAAAAAA</a:t>
              </a:r>
              <a:endParaRPr lang="en-US" sz="1000">
                <a:solidFill>
                  <a:schemeClr val="accent2"/>
                </a:solidFill>
                <a:latin typeface="Calibri" pitchFamily="34" charset="0"/>
              </a:endParaRPr>
            </a:p>
          </p:txBody>
        </p:sp>
        <p:sp>
          <p:nvSpPr>
            <p:cNvPr id="11565" name="Text Box 99"/>
            <p:cNvSpPr txBox="1">
              <a:spLocks noChangeArrowheads="1"/>
            </p:cNvSpPr>
            <p:nvPr/>
          </p:nvSpPr>
          <p:spPr bwMode="auto">
            <a:xfrm>
              <a:off x="4300" y="1706"/>
              <a:ext cx="1088" cy="173"/>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NNNNN</a:t>
              </a:r>
            </a:p>
          </p:txBody>
        </p:sp>
        <p:sp>
          <p:nvSpPr>
            <p:cNvPr id="11566" name="Oval 100"/>
            <p:cNvSpPr>
              <a:spLocks noChangeArrowheads="1"/>
            </p:cNvSpPr>
            <p:nvPr/>
          </p:nvSpPr>
          <p:spPr bwMode="auto">
            <a:xfrm>
              <a:off x="4688" y="1692"/>
              <a:ext cx="192" cy="144"/>
            </a:xfrm>
            <a:prstGeom prst="ellipse">
              <a:avLst/>
            </a:prstGeom>
            <a:solidFill>
              <a:srgbClr val="FFCCFF"/>
            </a:solidFill>
            <a:ln w="28575">
              <a:solidFill>
                <a:schemeClr val="tx1"/>
              </a:solidFill>
              <a:round/>
              <a:headEnd/>
              <a:tailEnd/>
            </a:ln>
          </p:spPr>
          <p:txBody>
            <a:bodyPr wrap="none" anchor="ctr"/>
            <a:lstStyle/>
            <a:p>
              <a:endParaRPr lang="en-US">
                <a:latin typeface="Calibri" pitchFamily="34" charset="0"/>
              </a:endParaRPr>
            </a:p>
          </p:txBody>
        </p:sp>
        <p:sp>
          <p:nvSpPr>
            <p:cNvPr id="11567" name="Line 101"/>
            <p:cNvSpPr>
              <a:spLocks noChangeShapeType="1"/>
            </p:cNvSpPr>
            <p:nvPr/>
          </p:nvSpPr>
          <p:spPr bwMode="auto">
            <a:xfrm flipH="1">
              <a:off x="4928" y="1674"/>
              <a:ext cx="384" cy="0"/>
            </a:xfrm>
            <a:prstGeom prst="line">
              <a:avLst/>
            </a:prstGeom>
            <a:noFill/>
            <a:ln w="28575">
              <a:solidFill>
                <a:schemeClr val="tx1"/>
              </a:solidFill>
              <a:round/>
              <a:headEnd type="triangle" w="med" len="med"/>
              <a:tailEnd/>
            </a:ln>
          </p:spPr>
          <p:txBody>
            <a:bodyPr wrap="none" anchor="ctr"/>
            <a:lstStyle/>
            <a:p>
              <a:endParaRPr lang="en-US"/>
            </a:p>
          </p:txBody>
        </p:sp>
        <p:sp>
          <p:nvSpPr>
            <p:cNvPr id="11568" name="Text Box 102"/>
            <p:cNvSpPr txBox="1">
              <a:spLocks noChangeArrowheads="1"/>
            </p:cNvSpPr>
            <p:nvPr/>
          </p:nvSpPr>
          <p:spPr bwMode="auto">
            <a:xfrm>
              <a:off x="3984" y="1538"/>
              <a:ext cx="1152" cy="17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E. coli DNA pol. I</a:t>
              </a:r>
              <a:endParaRPr lang="en-US" sz="1000">
                <a:latin typeface="Calibri" pitchFamily="34" charset="0"/>
              </a:endParaRPr>
            </a:p>
          </p:txBody>
        </p:sp>
        <p:grpSp>
          <p:nvGrpSpPr>
            <p:cNvPr id="12" name="Group 103"/>
            <p:cNvGrpSpPr>
              <a:grpSpLocks/>
            </p:cNvGrpSpPr>
            <p:nvPr/>
          </p:nvGrpSpPr>
          <p:grpSpPr bwMode="auto">
            <a:xfrm>
              <a:off x="2432" y="1770"/>
              <a:ext cx="1344" cy="86"/>
              <a:chOff x="1824" y="2360"/>
              <a:chExt cx="1008" cy="115"/>
            </a:xfrm>
          </p:grpSpPr>
          <p:sp>
            <p:nvSpPr>
              <p:cNvPr id="11571" name="Line 104"/>
              <p:cNvSpPr>
                <a:spLocks noChangeShapeType="1"/>
              </p:cNvSpPr>
              <p:nvPr/>
            </p:nvSpPr>
            <p:spPr bwMode="auto">
              <a:xfrm flipV="1">
                <a:off x="2160" y="2467"/>
                <a:ext cx="336" cy="0"/>
              </a:xfrm>
              <a:prstGeom prst="line">
                <a:avLst/>
              </a:prstGeom>
              <a:noFill/>
              <a:ln w="38100">
                <a:solidFill>
                  <a:schemeClr val="accent2"/>
                </a:solidFill>
                <a:round/>
                <a:headEnd/>
                <a:tailEnd/>
              </a:ln>
            </p:spPr>
            <p:txBody>
              <a:bodyPr wrap="none" anchor="ctr"/>
              <a:lstStyle/>
              <a:p>
                <a:endParaRPr lang="en-US"/>
              </a:p>
            </p:txBody>
          </p:sp>
          <p:sp>
            <p:nvSpPr>
              <p:cNvPr id="11572" name="Line 105"/>
              <p:cNvSpPr>
                <a:spLocks noChangeShapeType="1"/>
              </p:cNvSpPr>
              <p:nvPr/>
            </p:nvSpPr>
            <p:spPr bwMode="auto">
              <a:xfrm flipH="1" flipV="1">
                <a:off x="2169" y="2427"/>
                <a:ext cx="0" cy="48"/>
              </a:xfrm>
              <a:prstGeom prst="line">
                <a:avLst/>
              </a:prstGeom>
              <a:noFill/>
              <a:ln w="38100">
                <a:solidFill>
                  <a:schemeClr val="accent2"/>
                </a:solidFill>
                <a:round/>
                <a:headEnd/>
                <a:tailEnd/>
              </a:ln>
            </p:spPr>
            <p:txBody>
              <a:bodyPr wrap="none" anchor="ctr"/>
              <a:lstStyle/>
              <a:p>
                <a:endParaRPr lang="en-US"/>
              </a:p>
            </p:txBody>
          </p:sp>
          <p:sp>
            <p:nvSpPr>
              <p:cNvPr id="11573" name="Line 106"/>
              <p:cNvSpPr>
                <a:spLocks noChangeShapeType="1"/>
              </p:cNvSpPr>
              <p:nvPr/>
            </p:nvSpPr>
            <p:spPr bwMode="auto">
              <a:xfrm flipH="1" flipV="1">
                <a:off x="2208" y="2427"/>
                <a:ext cx="0" cy="48"/>
              </a:xfrm>
              <a:prstGeom prst="line">
                <a:avLst/>
              </a:prstGeom>
              <a:noFill/>
              <a:ln w="38100">
                <a:solidFill>
                  <a:schemeClr val="accent2"/>
                </a:solidFill>
                <a:round/>
                <a:headEnd/>
                <a:tailEnd/>
              </a:ln>
            </p:spPr>
            <p:txBody>
              <a:bodyPr wrap="none" anchor="ctr"/>
              <a:lstStyle/>
              <a:p>
                <a:endParaRPr lang="en-US"/>
              </a:p>
            </p:txBody>
          </p:sp>
          <p:sp>
            <p:nvSpPr>
              <p:cNvPr id="11574" name="Line 107"/>
              <p:cNvSpPr>
                <a:spLocks noChangeShapeType="1"/>
              </p:cNvSpPr>
              <p:nvPr/>
            </p:nvSpPr>
            <p:spPr bwMode="auto">
              <a:xfrm flipH="1" flipV="1">
                <a:off x="2256" y="2427"/>
                <a:ext cx="0" cy="48"/>
              </a:xfrm>
              <a:prstGeom prst="line">
                <a:avLst/>
              </a:prstGeom>
              <a:noFill/>
              <a:ln w="38100">
                <a:solidFill>
                  <a:schemeClr val="accent2"/>
                </a:solidFill>
                <a:round/>
                <a:headEnd/>
                <a:tailEnd/>
              </a:ln>
            </p:spPr>
            <p:txBody>
              <a:bodyPr wrap="none" anchor="ctr"/>
              <a:lstStyle/>
              <a:p>
                <a:endParaRPr lang="en-US"/>
              </a:p>
            </p:txBody>
          </p:sp>
          <p:sp>
            <p:nvSpPr>
              <p:cNvPr id="11575" name="Line 108"/>
              <p:cNvSpPr>
                <a:spLocks noChangeShapeType="1"/>
              </p:cNvSpPr>
              <p:nvPr/>
            </p:nvSpPr>
            <p:spPr bwMode="auto">
              <a:xfrm flipH="1" flipV="1">
                <a:off x="2304" y="2427"/>
                <a:ext cx="0" cy="48"/>
              </a:xfrm>
              <a:prstGeom prst="line">
                <a:avLst/>
              </a:prstGeom>
              <a:noFill/>
              <a:ln w="38100">
                <a:solidFill>
                  <a:schemeClr val="accent2"/>
                </a:solidFill>
                <a:round/>
                <a:headEnd/>
                <a:tailEnd/>
              </a:ln>
            </p:spPr>
            <p:txBody>
              <a:bodyPr wrap="none" anchor="ctr"/>
              <a:lstStyle/>
              <a:p>
                <a:endParaRPr lang="en-US"/>
              </a:p>
            </p:txBody>
          </p:sp>
          <p:sp>
            <p:nvSpPr>
              <p:cNvPr id="11576" name="Line 109"/>
              <p:cNvSpPr>
                <a:spLocks noChangeShapeType="1"/>
              </p:cNvSpPr>
              <p:nvPr/>
            </p:nvSpPr>
            <p:spPr bwMode="auto">
              <a:xfrm flipH="1" flipV="1">
                <a:off x="2352" y="2427"/>
                <a:ext cx="0" cy="48"/>
              </a:xfrm>
              <a:prstGeom prst="line">
                <a:avLst/>
              </a:prstGeom>
              <a:noFill/>
              <a:ln w="38100">
                <a:solidFill>
                  <a:schemeClr val="accent2"/>
                </a:solidFill>
                <a:round/>
                <a:headEnd/>
                <a:tailEnd/>
              </a:ln>
            </p:spPr>
            <p:txBody>
              <a:bodyPr wrap="none" anchor="ctr"/>
              <a:lstStyle/>
              <a:p>
                <a:endParaRPr lang="en-US"/>
              </a:p>
            </p:txBody>
          </p:sp>
          <p:sp>
            <p:nvSpPr>
              <p:cNvPr id="11577" name="Line 110"/>
              <p:cNvSpPr>
                <a:spLocks noChangeShapeType="1"/>
              </p:cNvSpPr>
              <p:nvPr/>
            </p:nvSpPr>
            <p:spPr bwMode="auto">
              <a:xfrm flipH="1" flipV="1">
                <a:off x="2400" y="2424"/>
                <a:ext cx="0" cy="48"/>
              </a:xfrm>
              <a:prstGeom prst="line">
                <a:avLst/>
              </a:prstGeom>
              <a:noFill/>
              <a:ln w="38100">
                <a:solidFill>
                  <a:schemeClr val="accent2"/>
                </a:solidFill>
                <a:round/>
                <a:headEnd/>
                <a:tailEnd/>
              </a:ln>
            </p:spPr>
            <p:txBody>
              <a:bodyPr wrap="none" anchor="ctr"/>
              <a:lstStyle/>
              <a:p>
                <a:endParaRPr lang="en-US"/>
              </a:p>
            </p:txBody>
          </p:sp>
          <p:sp>
            <p:nvSpPr>
              <p:cNvPr id="11578" name="Line 111"/>
              <p:cNvSpPr>
                <a:spLocks noChangeShapeType="1"/>
              </p:cNvSpPr>
              <p:nvPr/>
            </p:nvSpPr>
            <p:spPr bwMode="auto">
              <a:xfrm flipV="1">
                <a:off x="2496" y="2467"/>
                <a:ext cx="336" cy="0"/>
              </a:xfrm>
              <a:prstGeom prst="line">
                <a:avLst/>
              </a:prstGeom>
              <a:noFill/>
              <a:ln w="38100">
                <a:solidFill>
                  <a:schemeClr val="accent2"/>
                </a:solidFill>
                <a:round/>
                <a:headEnd/>
                <a:tailEnd/>
              </a:ln>
            </p:spPr>
            <p:txBody>
              <a:bodyPr wrap="none" anchor="ctr"/>
              <a:lstStyle/>
              <a:p>
                <a:endParaRPr lang="en-US"/>
              </a:p>
            </p:txBody>
          </p:sp>
          <p:sp>
            <p:nvSpPr>
              <p:cNvPr id="11579" name="Line 112"/>
              <p:cNvSpPr>
                <a:spLocks noChangeShapeType="1"/>
              </p:cNvSpPr>
              <p:nvPr/>
            </p:nvSpPr>
            <p:spPr bwMode="auto">
              <a:xfrm flipH="1" flipV="1">
                <a:off x="2505" y="2427"/>
                <a:ext cx="0" cy="48"/>
              </a:xfrm>
              <a:prstGeom prst="line">
                <a:avLst/>
              </a:prstGeom>
              <a:noFill/>
              <a:ln w="38100">
                <a:solidFill>
                  <a:schemeClr val="accent2"/>
                </a:solidFill>
                <a:round/>
                <a:headEnd/>
                <a:tailEnd/>
              </a:ln>
            </p:spPr>
            <p:txBody>
              <a:bodyPr wrap="none" anchor="ctr"/>
              <a:lstStyle/>
              <a:p>
                <a:endParaRPr lang="en-US"/>
              </a:p>
            </p:txBody>
          </p:sp>
          <p:sp>
            <p:nvSpPr>
              <p:cNvPr id="11580" name="Line 113"/>
              <p:cNvSpPr>
                <a:spLocks noChangeShapeType="1"/>
              </p:cNvSpPr>
              <p:nvPr/>
            </p:nvSpPr>
            <p:spPr bwMode="auto">
              <a:xfrm flipH="1" flipV="1">
                <a:off x="2544" y="2427"/>
                <a:ext cx="0" cy="48"/>
              </a:xfrm>
              <a:prstGeom prst="line">
                <a:avLst/>
              </a:prstGeom>
              <a:noFill/>
              <a:ln w="38100">
                <a:solidFill>
                  <a:schemeClr val="accent2"/>
                </a:solidFill>
                <a:round/>
                <a:headEnd/>
                <a:tailEnd/>
              </a:ln>
            </p:spPr>
            <p:txBody>
              <a:bodyPr wrap="none" anchor="ctr"/>
              <a:lstStyle/>
              <a:p>
                <a:endParaRPr lang="en-US"/>
              </a:p>
            </p:txBody>
          </p:sp>
          <p:sp>
            <p:nvSpPr>
              <p:cNvPr id="11581" name="Line 114"/>
              <p:cNvSpPr>
                <a:spLocks noChangeShapeType="1"/>
              </p:cNvSpPr>
              <p:nvPr/>
            </p:nvSpPr>
            <p:spPr bwMode="auto">
              <a:xfrm flipH="1" flipV="1">
                <a:off x="2592" y="2427"/>
                <a:ext cx="0" cy="48"/>
              </a:xfrm>
              <a:prstGeom prst="line">
                <a:avLst/>
              </a:prstGeom>
              <a:noFill/>
              <a:ln w="38100">
                <a:solidFill>
                  <a:schemeClr val="accent2"/>
                </a:solidFill>
                <a:round/>
                <a:headEnd/>
                <a:tailEnd/>
              </a:ln>
            </p:spPr>
            <p:txBody>
              <a:bodyPr wrap="none" anchor="ctr"/>
              <a:lstStyle/>
              <a:p>
                <a:endParaRPr lang="en-US"/>
              </a:p>
            </p:txBody>
          </p:sp>
          <p:sp>
            <p:nvSpPr>
              <p:cNvPr id="11582" name="Line 115"/>
              <p:cNvSpPr>
                <a:spLocks noChangeShapeType="1"/>
              </p:cNvSpPr>
              <p:nvPr/>
            </p:nvSpPr>
            <p:spPr bwMode="auto">
              <a:xfrm flipH="1" flipV="1">
                <a:off x="2640" y="2427"/>
                <a:ext cx="0" cy="48"/>
              </a:xfrm>
              <a:prstGeom prst="line">
                <a:avLst/>
              </a:prstGeom>
              <a:noFill/>
              <a:ln w="38100">
                <a:solidFill>
                  <a:schemeClr val="accent2"/>
                </a:solidFill>
                <a:round/>
                <a:headEnd/>
                <a:tailEnd/>
              </a:ln>
            </p:spPr>
            <p:txBody>
              <a:bodyPr wrap="none" anchor="ctr"/>
              <a:lstStyle/>
              <a:p>
                <a:endParaRPr lang="en-US"/>
              </a:p>
            </p:txBody>
          </p:sp>
          <p:sp>
            <p:nvSpPr>
              <p:cNvPr id="11583" name="Line 116"/>
              <p:cNvSpPr>
                <a:spLocks noChangeShapeType="1"/>
              </p:cNvSpPr>
              <p:nvPr/>
            </p:nvSpPr>
            <p:spPr bwMode="auto">
              <a:xfrm flipH="1" flipV="1">
                <a:off x="2688" y="2427"/>
                <a:ext cx="0" cy="48"/>
              </a:xfrm>
              <a:prstGeom prst="line">
                <a:avLst/>
              </a:prstGeom>
              <a:noFill/>
              <a:ln w="38100">
                <a:solidFill>
                  <a:schemeClr val="accent2"/>
                </a:solidFill>
                <a:round/>
                <a:headEnd/>
                <a:tailEnd/>
              </a:ln>
            </p:spPr>
            <p:txBody>
              <a:bodyPr wrap="none" anchor="ctr"/>
              <a:lstStyle/>
              <a:p>
                <a:endParaRPr lang="en-US"/>
              </a:p>
            </p:txBody>
          </p:sp>
          <p:sp>
            <p:nvSpPr>
              <p:cNvPr id="11584" name="Line 117"/>
              <p:cNvSpPr>
                <a:spLocks noChangeShapeType="1"/>
              </p:cNvSpPr>
              <p:nvPr/>
            </p:nvSpPr>
            <p:spPr bwMode="auto">
              <a:xfrm flipH="1" flipV="1">
                <a:off x="2736" y="2427"/>
                <a:ext cx="0" cy="48"/>
              </a:xfrm>
              <a:prstGeom prst="line">
                <a:avLst/>
              </a:prstGeom>
              <a:noFill/>
              <a:ln w="38100">
                <a:solidFill>
                  <a:schemeClr val="accent2"/>
                </a:solidFill>
                <a:round/>
                <a:headEnd/>
                <a:tailEnd/>
              </a:ln>
            </p:spPr>
            <p:txBody>
              <a:bodyPr wrap="none" anchor="ctr"/>
              <a:lstStyle/>
              <a:p>
                <a:endParaRPr lang="en-US"/>
              </a:p>
            </p:txBody>
          </p:sp>
          <p:sp>
            <p:nvSpPr>
              <p:cNvPr id="11585" name="Line 118"/>
              <p:cNvSpPr>
                <a:spLocks noChangeShapeType="1"/>
              </p:cNvSpPr>
              <p:nvPr/>
            </p:nvSpPr>
            <p:spPr bwMode="auto">
              <a:xfrm flipH="1" flipV="1">
                <a:off x="2784" y="2427"/>
                <a:ext cx="0" cy="48"/>
              </a:xfrm>
              <a:prstGeom prst="line">
                <a:avLst/>
              </a:prstGeom>
              <a:noFill/>
              <a:ln w="38100">
                <a:solidFill>
                  <a:schemeClr val="accent2"/>
                </a:solidFill>
                <a:round/>
                <a:headEnd/>
                <a:tailEnd/>
              </a:ln>
            </p:spPr>
            <p:txBody>
              <a:bodyPr wrap="none" anchor="ctr"/>
              <a:lstStyle/>
              <a:p>
                <a:endParaRPr lang="en-US"/>
              </a:p>
            </p:txBody>
          </p:sp>
          <p:sp>
            <p:nvSpPr>
              <p:cNvPr id="11586" name="Line 119"/>
              <p:cNvSpPr>
                <a:spLocks noChangeShapeType="1"/>
              </p:cNvSpPr>
              <p:nvPr/>
            </p:nvSpPr>
            <p:spPr bwMode="auto">
              <a:xfrm flipV="1">
                <a:off x="1824" y="2464"/>
                <a:ext cx="336" cy="0"/>
              </a:xfrm>
              <a:prstGeom prst="line">
                <a:avLst/>
              </a:prstGeom>
              <a:noFill/>
              <a:ln w="38100">
                <a:solidFill>
                  <a:schemeClr val="accent2"/>
                </a:solidFill>
                <a:round/>
                <a:headEnd/>
                <a:tailEnd/>
              </a:ln>
            </p:spPr>
            <p:txBody>
              <a:bodyPr wrap="none" anchor="ctr"/>
              <a:lstStyle/>
              <a:p>
                <a:endParaRPr lang="en-US"/>
              </a:p>
            </p:txBody>
          </p:sp>
          <p:sp>
            <p:nvSpPr>
              <p:cNvPr id="11587" name="Line 120"/>
              <p:cNvSpPr>
                <a:spLocks noChangeShapeType="1"/>
              </p:cNvSpPr>
              <p:nvPr/>
            </p:nvSpPr>
            <p:spPr bwMode="auto">
              <a:xfrm flipH="1" flipV="1">
                <a:off x="1833" y="2424"/>
                <a:ext cx="0" cy="48"/>
              </a:xfrm>
              <a:prstGeom prst="line">
                <a:avLst/>
              </a:prstGeom>
              <a:noFill/>
              <a:ln w="38100">
                <a:solidFill>
                  <a:schemeClr val="accent2"/>
                </a:solidFill>
                <a:round/>
                <a:headEnd/>
                <a:tailEnd/>
              </a:ln>
            </p:spPr>
            <p:txBody>
              <a:bodyPr wrap="none" anchor="ctr"/>
              <a:lstStyle/>
              <a:p>
                <a:endParaRPr lang="en-US"/>
              </a:p>
            </p:txBody>
          </p:sp>
          <p:sp>
            <p:nvSpPr>
              <p:cNvPr id="11588" name="Line 121"/>
              <p:cNvSpPr>
                <a:spLocks noChangeShapeType="1"/>
              </p:cNvSpPr>
              <p:nvPr/>
            </p:nvSpPr>
            <p:spPr bwMode="auto">
              <a:xfrm flipH="1" flipV="1">
                <a:off x="1872" y="2424"/>
                <a:ext cx="0" cy="48"/>
              </a:xfrm>
              <a:prstGeom prst="line">
                <a:avLst/>
              </a:prstGeom>
              <a:noFill/>
              <a:ln w="38100">
                <a:solidFill>
                  <a:schemeClr val="accent2"/>
                </a:solidFill>
                <a:round/>
                <a:headEnd/>
                <a:tailEnd/>
              </a:ln>
            </p:spPr>
            <p:txBody>
              <a:bodyPr wrap="none" anchor="ctr"/>
              <a:lstStyle/>
              <a:p>
                <a:endParaRPr lang="en-US"/>
              </a:p>
            </p:txBody>
          </p:sp>
          <p:sp>
            <p:nvSpPr>
              <p:cNvPr id="11589" name="Line 122"/>
              <p:cNvSpPr>
                <a:spLocks noChangeShapeType="1"/>
              </p:cNvSpPr>
              <p:nvPr/>
            </p:nvSpPr>
            <p:spPr bwMode="auto">
              <a:xfrm flipH="1" flipV="1">
                <a:off x="1920" y="2424"/>
                <a:ext cx="0" cy="48"/>
              </a:xfrm>
              <a:prstGeom prst="line">
                <a:avLst/>
              </a:prstGeom>
              <a:noFill/>
              <a:ln w="38100">
                <a:solidFill>
                  <a:schemeClr val="accent2"/>
                </a:solidFill>
                <a:round/>
                <a:headEnd/>
                <a:tailEnd/>
              </a:ln>
            </p:spPr>
            <p:txBody>
              <a:bodyPr wrap="none" anchor="ctr"/>
              <a:lstStyle/>
              <a:p>
                <a:endParaRPr lang="en-US"/>
              </a:p>
            </p:txBody>
          </p:sp>
          <p:sp>
            <p:nvSpPr>
              <p:cNvPr id="11590" name="Line 123"/>
              <p:cNvSpPr>
                <a:spLocks noChangeShapeType="1"/>
              </p:cNvSpPr>
              <p:nvPr/>
            </p:nvSpPr>
            <p:spPr bwMode="auto">
              <a:xfrm flipH="1" flipV="1">
                <a:off x="1968" y="2424"/>
                <a:ext cx="0" cy="48"/>
              </a:xfrm>
              <a:prstGeom prst="line">
                <a:avLst/>
              </a:prstGeom>
              <a:noFill/>
              <a:ln w="38100">
                <a:solidFill>
                  <a:schemeClr val="accent2"/>
                </a:solidFill>
                <a:round/>
                <a:headEnd/>
                <a:tailEnd/>
              </a:ln>
            </p:spPr>
            <p:txBody>
              <a:bodyPr wrap="none" anchor="ctr"/>
              <a:lstStyle/>
              <a:p>
                <a:endParaRPr lang="en-US"/>
              </a:p>
            </p:txBody>
          </p:sp>
          <p:sp>
            <p:nvSpPr>
              <p:cNvPr id="11591" name="Line 124"/>
              <p:cNvSpPr>
                <a:spLocks noChangeShapeType="1"/>
              </p:cNvSpPr>
              <p:nvPr/>
            </p:nvSpPr>
            <p:spPr bwMode="auto">
              <a:xfrm flipH="1" flipV="1">
                <a:off x="2016" y="2424"/>
                <a:ext cx="0" cy="48"/>
              </a:xfrm>
              <a:prstGeom prst="line">
                <a:avLst/>
              </a:prstGeom>
              <a:noFill/>
              <a:ln w="38100">
                <a:solidFill>
                  <a:schemeClr val="accent2"/>
                </a:solidFill>
                <a:round/>
                <a:headEnd/>
                <a:tailEnd/>
              </a:ln>
            </p:spPr>
            <p:txBody>
              <a:bodyPr wrap="none" anchor="ctr"/>
              <a:lstStyle/>
              <a:p>
                <a:endParaRPr lang="en-US"/>
              </a:p>
            </p:txBody>
          </p:sp>
          <p:sp>
            <p:nvSpPr>
              <p:cNvPr id="11592" name="Line 125"/>
              <p:cNvSpPr>
                <a:spLocks noChangeShapeType="1"/>
              </p:cNvSpPr>
              <p:nvPr/>
            </p:nvSpPr>
            <p:spPr bwMode="auto">
              <a:xfrm flipH="1" flipV="1">
                <a:off x="2064" y="2424"/>
                <a:ext cx="0" cy="48"/>
              </a:xfrm>
              <a:prstGeom prst="line">
                <a:avLst/>
              </a:prstGeom>
              <a:noFill/>
              <a:ln w="38100">
                <a:solidFill>
                  <a:schemeClr val="accent2"/>
                </a:solidFill>
                <a:round/>
                <a:headEnd/>
                <a:tailEnd/>
              </a:ln>
            </p:spPr>
            <p:txBody>
              <a:bodyPr wrap="none" anchor="ctr"/>
              <a:lstStyle/>
              <a:p>
                <a:endParaRPr lang="en-US"/>
              </a:p>
            </p:txBody>
          </p:sp>
          <p:sp>
            <p:nvSpPr>
              <p:cNvPr id="11593" name="Line 126"/>
              <p:cNvSpPr>
                <a:spLocks noChangeShapeType="1"/>
              </p:cNvSpPr>
              <p:nvPr/>
            </p:nvSpPr>
            <p:spPr bwMode="auto">
              <a:xfrm flipH="1" flipV="1">
                <a:off x="2112" y="2424"/>
                <a:ext cx="0" cy="48"/>
              </a:xfrm>
              <a:prstGeom prst="line">
                <a:avLst/>
              </a:prstGeom>
              <a:noFill/>
              <a:ln w="38100">
                <a:solidFill>
                  <a:schemeClr val="accent2"/>
                </a:solidFill>
                <a:round/>
                <a:headEnd/>
                <a:tailEnd/>
              </a:ln>
            </p:spPr>
            <p:txBody>
              <a:bodyPr wrap="none" anchor="ctr"/>
              <a:lstStyle/>
              <a:p>
                <a:endParaRPr lang="en-US"/>
              </a:p>
            </p:txBody>
          </p:sp>
          <p:sp>
            <p:nvSpPr>
              <p:cNvPr id="11594" name="Line 127"/>
              <p:cNvSpPr>
                <a:spLocks noChangeShapeType="1"/>
              </p:cNvSpPr>
              <p:nvPr/>
            </p:nvSpPr>
            <p:spPr bwMode="auto">
              <a:xfrm>
                <a:off x="2160" y="2363"/>
                <a:ext cx="336" cy="0"/>
              </a:xfrm>
              <a:prstGeom prst="line">
                <a:avLst/>
              </a:prstGeom>
              <a:noFill/>
              <a:ln w="38100">
                <a:solidFill>
                  <a:schemeClr val="accent2"/>
                </a:solidFill>
                <a:round/>
                <a:headEnd/>
                <a:tailEnd/>
              </a:ln>
            </p:spPr>
            <p:txBody>
              <a:bodyPr wrap="none" anchor="ctr"/>
              <a:lstStyle/>
              <a:p>
                <a:endParaRPr lang="en-US"/>
              </a:p>
            </p:txBody>
          </p:sp>
          <p:sp>
            <p:nvSpPr>
              <p:cNvPr id="11595" name="Line 128"/>
              <p:cNvSpPr>
                <a:spLocks noChangeShapeType="1"/>
              </p:cNvSpPr>
              <p:nvPr/>
            </p:nvSpPr>
            <p:spPr bwMode="auto">
              <a:xfrm flipH="1">
                <a:off x="2169" y="2363"/>
                <a:ext cx="0" cy="48"/>
              </a:xfrm>
              <a:prstGeom prst="line">
                <a:avLst/>
              </a:prstGeom>
              <a:noFill/>
              <a:ln w="38100">
                <a:solidFill>
                  <a:schemeClr val="accent2"/>
                </a:solidFill>
                <a:round/>
                <a:headEnd/>
                <a:tailEnd/>
              </a:ln>
            </p:spPr>
            <p:txBody>
              <a:bodyPr wrap="none" anchor="ctr"/>
              <a:lstStyle/>
              <a:p>
                <a:endParaRPr lang="en-US"/>
              </a:p>
            </p:txBody>
          </p:sp>
          <p:sp>
            <p:nvSpPr>
              <p:cNvPr id="11596" name="Line 129"/>
              <p:cNvSpPr>
                <a:spLocks noChangeShapeType="1"/>
              </p:cNvSpPr>
              <p:nvPr/>
            </p:nvSpPr>
            <p:spPr bwMode="auto">
              <a:xfrm flipH="1">
                <a:off x="2208" y="2363"/>
                <a:ext cx="0" cy="48"/>
              </a:xfrm>
              <a:prstGeom prst="line">
                <a:avLst/>
              </a:prstGeom>
              <a:noFill/>
              <a:ln w="38100">
                <a:solidFill>
                  <a:schemeClr val="accent2"/>
                </a:solidFill>
                <a:round/>
                <a:headEnd/>
                <a:tailEnd/>
              </a:ln>
            </p:spPr>
            <p:txBody>
              <a:bodyPr wrap="none" anchor="ctr"/>
              <a:lstStyle/>
              <a:p>
                <a:endParaRPr lang="en-US"/>
              </a:p>
            </p:txBody>
          </p:sp>
          <p:sp>
            <p:nvSpPr>
              <p:cNvPr id="11597" name="Line 130"/>
              <p:cNvSpPr>
                <a:spLocks noChangeShapeType="1"/>
              </p:cNvSpPr>
              <p:nvPr/>
            </p:nvSpPr>
            <p:spPr bwMode="auto">
              <a:xfrm flipH="1">
                <a:off x="2256" y="2363"/>
                <a:ext cx="0" cy="48"/>
              </a:xfrm>
              <a:prstGeom prst="line">
                <a:avLst/>
              </a:prstGeom>
              <a:noFill/>
              <a:ln w="38100">
                <a:solidFill>
                  <a:schemeClr val="accent2"/>
                </a:solidFill>
                <a:round/>
                <a:headEnd/>
                <a:tailEnd/>
              </a:ln>
            </p:spPr>
            <p:txBody>
              <a:bodyPr wrap="none" anchor="ctr"/>
              <a:lstStyle/>
              <a:p>
                <a:endParaRPr lang="en-US"/>
              </a:p>
            </p:txBody>
          </p:sp>
          <p:sp>
            <p:nvSpPr>
              <p:cNvPr id="11598" name="Line 131"/>
              <p:cNvSpPr>
                <a:spLocks noChangeShapeType="1"/>
              </p:cNvSpPr>
              <p:nvPr/>
            </p:nvSpPr>
            <p:spPr bwMode="auto">
              <a:xfrm flipH="1">
                <a:off x="2304" y="2363"/>
                <a:ext cx="0" cy="48"/>
              </a:xfrm>
              <a:prstGeom prst="line">
                <a:avLst/>
              </a:prstGeom>
              <a:noFill/>
              <a:ln w="38100">
                <a:solidFill>
                  <a:schemeClr val="accent2"/>
                </a:solidFill>
                <a:round/>
                <a:headEnd/>
                <a:tailEnd/>
              </a:ln>
            </p:spPr>
            <p:txBody>
              <a:bodyPr wrap="none" anchor="ctr"/>
              <a:lstStyle/>
              <a:p>
                <a:endParaRPr lang="en-US"/>
              </a:p>
            </p:txBody>
          </p:sp>
          <p:sp>
            <p:nvSpPr>
              <p:cNvPr id="11599" name="Line 132"/>
              <p:cNvSpPr>
                <a:spLocks noChangeShapeType="1"/>
              </p:cNvSpPr>
              <p:nvPr/>
            </p:nvSpPr>
            <p:spPr bwMode="auto">
              <a:xfrm flipH="1">
                <a:off x="2352" y="2363"/>
                <a:ext cx="0" cy="48"/>
              </a:xfrm>
              <a:prstGeom prst="line">
                <a:avLst/>
              </a:prstGeom>
              <a:noFill/>
              <a:ln w="38100">
                <a:solidFill>
                  <a:schemeClr val="accent2"/>
                </a:solidFill>
                <a:round/>
                <a:headEnd/>
                <a:tailEnd/>
              </a:ln>
            </p:spPr>
            <p:txBody>
              <a:bodyPr wrap="none" anchor="ctr"/>
              <a:lstStyle/>
              <a:p>
                <a:endParaRPr lang="en-US"/>
              </a:p>
            </p:txBody>
          </p:sp>
          <p:sp>
            <p:nvSpPr>
              <p:cNvPr id="11600" name="Line 133"/>
              <p:cNvSpPr>
                <a:spLocks noChangeShapeType="1"/>
              </p:cNvSpPr>
              <p:nvPr/>
            </p:nvSpPr>
            <p:spPr bwMode="auto">
              <a:xfrm flipH="1">
                <a:off x="2400" y="2363"/>
                <a:ext cx="0" cy="48"/>
              </a:xfrm>
              <a:prstGeom prst="line">
                <a:avLst/>
              </a:prstGeom>
              <a:noFill/>
              <a:ln w="38100">
                <a:solidFill>
                  <a:schemeClr val="accent2"/>
                </a:solidFill>
                <a:round/>
                <a:headEnd/>
                <a:tailEnd/>
              </a:ln>
            </p:spPr>
            <p:txBody>
              <a:bodyPr wrap="none" anchor="ctr"/>
              <a:lstStyle/>
              <a:p>
                <a:endParaRPr lang="en-US"/>
              </a:p>
            </p:txBody>
          </p:sp>
          <p:sp>
            <p:nvSpPr>
              <p:cNvPr id="11601" name="Line 134"/>
              <p:cNvSpPr>
                <a:spLocks noChangeShapeType="1"/>
              </p:cNvSpPr>
              <p:nvPr/>
            </p:nvSpPr>
            <p:spPr bwMode="auto">
              <a:xfrm flipH="1">
                <a:off x="2448" y="2363"/>
                <a:ext cx="0" cy="48"/>
              </a:xfrm>
              <a:prstGeom prst="line">
                <a:avLst/>
              </a:prstGeom>
              <a:noFill/>
              <a:ln w="38100">
                <a:solidFill>
                  <a:schemeClr val="accent2"/>
                </a:solidFill>
                <a:round/>
                <a:headEnd/>
                <a:tailEnd/>
              </a:ln>
            </p:spPr>
            <p:txBody>
              <a:bodyPr wrap="none" anchor="ctr"/>
              <a:lstStyle/>
              <a:p>
                <a:endParaRPr lang="en-US"/>
              </a:p>
            </p:txBody>
          </p:sp>
          <p:sp>
            <p:nvSpPr>
              <p:cNvPr id="11602" name="Line 135"/>
              <p:cNvSpPr>
                <a:spLocks noChangeShapeType="1"/>
              </p:cNvSpPr>
              <p:nvPr/>
            </p:nvSpPr>
            <p:spPr bwMode="auto">
              <a:xfrm>
                <a:off x="2496" y="2363"/>
                <a:ext cx="336" cy="0"/>
              </a:xfrm>
              <a:prstGeom prst="line">
                <a:avLst/>
              </a:prstGeom>
              <a:noFill/>
              <a:ln w="38100">
                <a:solidFill>
                  <a:schemeClr val="accent2"/>
                </a:solidFill>
                <a:round/>
                <a:headEnd/>
                <a:tailEnd/>
              </a:ln>
            </p:spPr>
            <p:txBody>
              <a:bodyPr wrap="none" anchor="ctr"/>
              <a:lstStyle/>
              <a:p>
                <a:endParaRPr lang="en-US"/>
              </a:p>
            </p:txBody>
          </p:sp>
          <p:sp>
            <p:nvSpPr>
              <p:cNvPr id="11603" name="Line 136"/>
              <p:cNvSpPr>
                <a:spLocks noChangeShapeType="1"/>
              </p:cNvSpPr>
              <p:nvPr/>
            </p:nvSpPr>
            <p:spPr bwMode="auto">
              <a:xfrm flipH="1">
                <a:off x="2505" y="2363"/>
                <a:ext cx="0" cy="48"/>
              </a:xfrm>
              <a:prstGeom prst="line">
                <a:avLst/>
              </a:prstGeom>
              <a:noFill/>
              <a:ln w="38100">
                <a:solidFill>
                  <a:schemeClr val="accent2"/>
                </a:solidFill>
                <a:round/>
                <a:headEnd/>
                <a:tailEnd/>
              </a:ln>
            </p:spPr>
            <p:txBody>
              <a:bodyPr wrap="none" anchor="ctr"/>
              <a:lstStyle/>
              <a:p>
                <a:endParaRPr lang="en-US"/>
              </a:p>
            </p:txBody>
          </p:sp>
          <p:sp>
            <p:nvSpPr>
              <p:cNvPr id="11604" name="Line 137"/>
              <p:cNvSpPr>
                <a:spLocks noChangeShapeType="1"/>
              </p:cNvSpPr>
              <p:nvPr/>
            </p:nvSpPr>
            <p:spPr bwMode="auto">
              <a:xfrm flipH="1">
                <a:off x="2544" y="2363"/>
                <a:ext cx="0" cy="48"/>
              </a:xfrm>
              <a:prstGeom prst="line">
                <a:avLst/>
              </a:prstGeom>
              <a:noFill/>
              <a:ln w="38100">
                <a:solidFill>
                  <a:schemeClr val="accent2"/>
                </a:solidFill>
                <a:round/>
                <a:headEnd/>
                <a:tailEnd/>
              </a:ln>
            </p:spPr>
            <p:txBody>
              <a:bodyPr wrap="none" anchor="ctr"/>
              <a:lstStyle/>
              <a:p>
                <a:endParaRPr lang="en-US"/>
              </a:p>
            </p:txBody>
          </p:sp>
          <p:sp>
            <p:nvSpPr>
              <p:cNvPr id="11605" name="Line 138"/>
              <p:cNvSpPr>
                <a:spLocks noChangeShapeType="1"/>
              </p:cNvSpPr>
              <p:nvPr/>
            </p:nvSpPr>
            <p:spPr bwMode="auto">
              <a:xfrm flipH="1">
                <a:off x="2592" y="2363"/>
                <a:ext cx="0" cy="48"/>
              </a:xfrm>
              <a:prstGeom prst="line">
                <a:avLst/>
              </a:prstGeom>
              <a:noFill/>
              <a:ln w="38100">
                <a:solidFill>
                  <a:schemeClr val="accent2"/>
                </a:solidFill>
                <a:round/>
                <a:headEnd/>
                <a:tailEnd/>
              </a:ln>
            </p:spPr>
            <p:txBody>
              <a:bodyPr wrap="none" anchor="ctr"/>
              <a:lstStyle/>
              <a:p>
                <a:endParaRPr lang="en-US"/>
              </a:p>
            </p:txBody>
          </p:sp>
          <p:sp>
            <p:nvSpPr>
              <p:cNvPr id="11606" name="Line 139"/>
              <p:cNvSpPr>
                <a:spLocks noChangeShapeType="1"/>
              </p:cNvSpPr>
              <p:nvPr/>
            </p:nvSpPr>
            <p:spPr bwMode="auto">
              <a:xfrm flipH="1">
                <a:off x="2640" y="2363"/>
                <a:ext cx="0" cy="48"/>
              </a:xfrm>
              <a:prstGeom prst="line">
                <a:avLst/>
              </a:prstGeom>
              <a:noFill/>
              <a:ln w="38100">
                <a:solidFill>
                  <a:schemeClr val="accent2"/>
                </a:solidFill>
                <a:round/>
                <a:headEnd/>
                <a:tailEnd/>
              </a:ln>
            </p:spPr>
            <p:txBody>
              <a:bodyPr wrap="none" anchor="ctr"/>
              <a:lstStyle/>
              <a:p>
                <a:endParaRPr lang="en-US"/>
              </a:p>
            </p:txBody>
          </p:sp>
          <p:sp>
            <p:nvSpPr>
              <p:cNvPr id="11607" name="Line 140"/>
              <p:cNvSpPr>
                <a:spLocks noChangeShapeType="1"/>
              </p:cNvSpPr>
              <p:nvPr/>
            </p:nvSpPr>
            <p:spPr bwMode="auto">
              <a:xfrm flipH="1">
                <a:off x="2688" y="2363"/>
                <a:ext cx="0" cy="48"/>
              </a:xfrm>
              <a:prstGeom prst="line">
                <a:avLst/>
              </a:prstGeom>
              <a:noFill/>
              <a:ln w="38100">
                <a:solidFill>
                  <a:schemeClr val="accent2"/>
                </a:solidFill>
                <a:round/>
                <a:headEnd/>
                <a:tailEnd/>
              </a:ln>
            </p:spPr>
            <p:txBody>
              <a:bodyPr wrap="none" anchor="ctr"/>
              <a:lstStyle/>
              <a:p>
                <a:endParaRPr lang="en-US"/>
              </a:p>
            </p:txBody>
          </p:sp>
          <p:sp>
            <p:nvSpPr>
              <p:cNvPr id="11608" name="Line 141"/>
              <p:cNvSpPr>
                <a:spLocks noChangeShapeType="1"/>
              </p:cNvSpPr>
              <p:nvPr/>
            </p:nvSpPr>
            <p:spPr bwMode="auto">
              <a:xfrm flipH="1">
                <a:off x="2736" y="2363"/>
                <a:ext cx="0" cy="48"/>
              </a:xfrm>
              <a:prstGeom prst="line">
                <a:avLst/>
              </a:prstGeom>
              <a:noFill/>
              <a:ln w="38100">
                <a:solidFill>
                  <a:schemeClr val="accent2"/>
                </a:solidFill>
                <a:round/>
                <a:headEnd/>
                <a:tailEnd/>
              </a:ln>
            </p:spPr>
            <p:txBody>
              <a:bodyPr wrap="none" anchor="ctr"/>
              <a:lstStyle/>
              <a:p>
                <a:endParaRPr lang="en-US"/>
              </a:p>
            </p:txBody>
          </p:sp>
          <p:sp>
            <p:nvSpPr>
              <p:cNvPr id="11609" name="Line 142"/>
              <p:cNvSpPr>
                <a:spLocks noChangeShapeType="1"/>
              </p:cNvSpPr>
              <p:nvPr/>
            </p:nvSpPr>
            <p:spPr bwMode="auto">
              <a:xfrm flipH="1">
                <a:off x="2784" y="2363"/>
                <a:ext cx="0" cy="48"/>
              </a:xfrm>
              <a:prstGeom prst="line">
                <a:avLst/>
              </a:prstGeom>
              <a:noFill/>
              <a:ln w="38100">
                <a:solidFill>
                  <a:schemeClr val="accent2"/>
                </a:solidFill>
                <a:round/>
                <a:headEnd/>
                <a:tailEnd/>
              </a:ln>
            </p:spPr>
            <p:txBody>
              <a:bodyPr wrap="none" anchor="ctr"/>
              <a:lstStyle/>
              <a:p>
                <a:endParaRPr lang="en-US"/>
              </a:p>
            </p:txBody>
          </p:sp>
          <p:sp>
            <p:nvSpPr>
              <p:cNvPr id="11610" name="Line 143"/>
              <p:cNvSpPr>
                <a:spLocks noChangeShapeType="1"/>
              </p:cNvSpPr>
              <p:nvPr/>
            </p:nvSpPr>
            <p:spPr bwMode="auto">
              <a:xfrm>
                <a:off x="1824" y="2360"/>
                <a:ext cx="336" cy="0"/>
              </a:xfrm>
              <a:prstGeom prst="line">
                <a:avLst/>
              </a:prstGeom>
              <a:noFill/>
              <a:ln w="38100">
                <a:solidFill>
                  <a:schemeClr val="accent2"/>
                </a:solidFill>
                <a:round/>
                <a:headEnd/>
                <a:tailEnd/>
              </a:ln>
            </p:spPr>
            <p:txBody>
              <a:bodyPr wrap="none" anchor="ctr"/>
              <a:lstStyle/>
              <a:p>
                <a:endParaRPr lang="en-US"/>
              </a:p>
            </p:txBody>
          </p:sp>
          <p:sp>
            <p:nvSpPr>
              <p:cNvPr id="11611" name="Line 144"/>
              <p:cNvSpPr>
                <a:spLocks noChangeShapeType="1"/>
              </p:cNvSpPr>
              <p:nvPr/>
            </p:nvSpPr>
            <p:spPr bwMode="auto">
              <a:xfrm flipH="1">
                <a:off x="1833" y="2360"/>
                <a:ext cx="0" cy="48"/>
              </a:xfrm>
              <a:prstGeom prst="line">
                <a:avLst/>
              </a:prstGeom>
              <a:noFill/>
              <a:ln w="38100">
                <a:solidFill>
                  <a:schemeClr val="accent2"/>
                </a:solidFill>
                <a:round/>
                <a:headEnd/>
                <a:tailEnd/>
              </a:ln>
            </p:spPr>
            <p:txBody>
              <a:bodyPr wrap="none" anchor="ctr"/>
              <a:lstStyle/>
              <a:p>
                <a:endParaRPr lang="en-US"/>
              </a:p>
            </p:txBody>
          </p:sp>
          <p:sp>
            <p:nvSpPr>
              <p:cNvPr id="11612" name="Line 145"/>
              <p:cNvSpPr>
                <a:spLocks noChangeShapeType="1"/>
              </p:cNvSpPr>
              <p:nvPr/>
            </p:nvSpPr>
            <p:spPr bwMode="auto">
              <a:xfrm flipH="1">
                <a:off x="1872" y="2360"/>
                <a:ext cx="0" cy="48"/>
              </a:xfrm>
              <a:prstGeom prst="line">
                <a:avLst/>
              </a:prstGeom>
              <a:noFill/>
              <a:ln w="38100">
                <a:solidFill>
                  <a:schemeClr val="accent2"/>
                </a:solidFill>
                <a:round/>
                <a:headEnd/>
                <a:tailEnd/>
              </a:ln>
            </p:spPr>
            <p:txBody>
              <a:bodyPr wrap="none" anchor="ctr"/>
              <a:lstStyle/>
              <a:p>
                <a:endParaRPr lang="en-US"/>
              </a:p>
            </p:txBody>
          </p:sp>
          <p:sp>
            <p:nvSpPr>
              <p:cNvPr id="11613" name="Line 146"/>
              <p:cNvSpPr>
                <a:spLocks noChangeShapeType="1"/>
              </p:cNvSpPr>
              <p:nvPr/>
            </p:nvSpPr>
            <p:spPr bwMode="auto">
              <a:xfrm flipH="1">
                <a:off x="1920" y="2360"/>
                <a:ext cx="0" cy="48"/>
              </a:xfrm>
              <a:prstGeom prst="line">
                <a:avLst/>
              </a:prstGeom>
              <a:noFill/>
              <a:ln w="38100">
                <a:solidFill>
                  <a:schemeClr val="accent2"/>
                </a:solidFill>
                <a:round/>
                <a:headEnd/>
                <a:tailEnd/>
              </a:ln>
            </p:spPr>
            <p:txBody>
              <a:bodyPr wrap="none" anchor="ctr"/>
              <a:lstStyle/>
              <a:p>
                <a:endParaRPr lang="en-US"/>
              </a:p>
            </p:txBody>
          </p:sp>
          <p:sp>
            <p:nvSpPr>
              <p:cNvPr id="11614" name="Line 147"/>
              <p:cNvSpPr>
                <a:spLocks noChangeShapeType="1"/>
              </p:cNvSpPr>
              <p:nvPr/>
            </p:nvSpPr>
            <p:spPr bwMode="auto">
              <a:xfrm flipH="1">
                <a:off x="1968" y="2360"/>
                <a:ext cx="0" cy="48"/>
              </a:xfrm>
              <a:prstGeom prst="line">
                <a:avLst/>
              </a:prstGeom>
              <a:noFill/>
              <a:ln w="38100">
                <a:solidFill>
                  <a:schemeClr val="accent2"/>
                </a:solidFill>
                <a:round/>
                <a:headEnd/>
                <a:tailEnd/>
              </a:ln>
            </p:spPr>
            <p:txBody>
              <a:bodyPr wrap="none" anchor="ctr"/>
              <a:lstStyle/>
              <a:p>
                <a:endParaRPr lang="en-US"/>
              </a:p>
            </p:txBody>
          </p:sp>
          <p:sp>
            <p:nvSpPr>
              <p:cNvPr id="11615" name="Line 148"/>
              <p:cNvSpPr>
                <a:spLocks noChangeShapeType="1"/>
              </p:cNvSpPr>
              <p:nvPr/>
            </p:nvSpPr>
            <p:spPr bwMode="auto">
              <a:xfrm flipH="1">
                <a:off x="2016" y="2360"/>
                <a:ext cx="0" cy="48"/>
              </a:xfrm>
              <a:prstGeom prst="line">
                <a:avLst/>
              </a:prstGeom>
              <a:noFill/>
              <a:ln w="38100">
                <a:solidFill>
                  <a:schemeClr val="accent2"/>
                </a:solidFill>
                <a:round/>
                <a:headEnd/>
                <a:tailEnd/>
              </a:ln>
            </p:spPr>
            <p:txBody>
              <a:bodyPr wrap="none" anchor="ctr"/>
              <a:lstStyle/>
              <a:p>
                <a:endParaRPr lang="en-US"/>
              </a:p>
            </p:txBody>
          </p:sp>
          <p:sp>
            <p:nvSpPr>
              <p:cNvPr id="11616" name="Line 149"/>
              <p:cNvSpPr>
                <a:spLocks noChangeShapeType="1"/>
              </p:cNvSpPr>
              <p:nvPr/>
            </p:nvSpPr>
            <p:spPr bwMode="auto">
              <a:xfrm flipH="1">
                <a:off x="2064" y="2360"/>
                <a:ext cx="0" cy="48"/>
              </a:xfrm>
              <a:prstGeom prst="line">
                <a:avLst/>
              </a:prstGeom>
              <a:noFill/>
              <a:ln w="38100">
                <a:solidFill>
                  <a:schemeClr val="accent2"/>
                </a:solidFill>
                <a:round/>
                <a:headEnd/>
                <a:tailEnd/>
              </a:ln>
            </p:spPr>
            <p:txBody>
              <a:bodyPr wrap="none" anchor="ctr"/>
              <a:lstStyle/>
              <a:p>
                <a:endParaRPr lang="en-US"/>
              </a:p>
            </p:txBody>
          </p:sp>
          <p:sp>
            <p:nvSpPr>
              <p:cNvPr id="11617" name="Line 150"/>
              <p:cNvSpPr>
                <a:spLocks noChangeShapeType="1"/>
              </p:cNvSpPr>
              <p:nvPr/>
            </p:nvSpPr>
            <p:spPr bwMode="auto">
              <a:xfrm flipH="1">
                <a:off x="2112" y="2360"/>
                <a:ext cx="0" cy="48"/>
              </a:xfrm>
              <a:prstGeom prst="line">
                <a:avLst/>
              </a:prstGeom>
              <a:noFill/>
              <a:ln w="38100">
                <a:solidFill>
                  <a:schemeClr val="accent2"/>
                </a:solidFill>
                <a:round/>
                <a:headEnd/>
                <a:tailEnd/>
              </a:ln>
            </p:spPr>
            <p:txBody>
              <a:bodyPr wrap="none" anchor="ctr"/>
              <a:lstStyle/>
              <a:p>
                <a:endParaRPr lang="en-US"/>
              </a:p>
            </p:txBody>
          </p:sp>
          <p:sp>
            <p:nvSpPr>
              <p:cNvPr id="11618" name="Line 151"/>
              <p:cNvSpPr>
                <a:spLocks noChangeShapeType="1"/>
              </p:cNvSpPr>
              <p:nvPr/>
            </p:nvSpPr>
            <p:spPr bwMode="auto">
              <a:xfrm flipH="1" flipV="1">
                <a:off x="2448" y="2424"/>
                <a:ext cx="0" cy="48"/>
              </a:xfrm>
              <a:prstGeom prst="line">
                <a:avLst/>
              </a:prstGeom>
              <a:noFill/>
              <a:ln w="38100">
                <a:solidFill>
                  <a:schemeClr val="accent2"/>
                </a:solidFill>
                <a:round/>
                <a:headEnd/>
                <a:tailEnd/>
              </a:ln>
            </p:spPr>
            <p:txBody>
              <a:bodyPr wrap="none" anchor="ctr"/>
              <a:lstStyle/>
              <a:p>
                <a:endParaRPr lang="en-US"/>
              </a:p>
            </p:txBody>
          </p:sp>
        </p:grpSp>
        <p:sp>
          <p:nvSpPr>
            <p:cNvPr id="11570" name="Text Box 152"/>
            <p:cNvSpPr txBox="1">
              <a:spLocks noChangeArrowheads="1"/>
            </p:cNvSpPr>
            <p:nvPr/>
          </p:nvSpPr>
          <p:spPr bwMode="auto">
            <a:xfrm>
              <a:off x="4261" y="1876"/>
              <a:ext cx="635" cy="288"/>
            </a:xfrm>
            <a:prstGeom prst="rect">
              <a:avLst/>
            </a:prstGeom>
            <a:noFill/>
            <a:ln w="9525">
              <a:noFill/>
              <a:miter lim="800000"/>
              <a:headEnd/>
              <a:tailEnd/>
            </a:ln>
          </p:spPr>
          <p:txBody>
            <a:bodyPr wrap="none">
              <a:spAutoFit/>
            </a:bodyPr>
            <a:lstStyle/>
            <a:p>
              <a:r>
                <a:rPr lang="en-US" sz="1200">
                  <a:latin typeface="Calibri" pitchFamily="34" charset="0"/>
                </a:rPr>
                <a:t>T7RNA pol. </a:t>
              </a:r>
              <a:br>
                <a:rPr lang="en-US" sz="1200">
                  <a:latin typeface="Calibri" pitchFamily="34" charset="0"/>
                </a:rPr>
              </a:br>
              <a:r>
                <a:rPr lang="en-US" sz="1200">
                  <a:latin typeface="Calibri" pitchFamily="34" charset="0"/>
                </a:rPr>
                <a:t>promoter</a:t>
              </a:r>
            </a:p>
          </p:txBody>
        </p:sp>
      </p:grpSp>
      <p:sp>
        <p:nvSpPr>
          <p:cNvPr id="11276" name="Text Box 153"/>
          <p:cNvSpPr txBox="1">
            <a:spLocks noChangeArrowheads="1"/>
          </p:cNvSpPr>
          <p:nvPr/>
        </p:nvSpPr>
        <p:spPr bwMode="auto">
          <a:xfrm>
            <a:off x="7493000" y="4438650"/>
            <a:ext cx="1574800" cy="274638"/>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NNNNNNNN</a:t>
            </a:r>
          </a:p>
        </p:txBody>
      </p:sp>
      <p:grpSp>
        <p:nvGrpSpPr>
          <p:cNvPr id="13" name="Group 155"/>
          <p:cNvGrpSpPr>
            <a:grpSpLocks/>
          </p:cNvGrpSpPr>
          <p:nvPr/>
        </p:nvGrpSpPr>
        <p:grpSpPr bwMode="auto">
          <a:xfrm>
            <a:off x="228600" y="3733800"/>
            <a:ext cx="2708275" cy="838200"/>
            <a:chOff x="327" y="2256"/>
            <a:chExt cx="1706" cy="528"/>
          </a:xfrm>
        </p:grpSpPr>
        <p:sp>
          <p:nvSpPr>
            <p:cNvPr id="11560" name="Rectangle 156"/>
            <p:cNvSpPr>
              <a:spLocks noChangeArrowheads="1"/>
            </p:cNvSpPr>
            <p:nvPr/>
          </p:nvSpPr>
          <p:spPr bwMode="auto">
            <a:xfrm>
              <a:off x="411" y="2256"/>
              <a:ext cx="1536" cy="528"/>
            </a:xfrm>
            <a:prstGeom prst="rect">
              <a:avLst/>
            </a:prstGeom>
            <a:solidFill>
              <a:srgbClr val="FFFFCC"/>
            </a:solidFill>
            <a:ln w="19050">
              <a:solidFill>
                <a:schemeClr val="tx1"/>
              </a:solidFill>
              <a:miter lim="800000"/>
              <a:headEnd/>
              <a:tailEnd/>
            </a:ln>
          </p:spPr>
          <p:txBody>
            <a:bodyPr wrap="none" anchor="ctr"/>
            <a:lstStyle/>
            <a:p>
              <a:endParaRPr lang="en-US">
                <a:latin typeface="Calibri" pitchFamily="34" charset="0"/>
              </a:endParaRPr>
            </a:p>
          </p:txBody>
        </p:sp>
        <p:sp>
          <p:nvSpPr>
            <p:cNvPr id="11561" name="Text Box 157"/>
            <p:cNvSpPr txBox="1">
              <a:spLocks noChangeArrowheads="1"/>
            </p:cNvSpPr>
            <p:nvPr/>
          </p:nvSpPr>
          <p:spPr bwMode="auto">
            <a:xfrm>
              <a:off x="327" y="2292"/>
              <a:ext cx="1706" cy="460"/>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IVT cRNA synthesis amplifies and labels transcripts with Biotin</a:t>
              </a:r>
            </a:p>
          </p:txBody>
        </p:sp>
      </p:grpSp>
      <p:sp>
        <p:nvSpPr>
          <p:cNvPr id="11278" name="Text Box 158"/>
          <p:cNvSpPr txBox="1">
            <a:spLocks noChangeArrowheads="1"/>
          </p:cNvSpPr>
          <p:nvPr/>
        </p:nvSpPr>
        <p:spPr bwMode="auto">
          <a:xfrm>
            <a:off x="6934200" y="4308475"/>
            <a:ext cx="1760538" cy="274638"/>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NNNNNNNNNNNNN</a:t>
            </a:r>
            <a:endParaRPr lang="en-US" sz="1000">
              <a:solidFill>
                <a:schemeClr val="accent2"/>
              </a:solidFill>
              <a:latin typeface="Calibri" pitchFamily="34" charset="0"/>
            </a:endParaRPr>
          </a:p>
        </p:txBody>
      </p:sp>
      <p:sp>
        <p:nvSpPr>
          <p:cNvPr id="11279" name="Text Box 159"/>
          <p:cNvSpPr txBox="1">
            <a:spLocks noChangeArrowheads="1"/>
          </p:cNvSpPr>
          <p:nvPr/>
        </p:nvSpPr>
        <p:spPr bwMode="auto">
          <a:xfrm>
            <a:off x="5842000" y="4308475"/>
            <a:ext cx="1828800" cy="274638"/>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AAAAAAAAAAAAAAN</a:t>
            </a:r>
            <a:endParaRPr lang="en-US" sz="1000">
              <a:solidFill>
                <a:schemeClr val="accent2"/>
              </a:solidFill>
              <a:latin typeface="Calibri" pitchFamily="34" charset="0"/>
            </a:endParaRPr>
          </a:p>
        </p:txBody>
      </p:sp>
      <p:grpSp>
        <p:nvGrpSpPr>
          <p:cNvPr id="14" name="Group 160"/>
          <p:cNvGrpSpPr>
            <a:grpSpLocks/>
          </p:cNvGrpSpPr>
          <p:nvPr/>
        </p:nvGrpSpPr>
        <p:grpSpPr bwMode="auto">
          <a:xfrm>
            <a:off x="6223000" y="4649788"/>
            <a:ext cx="1473200" cy="455612"/>
            <a:chOff x="3160" y="4032"/>
            <a:chExt cx="696" cy="382"/>
          </a:xfrm>
        </p:grpSpPr>
        <p:sp>
          <p:nvSpPr>
            <p:cNvPr id="11554" name="Text Box 161"/>
            <p:cNvSpPr txBox="1">
              <a:spLocks noChangeArrowheads="1"/>
            </p:cNvSpPr>
            <p:nvPr/>
          </p:nvSpPr>
          <p:spPr bwMode="auto">
            <a:xfrm>
              <a:off x="3160" y="4178"/>
              <a:ext cx="384" cy="231"/>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TTTTTT</a:t>
              </a:r>
              <a:endParaRPr lang="en-US" sz="1000">
                <a:solidFill>
                  <a:schemeClr val="accent2"/>
                </a:solidFill>
                <a:latin typeface="Calibri" pitchFamily="34" charset="0"/>
              </a:endParaRPr>
            </a:p>
          </p:txBody>
        </p:sp>
        <p:sp>
          <p:nvSpPr>
            <p:cNvPr id="11555" name="Text Box 162"/>
            <p:cNvSpPr txBox="1">
              <a:spLocks noChangeArrowheads="1"/>
            </p:cNvSpPr>
            <p:nvPr/>
          </p:nvSpPr>
          <p:spPr bwMode="auto">
            <a:xfrm>
              <a:off x="3416" y="4184"/>
              <a:ext cx="208" cy="230"/>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endParaRPr lang="en-US" sz="1000">
                <a:solidFill>
                  <a:schemeClr val="accent2"/>
                </a:solidFill>
                <a:latin typeface="Calibri" pitchFamily="34" charset="0"/>
              </a:endParaRPr>
            </a:p>
          </p:txBody>
        </p:sp>
        <p:sp>
          <p:nvSpPr>
            <p:cNvPr id="11556" name="Text Box 163"/>
            <p:cNvSpPr txBox="1">
              <a:spLocks noChangeArrowheads="1"/>
            </p:cNvSpPr>
            <p:nvPr/>
          </p:nvSpPr>
          <p:spPr bwMode="auto">
            <a:xfrm>
              <a:off x="3472" y="4144"/>
              <a:ext cx="208" cy="230"/>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endParaRPr lang="en-US" sz="1000">
                <a:solidFill>
                  <a:schemeClr val="accent2"/>
                </a:solidFill>
                <a:latin typeface="Calibri" pitchFamily="34" charset="0"/>
              </a:endParaRPr>
            </a:p>
          </p:txBody>
        </p:sp>
        <p:sp>
          <p:nvSpPr>
            <p:cNvPr id="11557" name="Text Box 164"/>
            <p:cNvSpPr txBox="1">
              <a:spLocks noChangeArrowheads="1"/>
            </p:cNvSpPr>
            <p:nvPr/>
          </p:nvSpPr>
          <p:spPr bwMode="auto">
            <a:xfrm>
              <a:off x="3528" y="4104"/>
              <a:ext cx="208" cy="230"/>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endParaRPr lang="en-US" sz="1000">
                <a:solidFill>
                  <a:schemeClr val="accent2"/>
                </a:solidFill>
                <a:latin typeface="Calibri" pitchFamily="34" charset="0"/>
              </a:endParaRPr>
            </a:p>
          </p:txBody>
        </p:sp>
        <p:sp>
          <p:nvSpPr>
            <p:cNvPr id="11558" name="Text Box 165"/>
            <p:cNvSpPr txBox="1">
              <a:spLocks noChangeArrowheads="1"/>
            </p:cNvSpPr>
            <p:nvPr/>
          </p:nvSpPr>
          <p:spPr bwMode="auto">
            <a:xfrm>
              <a:off x="3584" y="4064"/>
              <a:ext cx="208" cy="230"/>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endParaRPr lang="en-US" sz="1000">
                <a:solidFill>
                  <a:schemeClr val="accent2"/>
                </a:solidFill>
                <a:latin typeface="Calibri" pitchFamily="34" charset="0"/>
              </a:endParaRPr>
            </a:p>
          </p:txBody>
        </p:sp>
        <p:sp>
          <p:nvSpPr>
            <p:cNvPr id="11559" name="Text Box 166"/>
            <p:cNvSpPr txBox="1">
              <a:spLocks noChangeArrowheads="1"/>
            </p:cNvSpPr>
            <p:nvPr/>
          </p:nvSpPr>
          <p:spPr bwMode="auto">
            <a:xfrm>
              <a:off x="3648" y="4032"/>
              <a:ext cx="208" cy="230"/>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endParaRPr lang="en-US" sz="1000">
                <a:solidFill>
                  <a:schemeClr val="accent2"/>
                </a:solidFill>
                <a:latin typeface="Calibri" pitchFamily="34" charset="0"/>
              </a:endParaRPr>
            </a:p>
          </p:txBody>
        </p:sp>
      </p:grpSp>
      <p:grpSp>
        <p:nvGrpSpPr>
          <p:cNvPr id="15" name="Group 167"/>
          <p:cNvGrpSpPr>
            <a:grpSpLocks/>
          </p:cNvGrpSpPr>
          <p:nvPr/>
        </p:nvGrpSpPr>
        <p:grpSpPr bwMode="auto">
          <a:xfrm>
            <a:off x="3843338" y="4457700"/>
            <a:ext cx="525462" cy="57150"/>
            <a:chOff x="1816" y="4128"/>
            <a:chExt cx="248" cy="48"/>
          </a:xfrm>
        </p:grpSpPr>
        <p:sp>
          <p:nvSpPr>
            <p:cNvPr id="11548" name="Line 168"/>
            <p:cNvSpPr>
              <a:spLocks noChangeShapeType="1"/>
            </p:cNvSpPr>
            <p:nvPr/>
          </p:nvSpPr>
          <p:spPr bwMode="auto">
            <a:xfrm flipV="1">
              <a:off x="1816" y="4160"/>
              <a:ext cx="248" cy="0"/>
            </a:xfrm>
            <a:prstGeom prst="line">
              <a:avLst/>
            </a:prstGeom>
            <a:noFill/>
            <a:ln w="38100">
              <a:solidFill>
                <a:schemeClr val="accent2"/>
              </a:solidFill>
              <a:round/>
              <a:headEnd/>
              <a:tailEnd/>
            </a:ln>
          </p:spPr>
          <p:txBody>
            <a:bodyPr wrap="none" anchor="ctr"/>
            <a:lstStyle/>
            <a:p>
              <a:endParaRPr lang="en-US"/>
            </a:p>
          </p:txBody>
        </p:sp>
        <p:sp>
          <p:nvSpPr>
            <p:cNvPr id="11549" name="Line 169"/>
            <p:cNvSpPr>
              <a:spLocks noChangeShapeType="1"/>
            </p:cNvSpPr>
            <p:nvPr/>
          </p:nvSpPr>
          <p:spPr bwMode="auto">
            <a:xfrm flipH="1" flipV="1">
              <a:off x="1825" y="4128"/>
              <a:ext cx="0" cy="48"/>
            </a:xfrm>
            <a:prstGeom prst="line">
              <a:avLst/>
            </a:prstGeom>
            <a:noFill/>
            <a:ln w="38100">
              <a:solidFill>
                <a:schemeClr val="accent2"/>
              </a:solidFill>
              <a:round/>
              <a:headEnd/>
              <a:tailEnd/>
            </a:ln>
          </p:spPr>
          <p:txBody>
            <a:bodyPr wrap="none" anchor="ctr"/>
            <a:lstStyle/>
            <a:p>
              <a:endParaRPr lang="en-US"/>
            </a:p>
          </p:txBody>
        </p:sp>
        <p:sp>
          <p:nvSpPr>
            <p:cNvPr id="11550" name="Line 170"/>
            <p:cNvSpPr>
              <a:spLocks noChangeShapeType="1"/>
            </p:cNvSpPr>
            <p:nvPr/>
          </p:nvSpPr>
          <p:spPr bwMode="auto">
            <a:xfrm flipH="1" flipV="1">
              <a:off x="1864" y="4128"/>
              <a:ext cx="0" cy="48"/>
            </a:xfrm>
            <a:prstGeom prst="line">
              <a:avLst/>
            </a:prstGeom>
            <a:noFill/>
            <a:ln w="38100">
              <a:solidFill>
                <a:schemeClr val="accent2"/>
              </a:solidFill>
              <a:round/>
              <a:headEnd/>
              <a:tailEnd/>
            </a:ln>
          </p:spPr>
          <p:txBody>
            <a:bodyPr wrap="none" anchor="ctr"/>
            <a:lstStyle/>
            <a:p>
              <a:endParaRPr lang="en-US"/>
            </a:p>
          </p:txBody>
        </p:sp>
        <p:sp>
          <p:nvSpPr>
            <p:cNvPr id="11551" name="Line 171"/>
            <p:cNvSpPr>
              <a:spLocks noChangeShapeType="1"/>
            </p:cNvSpPr>
            <p:nvPr/>
          </p:nvSpPr>
          <p:spPr bwMode="auto">
            <a:xfrm flipH="1" flipV="1">
              <a:off x="1912" y="4128"/>
              <a:ext cx="0" cy="48"/>
            </a:xfrm>
            <a:prstGeom prst="line">
              <a:avLst/>
            </a:prstGeom>
            <a:noFill/>
            <a:ln w="38100">
              <a:solidFill>
                <a:schemeClr val="accent2"/>
              </a:solidFill>
              <a:round/>
              <a:headEnd/>
              <a:tailEnd/>
            </a:ln>
          </p:spPr>
          <p:txBody>
            <a:bodyPr wrap="none" anchor="ctr"/>
            <a:lstStyle/>
            <a:p>
              <a:endParaRPr lang="en-US"/>
            </a:p>
          </p:txBody>
        </p:sp>
        <p:sp>
          <p:nvSpPr>
            <p:cNvPr id="11552" name="Line 172"/>
            <p:cNvSpPr>
              <a:spLocks noChangeShapeType="1"/>
            </p:cNvSpPr>
            <p:nvPr/>
          </p:nvSpPr>
          <p:spPr bwMode="auto">
            <a:xfrm flipH="1" flipV="1">
              <a:off x="1960" y="4128"/>
              <a:ext cx="0" cy="48"/>
            </a:xfrm>
            <a:prstGeom prst="line">
              <a:avLst/>
            </a:prstGeom>
            <a:noFill/>
            <a:ln w="38100">
              <a:solidFill>
                <a:schemeClr val="accent2"/>
              </a:solidFill>
              <a:round/>
              <a:headEnd/>
              <a:tailEnd/>
            </a:ln>
          </p:spPr>
          <p:txBody>
            <a:bodyPr wrap="none" anchor="ctr"/>
            <a:lstStyle/>
            <a:p>
              <a:endParaRPr lang="en-US"/>
            </a:p>
          </p:txBody>
        </p:sp>
        <p:sp>
          <p:nvSpPr>
            <p:cNvPr id="11553" name="Line 173"/>
            <p:cNvSpPr>
              <a:spLocks noChangeShapeType="1"/>
            </p:cNvSpPr>
            <p:nvPr/>
          </p:nvSpPr>
          <p:spPr bwMode="auto">
            <a:xfrm flipH="1" flipV="1">
              <a:off x="2008" y="4128"/>
              <a:ext cx="0" cy="48"/>
            </a:xfrm>
            <a:prstGeom prst="line">
              <a:avLst/>
            </a:prstGeom>
            <a:noFill/>
            <a:ln w="38100">
              <a:solidFill>
                <a:schemeClr val="accent2"/>
              </a:solidFill>
              <a:round/>
              <a:headEnd/>
              <a:tailEnd/>
            </a:ln>
          </p:spPr>
          <p:txBody>
            <a:bodyPr wrap="none" anchor="ctr"/>
            <a:lstStyle/>
            <a:p>
              <a:endParaRPr lang="en-US"/>
            </a:p>
          </p:txBody>
        </p:sp>
      </p:grpSp>
      <p:sp>
        <p:nvSpPr>
          <p:cNvPr id="11282" name="Line 174"/>
          <p:cNvSpPr>
            <a:spLocks noChangeShapeType="1"/>
          </p:cNvSpPr>
          <p:nvPr/>
        </p:nvSpPr>
        <p:spPr bwMode="auto">
          <a:xfrm>
            <a:off x="4554538" y="4391025"/>
            <a:ext cx="711200" cy="0"/>
          </a:xfrm>
          <a:prstGeom prst="line">
            <a:avLst/>
          </a:prstGeom>
          <a:noFill/>
          <a:ln w="38100">
            <a:solidFill>
              <a:schemeClr val="accent2"/>
            </a:solidFill>
            <a:round/>
            <a:headEnd/>
            <a:tailEnd/>
          </a:ln>
        </p:spPr>
        <p:txBody>
          <a:bodyPr wrap="none" anchor="ctr"/>
          <a:lstStyle/>
          <a:p>
            <a:endParaRPr lang="en-US"/>
          </a:p>
        </p:txBody>
      </p:sp>
      <p:sp>
        <p:nvSpPr>
          <p:cNvPr id="11283" name="Line 175"/>
          <p:cNvSpPr>
            <a:spLocks noChangeShapeType="1"/>
          </p:cNvSpPr>
          <p:nvPr/>
        </p:nvSpPr>
        <p:spPr bwMode="auto">
          <a:xfrm flipH="1">
            <a:off x="4573588" y="4391025"/>
            <a:ext cx="0" cy="57150"/>
          </a:xfrm>
          <a:prstGeom prst="line">
            <a:avLst/>
          </a:prstGeom>
          <a:noFill/>
          <a:ln w="38100">
            <a:solidFill>
              <a:schemeClr val="accent2"/>
            </a:solidFill>
            <a:round/>
            <a:headEnd/>
            <a:tailEnd/>
          </a:ln>
        </p:spPr>
        <p:txBody>
          <a:bodyPr wrap="none" anchor="ctr"/>
          <a:lstStyle/>
          <a:p>
            <a:endParaRPr lang="en-US"/>
          </a:p>
        </p:txBody>
      </p:sp>
      <p:sp>
        <p:nvSpPr>
          <p:cNvPr id="11284" name="Line 176"/>
          <p:cNvSpPr>
            <a:spLocks noChangeShapeType="1"/>
          </p:cNvSpPr>
          <p:nvPr/>
        </p:nvSpPr>
        <p:spPr bwMode="auto">
          <a:xfrm flipH="1">
            <a:off x="4656138" y="4391025"/>
            <a:ext cx="0" cy="57150"/>
          </a:xfrm>
          <a:prstGeom prst="line">
            <a:avLst/>
          </a:prstGeom>
          <a:noFill/>
          <a:ln w="38100">
            <a:solidFill>
              <a:schemeClr val="accent2"/>
            </a:solidFill>
            <a:round/>
            <a:headEnd/>
            <a:tailEnd/>
          </a:ln>
        </p:spPr>
        <p:txBody>
          <a:bodyPr wrap="none" anchor="ctr"/>
          <a:lstStyle/>
          <a:p>
            <a:endParaRPr lang="en-US"/>
          </a:p>
        </p:txBody>
      </p:sp>
      <p:sp>
        <p:nvSpPr>
          <p:cNvPr id="11285" name="Line 177"/>
          <p:cNvSpPr>
            <a:spLocks noChangeShapeType="1"/>
          </p:cNvSpPr>
          <p:nvPr/>
        </p:nvSpPr>
        <p:spPr bwMode="auto">
          <a:xfrm flipH="1">
            <a:off x="4757738" y="4391025"/>
            <a:ext cx="0" cy="57150"/>
          </a:xfrm>
          <a:prstGeom prst="line">
            <a:avLst/>
          </a:prstGeom>
          <a:noFill/>
          <a:ln w="38100">
            <a:solidFill>
              <a:schemeClr val="accent2"/>
            </a:solidFill>
            <a:round/>
            <a:headEnd/>
            <a:tailEnd/>
          </a:ln>
        </p:spPr>
        <p:txBody>
          <a:bodyPr wrap="none" anchor="ctr"/>
          <a:lstStyle/>
          <a:p>
            <a:endParaRPr lang="en-US"/>
          </a:p>
        </p:txBody>
      </p:sp>
      <p:sp>
        <p:nvSpPr>
          <p:cNvPr id="11286" name="Line 178"/>
          <p:cNvSpPr>
            <a:spLocks noChangeShapeType="1"/>
          </p:cNvSpPr>
          <p:nvPr/>
        </p:nvSpPr>
        <p:spPr bwMode="auto">
          <a:xfrm flipH="1">
            <a:off x="4859338" y="4391025"/>
            <a:ext cx="0" cy="57150"/>
          </a:xfrm>
          <a:prstGeom prst="line">
            <a:avLst/>
          </a:prstGeom>
          <a:noFill/>
          <a:ln w="38100">
            <a:solidFill>
              <a:schemeClr val="accent2"/>
            </a:solidFill>
            <a:round/>
            <a:headEnd/>
            <a:tailEnd/>
          </a:ln>
        </p:spPr>
        <p:txBody>
          <a:bodyPr wrap="none" anchor="ctr"/>
          <a:lstStyle/>
          <a:p>
            <a:endParaRPr lang="en-US"/>
          </a:p>
        </p:txBody>
      </p:sp>
      <p:sp>
        <p:nvSpPr>
          <p:cNvPr id="11287" name="Line 179"/>
          <p:cNvSpPr>
            <a:spLocks noChangeShapeType="1"/>
          </p:cNvSpPr>
          <p:nvPr/>
        </p:nvSpPr>
        <p:spPr bwMode="auto">
          <a:xfrm flipH="1">
            <a:off x="4960938" y="4391025"/>
            <a:ext cx="0" cy="57150"/>
          </a:xfrm>
          <a:prstGeom prst="line">
            <a:avLst/>
          </a:prstGeom>
          <a:noFill/>
          <a:ln w="38100">
            <a:solidFill>
              <a:schemeClr val="accent2"/>
            </a:solidFill>
            <a:round/>
            <a:headEnd/>
            <a:tailEnd/>
          </a:ln>
        </p:spPr>
        <p:txBody>
          <a:bodyPr wrap="none" anchor="ctr"/>
          <a:lstStyle/>
          <a:p>
            <a:endParaRPr lang="en-US"/>
          </a:p>
        </p:txBody>
      </p:sp>
      <p:sp>
        <p:nvSpPr>
          <p:cNvPr id="11288" name="Line 180"/>
          <p:cNvSpPr>
            <a:spLocks noChangeShapeType="1"/>
          </p:cNvSpPr>
          <p:nvPr/>
        </p:nvSpPr>
        <p:spPr bwMode="auto">
          <a:xfrm flipH="1">
            <a:off x="5062538" y="4391025"/>
            <a:ext cx="0" cy="57150"/>
          </a:xfrm>
          <a:prstGeom prst="line">
            <a:avLst/>
          </a:prstGeom>
          <a:noFill/>
          <a:ln w="38100">
            <a:solidFill>
              <a:schemeClr val="accent2"/>
            </a:solidFill>
            <a:round/>
            <a:headEnd/>
            <a:tailEnd/>
          </a:ln>
        </p:spPr>
        <p:txBody>
          <a:bodyPr wrap="none" anchor="ctr"/>
          <a:lstStyle/>
          <a:p>
            <a:endParaRPr lang="en-US"/>
          </a:p>
        </p:txBody>
      </p:sp>
      <p:sp>
        <p:nvSpPr>
          <p:cNvPr id="11289" name="Line 181"/>
          <p:cNvSpPr>
            <a:spLocks noChangeShapeType="1"/>
          </p:cNvSpPr>
          <p:nvPr/>
        </p:nvSpPr>
        <p:spPr bwMode="auto">
          <a:xfrm flipH="1">
            <a:off x="5164138" y="4391025"/>
            <a:ext cx="0" cy="57150"/>
          </a:xfrm>
          <a:prstGeom prst="line">
            <a:avLst/>
          </a:prstGeom>
          <a:noFill/>
          <a:ln w="38100">
            <a:solidFill>
              <a:schemeClr val="accent2"/>
            </a:solidFill>
            <a:round/>
            <a:headEnd/>
            <a:tailEnd/>
          </a:ln>
        </p:spPr>
        <p:txBody>
          <a:bodyPr wrap="none" anchor="ctr"/>
          <a:lstStyle/>
          <a:p>
            <a:endParaRPr lang="en-US"/>
          </a:p>
        </p:txBody>
      </p:sp>
      <p:sp>
        <p:nvSpPr>
          <p:cNvPr id="11290" name="Line 182"/>
          <p:cNvSpPr>
            <a:spLocks noChangeShapeType="1"/>
          </p:cNvSpPr>
          <p:nvPr/>
        </p:nvSpPr>
        <p:spPr bwMode="auto">
          <a:xfrm flipH="1">
            <a:off x="5284788" y="4391025"/>
            <a:ext cx="0" cy="57150"/>
          </a:xfrm>
          <a:prstGeom prst="line">
            <a:avLst/>
          </a:prstGeom>
          <a:noFill/>
          <a:ln w="38100">
            <a:solidFill>
              <a:schemeClr val="accent2"/>
            </a:solidFill>
            <a:round/>
            <a:headEnd/>
            <a:tailEnd/>
          </a:ln>
        </p:spPr>
        <p:txBody>
          <a:bodyPr wrap="none" anchor="ctr"/>
          <a:lstStyle/>
          <a:p>
            <a:endParaRPr lang="en-US"/>
          </a:p>
        </p:txBody>
      </p:sp>
      <p:sp>
        <p:nvSpPr>
          <p:cNvPr id="11291" name="Line 183"/>
          <p:cNvSpPr>
            <a:spLocks noChangeShapeType="1"/>
          </p:cNvSpPr>
          <p:nvPr/>
        </p:nvSpPr>
        <p:spPr bwMode="auto">
          <a:xfrm flipH="1">
            <a:off x="5367338" y="4391025"/>
            <a:ext cx="0" cy="57150"/>
          </a:xfrm>
          <a:prstGeom prst="line">
            <a:avLst/>
          </a:prstGeom>
          <a:noFill/>
          <a:ln w="38100">
            <a:solidFill>
              <a:schemeClr val="accent2"/>
            </a:solidFill>
            <a:round/>
            <a:headEnd/>
            <a:tailEnd/>
          </a:ln>
        </p:spPr>
        <p:txBody>
          <a:bodyPr wrap="none" anchor="ctr"/>
          <a:lstStyle/>
          <a:p>
            <a:endParaRPr lang="en-US"/>
          </a:p>
        </p:txBody>
      </p:sp>
      <p:sp>
        <p:nvSpPr>
          <p:cNvPr id="11292" name="Line 184"/>
          <p:cNvSpPr>
            <a:spLocks noChangeShapeType="1"/>
          </p:cNvSpPr>
          <p:nvPr/>
        </p:nvSpPr>
        <p:spPr bwMode="auto">
          <a:xfrm flipH="1">
            <a:off x="5468938" y="4391025"/>
            <a:ext cx="0" cy="57150"/>
          </a:xfrm>
          <a:prstGeom prst="line">
            <a:avLst/>
          </a:prstGeom>
          <a:noFill/>
          <a:ln w="38100">
            <a:solidFill>
              <a:schemeClr val="accent2"/>
            </a:solidFill>
            <a:round/>
            <a:headEnd/>
            <a:tailEnd/>
          </a:ln>
        </p:spPr>
        <p:txBody>
          <a:bodyPr wrap="none" anchor="ctr"/>
          <a:lstStyle/>
          <a:p>
            <a:endParaRPr lang="en-US"/>
          </a:p>
        </p:txBody>
      </p:sp>
      <p:sp>
        <p:nvSpPr>
          <p:cNvPr id="11293" name="Line 185"/>
          <p:cNvSpPr>
            <a:spLocks noChangeShapeType="1"/>
          </p:cNvSpPr>
          <p:nvPr/>
        </p:nvSpPr>
        <p:spPr bwMode="auto">
          <a:xfrm flipH="1">
            <a:off x="5570538" y="4391025"/>
            <a:ext cx="0" cy="57150"/>
          </a:xfrm>
          <a:prstGeom prst="line">
            <a:avLst/>
          </a:prstGeom>
          <a:noFill/>
          <a:ln w="38100">
            <a:solidFill>
              <a:schemeClr val="accent2"/>
            </a:solidFill>
            <a:round/>
            <a:headEnd/>
            <a:tailEnd/>
          </a:ln>
        </p:spPr>
        <p:txBody>
          <a:bodyPr wrap="none" anchor="ctr"/>
          <a:lstStyle/>
          <a:p>
            <a:endParaRPr lang="en-US"/>
          </a:p>
        </p:txBody>
      </p:sp>
      <p:sp>
        <p:nvSpPr>
          <p:cNvPr id="11294" name="Line 186"/>
          <p:cNvSpPr>
            <a:spLocks noChangeShapeType="1"/>
          </p:cNvSpPr>
          <p:nvPr/>
        </p:nvSpPr>
        <p:spPr bwMode="auto">
          <a:xfrm flipH="1">
            <a:off x="5672138" y="4391025"/>
            <a:ext cx="0" cy="57150"/>
          </a:xfrm>
          <a:prstGeom prst="line">
            <a:avLst/>
          </a:prstGeom>
          <a:noFill/>
          <a:ln w="38100">
            <a:solidFill>
              <a:schemeClr val="accent2"/>
            </a:solidFill>
            <a:round/>
            <a:headEnd/>
            <a:tailEnd/>
          </a:ln>
        </p:spPr>
        <p:txBody>
          <a:bodyPr wrap="none" anchor="ctr"/>
          <a:lstStyle/>
          <a:p>
            <a:endParaRPr lang="en-US"/>
          </a:p>
        </p:txBody>
      </p:sp>
      <p:sp>
        <p:nvSpPr>
          <p:cNvPr id="11295" name="Line 187"/>
          <p:cNvSpPr>
            <a:spLocks noChangeShapeType="1"/>
          </p:cNvSpPr>
          <p:nvPr/>
        </p:nvSpPr>
        <p:spPr bwMode="auto">
          <a:xfrm flipH="1">
            <a:off x="5773738" y="4391025"/>
            <a:ext cx="0" cy="57150"/>
          </a:xfrm>
          <a:prstGeom prst="line">
            <a:avLst/>
          </a:prstGeom>
          <a:noFill/>
          <a:ln w="38100">
            <a:solidFill>
              <a:schemeClr val="accent2"/>
            </a:solidFill>
            <a:round/>
            <a:headEnd/>
            <a:tailEnd/>
          </a:ln>
        </p:spPr>
        <p:txBody>
          <a:bodyPr wrap="none" anchor="ctr"/>
          <a:lstStyle/>
          <a:p>
            <a:endParaRPr lang="en-US"/>
          </a:p>
        </p:txBody>
      </p:sp>
      <p:sp>
        <p:nvSpPr>
          <p:cNvPr id="11296" name="Line 188"/>
          <p:cNvSpPr>
            <a:spLocks noChangeShapeType="1"/>
          </p:cNvSpPr>
          <p:nvPr/>
        </p:nvSpPr>
        <p:spPr bwMode="auto">
          <a:xfrm flipH="1">
            <a:off x="5875338" y="4391025"/>
            <a:ext cx="0" cy="57150"/>
          </a:xfrm>
          <a:prstGeom prst="line">
            <a:avLst/>
          </a:prstGeom>
          <a:noFill/>
          <a:ln w="38100">
            <a:solidFill>
              <a:schemeClr val="accent2"/>
            </a:solidFill>
            <a:round/>
            <a:headEnd/>
            <a:tailEnd/>
          </a:ln>
        </p:spPr>
        <p:txBody>
          <a:bodyPr wrap="none" anchor="ctr"/>
          <a:lstStyle/>
          <a:p>
            <a:endParaRPr lang="en-US"/>
          </a:p>
        </p:txBody>
      </p:sp>
      <p:sp>
        <p:nvSpPr>
          <p:cNvPr id="11297" name="Line 189"/>
          <p:cNvSpPr>
            <a:spLocks noChangeShapeType="1"/>
          </p:cNvSpPr>
          <p:nvPr/>
        </p:nvSpPr>
        <p:spPr bwMode="auto">
          <a:xfrm>
            <a:off x="3843338" y="4387850"/>
            <a:ext cx="711200" cy="0"/>
          </a:xfrm>
          <a:prstGeom prst="line">
            <a:avLst/>
          </a:prstGeom>
          <a:noFill/>
          <a:ln w="38100">
            <a:solidFill>
              <a:schemeClr val="accent2"/>
            </a:solidFill>
            <a:round/>
            <a:headEnd/>
            <a:tailEnd/>
          </a:ln>
        </p:spPr>
        <p:txBody>
          <a:bodyPr wrap="none" anchor="ctr"/>
          <a:lstStyle/>
          <a:p>
            <a:endParaRPr lang="en-US"/>
          </a:p>
        </p:txBody>
      </p:sp>
      <p:sp>
        <p:nvSpPr>
          <p:cNvPr id="11298" name="Line 190"/>
          <p:cNvSpPr>
            <a:spLocks noChangeShapeType="1"/>
          </p:cNvSpPr>
          <p:nvPr/>
        </p:nvSpPr>
        <p:spPr bwMode="auto">
          <a:xfrm flipH="1">
            <a:off x="3862388" y="4387850"/>
            <a:ext cx="0" cy="57150"/>
          </a:xfrm>
          <a:prstGeom prst="line">
            <a:avLst/>
          </a:prstGeom>
          <a:noFill/>
          <a:ln w="38100">
            <a:solidFill>
              <a:schemeClr val="accent2"/>
            </a:solidFill>
            <a:round/>
            <a:headEnd/>
            <a:tailEnd/>
          </a:ln>
        </p:spPr>
        <p:txBody>
          <a:bodyPr wrap="none" anchor="ctr"/>
          <a:lstStyle/>
          <a:p>
            <a:endParaRPr lang="en-US"/>
          </a:p>
        </p:txBody>
      </p:sp>
      <p:sp>
        <p:nvSpPr>
          <p:cNvPr id="11299" name="Line 191"/>
          <p:cNvSpPr>
            <a:spLocks noChangeShapeType="1"/>
          </p:cNvSpPr>
          <p:nvPr/>
        </p:nvSpPr>
        <p:spPr bwMode="auto">
          <a:xfrm flipH="1">
            <a:off x="3944938" y="4387850"/>
            <a:ext cx="0" cy="57150"/>
          </a:xfrm>
          <a:prstGeom prst="line">
            <a:avLst/>
          </a:prstGeom>
          <a:noFill/>
          <a:ln w="38100">
            <a:solidFill>
              <a:schemeClr val="accent2"/>
            </a:solidFill>
            <a:round/>
            <a:headEnd/>
            <a:tailEnd/>
          </a:ln>
        </p:spPr>
        <p:txBody>
          <a:bodyPr wrap="none" anchor="ctr"/>
          <a:lstStyle/>
          <a:p>
            <a:endParaRPr lang="en-US"/>
          </a:p>
        </p:txBody>
      </p:sp>
      <p:sp>
        <p:nvSpPr>
          <p:cNvPr id="11300" name="Line 192"/>
          <p:cNvSpPr>
            <a:spLocks noChangeShapeType="1"/>
          </p:cNvSpPr>
          <p:nvPr/>
        </p:nvSpPr>
        <p:spPr bwMode="auto">
          <a:xfrm flipH="1">
            <a:off x="4046538" y="4387850"/>
            <a:ext cx="0" cy="57150"/>
          </a:xfrm>
          <a:prstGeom prst="line">
            <a:avLst/>
          </a:prstGeom>
          <a:noFill/>
          <a:ln w="38100">
            <a:solidFill>
              <a:schemeClr val="accent2"/>
            </a:solidFill>
            <a:round/>
            <a:headEnd/>
            <a:tailEnd/>
          </a:ln>
        </p:spPr>
        <p:txBody>
          <a:bodyPr wrap="none" anchor="ctr"/>
          <a:lstStyle/>
          <a:p>
            <a:endParaRPr lang="en-US"/>
          </a:p>
        </p:txBody>
      </p:sp>
      <p:sp>
        <p:nvSpPr>
          <p:cNvPr id="11301" name="Line 193"/>
          <p:cNvSpPr>
            <a:spLocks noChangeShapeType="1"/>
          </p:cNvSpPr>
          <p:nvPr/>
        </p:nvSpPr>
        <p:spPr bwMode="auto">
          <a:xfrm flipH="1">
            <a:off x="4148138" y="4387850"/>
            <a:ext cx="0" cy="57150"/>
          </a:xfrm>
          <a:prstGeom prst="line">
            <a:avLst/>
          </a:prstGeom>
          <a:noFill/>
          <a:ln w="38100">
            <a:solidFill>
              <a:schemeClr val="accent2"/>
            </a:solidFill>
            <a:round/>
            <a:headEnd/>
            <a:tailEnd/>
          </a:ln>
        </p:spPr>
        <p:txBody>
          <a:bodyPr wrap="none" anchor="ctr"/>
          <a:lstStyle/>
          <a:p>
            <a:endParaRPr lang="en-US"/>
          </a:p>
        </p:txBody>
      </p:sp>
      <p:sp>
        <p:nvSpPr>
          <p:cNvPr id="11302" name="Line 194"/>
          <p:cNvSpPr>
            <a:spLocks noChangeShapeType="1"/>
          </p:cNvSpPr>
          <p:nvPr/>
        </p:nvSpPr>
        <p:spPr bwMode="auto">
          <a:xfrm flipH="1">
            <a:off x="4249738" y="4387850"/>
            <a:ext cx="0" cy="57150"/>
          </a:xfrm>
          <a:prstGeom prst="line">
            <a:avLst/>
          </a:prstGeom>
          <a:noFill/>
          <a:ln w="38100">
            <a:solidFill>
              <a:schemeClr val="accent2"/>
            </a:solidFill>
            <a:round/>
            <a:headEnd/>
            <a:tailEnd/>
          </a:ln>
        </p:spPr>
        <p:txBody>
          <a:bodyPr wrap="none" anchor="ctr"/>
          <a:lstStyle/>
          <a:p>
            <a:endParaRPr lang="en-US"/>
          </a:p>
        </p:txBody>
      </p:sp>
      <p:sp>
        <p:nvSpPr>
          <p:cNvPr id="11303" name="Line 195"/>
          <p:cNvSpPr>
            <a:spLocks noChangeShapeType="1"/>
          </p:cNvSpPr>
          <p:nvPr/>
        </p:nvSpPr>
        <p:spPr bwMode="auto">
          <a:xfrm flipH="1">
            <a:off x="4351338" y="4387850"/>
            <a:ext cx="0" cy="57150"/>
          </a:xfrm>
          <a:prstGeom prst="line">
            <a:avLst/>
          </a:prstGeom>
          <a:noFill/>
          <a:ln w="38100">
            <a:solidFill>
              <a:schemeClr val="accent2"/>
            </a:solidFill>
            <a:round/>
            <a:headEnd/>
            <a:tailEnd/>
          </a:ln>
        </p:spPr>
        <p:txBody>
          <a:bodyPr wrap="none" anchor="ctr"/>
          <a:lstStyle/>
          <a:p>
            <a:endParaRPr lang="en-US"/>
          </a:p>
        </p:txBody>
      </p:sp>
      <p:sp>
        <p:nvSpPr>
          <p:cNvPr id="11304" name="Line 196"/>
          <p:cNvSpPr>
            <a:spLocks noChangeShapeType="1"/>
          </p:cNvSpPr>
          <p:nvPr/>
        </p:nvSpPr>
        <p:spPr bwMode="auto">
          <a:xfrm flipH="1">
            <a:off x="4452938" y="4387850"/>
            <a:ext cx="0" cy="57150"/>
          </a:xfrm>
          <a:prstGeom prst="line">
            <a:avLst/>
          </a:prstGeom>
          <a:noFill/>
          <a:ln w="38100">
            <a:solidFill>
              <a:schemeClr val="accent2"/>
            </a:solidFill>
            <a:round/>
            <a:headEnd/>
            <a:tailEnd/>
          </a:ln>
        </p:spPr>
        <p:txBody>
          <a:bodyPr wrap="none" anchor="ctr"/>
          <a:lstStyle/>
          <a:p>
            <a:endParaRPr lang="en-US"/>
          </a:p>
        </p:txBody>
      </p:sp>
      <p:grpSp>
        <p:nvGrpSpPr>
          <p:cNvPr id="16" name="Group 197"/>
          <p:cNvGrpSpPr>
            <a:grpSpLocks/>
          </p:cNvGrpSpPr>
          <p:nvPr/>
        </p:nvGrpSpPr>
        <p:grpSpPr bwMode="auto">
          <a:xfrm rot="1248554">
            <a:off x="4267200" y="4667250"/>
            <a:ext cx="1404938" cy="57150"/>
            <a:chOff x="2712" y="4224"/>
            <a:chExt cx="664" cy="48"/>
          </a:xfrm>
        </p:grpSpPr>
        <p:sp>
          <p:nvSpPr>
            <p:cNvPr id="11532" name="Line 198"/>
            <p:cNvSpPr>
              <a:spLocks noChangeShapeType="1"/>
            </p:cNvSpPr>
            <p:nvPr/>
          </p:nvSpPr>
          <p:spPr bwMode="auto">
            <a:xfrm flipV="1">
              <a:off x="2712" y="4272"/>
              <a:ext cx="336" cy="0"/>
            </a:xfrm>
            <a:prstGeom prst="line">
              <a:avLst/>
            </a:prstGeom>
            <a:noFill/>
            <a:ln w="38100">
              <a:solidFill>
                <a:schemeClr val="accent2"/>
              </a:solidFill>
              <a:round/>
              <a:headEnd/>
              <a:tailEnd/>
            </a:ln>
          </p:spPr>
          <p:txBody>
            <a:bodyPr wrap="none" anchor="ctr"/>
            <a:lstStyle/>
            <a:p>
              <a:endParaRPr lang="en-US"/>
            </a:p>
          </p:txBody>
        </p:sp>
        <p:sp>
          <p:nvSpPr>
            <p:cNvPr id="11533" name="Line 199"/>
            <p:cNvSpPr>
              <a:spLocks noChangeShapeType="1"/>
            </p:cNvSpPr>
            <p:nvPr/>
          </p:nvSpPr>
          <p:spPr bwMode="auto">
            <a:xfrm flipH="1" flipV="1">
              <a:off x="2721" y="4224"/>
              <a:ext cx="0" cy="48"/>
            </a:xfrm>
            <a:prstGeom prst="line">
              <a:avLst/>
            </a:prstGeom>
            <a:noFill/>
            <a:ln w="38100">
              <a:solidFill>
                <a:schemeClr val="accent2"/>
              </a:solidFill>
              <a:round/>
              <a:headEnd/>
              <a:tailEnd/>
            </a:ln>
          </p:spPr>
          <p:txBody>
            <a:bodyPr wrap="none" anchor="ctr"/>
            <a:lstStyle/>
            <a:p>
              <a:endParaRPr lang="en-US"/>
            </a:p>
          </p:txBody>
        </p:sp>
        <p:sp>
          <p:nvSpPr>
            <p:cNvPr id="11534" name="Line 200"/>
            <p:cNvSpPr>
              <a:spLocks noChangeShapeType="1"/>
            </p:cNvSpPr>
            <p:nvPr/>
          </p:nvSpPr>
          <p:spPr bwMode="auto">
            <a:xfrm flipH="1" flipV="1">
              <a:off x="2760" y="4224"/>
              <a:ext cx="0" cy="48"/>
            </a:xfrm>
            <a:prstGeom prst="line">
              <a:avLst/>
            </a:prstGeom>
            <a:noFill/>
            <a:ln w="38100">
              <a:solidFill>
                <a:schemeClr val="accent2"/>
              </a:solidFill>
              <a:round/>
              <a:headEnd/>
              <a:tailEnd/>
            </a:ln>
          </p:spPr>
          <p:txBody>
            <a:bodyPr wrap="none" anchor="ctr"/>
            <a:lstStyle/>
            <a:p>
              <a:endParaRPr lang="en-US"/>
            </a:p>
          </p:txBody>
        </p:sp>
        <p:sp>
          <p:nvSpPr>
            <p:cNvPr id="11535" name="Line 201"/>
            <p:cNvSpPr>
              <a:spLocks noChangeShapeType="1"/>
            </p:cNvSpPr>
            <p:nvPr/>
          </p:nvSpPr>
          <p:spPr bwMode="auto">
            <a:xfrm flipH="1" flipV="1">
              <a:off x="2808" y="4224"/>
              <a:ext cx="0" cy="48"/>
            </a:xfrm>
            <a:prstGeom prst="line">
              <a:avLst/>
            </a:prstGeom>
            <a:noFill/>
            <a:ln w="38100">
              <a:solidFill>
                <a:schemeClr val="accent2"/>
              </a:solidFill>
              <a:round/>
              <a:headEnd/>
              <a:tailEnd/>
            </a:ln>
          </p:spPr>
          <p:txBody>
            <a:bodyPr wrap="none" anchor="ctr"/>
            <a:lstStyle/>
            <a:p>
              <a:endParaRPr lang="en-US"/>
            </a:p>
          </p:txBody>
        </p:sp>
        <p:sp>
          <p:nvSpPr>
            <p:cNvPr id="11536" name="Line 202"/>
            <p:cNvSpPr>
              <a:spLocks noChangeShapeType="1"/>
            </p:cNvSpPr>
            <p:nvPr/>
          </p:nvSpPr>
          <p:spPr bwMode="auto">
            <a:xfrm flipH="1" flipV="1">
              <a:off x="2856" y="4224"/>
              <a:ext cx="0" cy="48"/>
            </a:xfrm>
            <a:prstGeom prst="line">
              <a:avLst/>
            </a:prstGeom>
            <a:noFill/>
            <a:ln w="38100">
              <a:solidFill>
                <a:schemeClr val="accent2"/>
              </a:solidFill>
              <a:round/>
              <a:headEnd/>
              <a:tailEnd/>
            </a:ln>
          </p:spPr>
          <p:txBody>
            <a:bodyPr wrap="none" anchor="ctr"/>
            <a:lstStyle/>
            <a:p>
              <a:endParaRPr lang="en-US"/>
            </a:p>
          </p:txBody>
        </p:sp>
        <p:sp>
          <p:nvSpPr>
            <p:cNvPr id="11537" name="Line 203"/>
            <p:cNvSpPr>
              <a:spLocks noChangeShapeType="1"/>
            </p:cNvSpPr>
            <p:nvPr/>
          </p:nvSpPr>
          <p:spPr bwMode="auto">
            <a:xfrm flipH="1" flipV="1">
              <a:off x="2904" y="4224"/>
              <a:ext cx="0" cy="48"/>
            </a:xfrm>
            <a:prstGeom prst="line">
              <a:avLst/>
            </a:prstGeom>
            <a:noFill/>
            <a:ln w="38100">
              <a:solidFill>
                <a:schemeClr val="accent2"/>
              </a:solidFill>
              <a:round/>
              <a:headEnd/>
              <a:tailEnd/>
            </a:ln>
          </p:spPr>
          <p:txBody>
            <a:bodyPr wrap="none" anchor="ctr"/>
            <a:lstStyle/>
            <a:p>
              <a:endParaRPr lang="en-US"/>
            </a:p>
          </p:txBody>
        </p:sp>
        <p:sp>
          <p:nvSpPr>
            <p:cNvPr id="11538" name="Line 204"/>
            <p:cNvSpPr>
              <a:spLocks noChangeShapeType="1"/>
            </p:cNvSpPr>
            <p:nvPr/>
          </p:nvSpPr>
          <p:spPr bwMode="auto">
            <a:xfrm flipH="1" flipV="1">
              <a:off x="2952" y="4224"/>
              <a:ext cx="0" cy="48"/>
            </a:xfrm>
            <a:prstGeom prst="line">
              <a:avLst/>
            </a:prstGeom>
            <a:noFill/>
            <a:ln w="38100">
              <a:solidFill>
                <a:schemeClr val="accent2"/>
              </a:solidFill>
              <a:round/>
              <a:headEnd/>
              <a:tailEnd/>
            </a:ln>
          </p:spPr>
          <p:txBody>
            <a:bodyPr wrap="none" anchor="ctr"/>
            <a:lstStyle/>
            <a:p>
              <a:endParaRPr lang="en-US"/>
            </a:p>
          </p:txBody>
        </p:sp>
        <p:sp>
          <p:nvSpPr>
            <p:cNvPr id="11539" name="Line 205"/>
            <p:cNvSpPr>
              <a:spLocks noChangeShapeType="1"/>
            </p:cNvSpPr>
            <p:nvPr/>
          </p:nvSpPr>
          <p:spPr bwMode="auto">
            <a:xfrm flipH="1" flipV="1">
              <a:off x="3000" y="4224"/>
              <a:ext cx="0" cy="48"/>
            </a:xfrm>
            <a:prstGeom prst="line">
              <a:avLst/>
            </a:prstGeom>
            <a:noFill/>
            <a:ln w="38100">
              <a:solidFill>
                <a:schemeClr val="accent2"/>
              </a:solidFill>
              <a:round/>
              <a:headEnd/>
              <a:tailEnd/>
            </a:ln>
          </p:spPr>
          <p:txBody>
            <a:bodyPr wrap="none" anchor="ctr"/>
            <a:lstStyle/>
            <a:p>
              <a:endParaRPr lang="en-US"/>
            </a:p>
          </p:txBody>
        </p:sp>
        <p:sp>
          <p:nvSpPr>
            <p:cNvPr id="11540" name="Line 206"/>
            <p:cNvSpPr>
              <a:spLocks noChangeShapeType="1"/>
            </p:cNvSpPr>
            <p:nvPr/>
          </p:nvSpPr>
          <p:spPr bwMode="auto">
            <a:xfrm flipV="1">
              <a:off x="3040" y="4272"/>
              <a:ext cx="336" cy="0"/>
            </a:xfrm>
            <a:prstGeom prst="line">
              <a:avLst/>
            </a:prstGeom>
            <a:noFill/>
            <a:ln w="38100">
              <a:solidFill>
                <a:schemeClr val="accent2"/>
              </a:solidFill>
              <a:round/>
              <a:headEnd/>
              <a:tailEnd/>
            </a:ln>
          </p:spPr>
          <p:txBody>
            <a:bodyPr wrap="none" anchor="ctr"/>
            <a:lstStyle/>
            <a:p>
              <a:endParaRPr lang="en-US"/>
            </a:p>
          </p:txBody>
        </p:sp>
        <p:sp>
          <p:nvSpPr>
            <p:cNvPr id="11541" name="Line 207"/>
            <p:cNvSpPr>
              <a:spLocks noChangeShapeType="1"/>
            </p:cNvSpPr>
            <p:nvPr/>
          </p:nvSpPr>
          <p:spPr bwMode="auto">
            <a:xfrm flipH="1" flipV="1">
              <a:off x="3049" y="4224"/>
              <a:ext cx="0" cy="48"/>
            </a:xfrm>
            <a:prstGeom prst="line">
              <a:avLst/>
            </a:prstGeom>
            <a:noFill/>
            <a:ln w="38100">
              <a:solidFill>
                <a:schemeClr val="accent2"/>
              </a:solidFill>
              <a:round/>
              <a:headEnd/>
              <a:tailEnd/>
            </a:ln>
          </p:spPr>
          <p:txBody>
            <a:bodyPr wrap="none" anchor="ctr"/>
            <a:lstStyle/>
            <a:p>
              <a:endParaRPr lang="en-US"/>
            </a:p>
          </p:txBody>
        </p:sp>
        <p:sp>
          <p:nvSpPr>
            <p:cNvPr id="11542" name="Line 208"/>
            <p:cNvSpPr>
              <a:spLocks noChangeShapeType="1"/>
            </p:cNvSpPr>
            <p:nvPr/>
          </p:nvSpPr>
          <p:spPr bwMode="auto">
            <a:xfrm flipH="1" flipV="1">
              <a:off x="3088" y="4224"/>
              <a:ext cx="0" cy="48"/>
            </a:xfrm>
            <a:prstGeom prst="line">
              <a:avLst/>
            </a:prstGeom>
            <a:noFill/>
            <a:ln w="38100">
              <a:solidFill>
                <a:schemeClr val="accent2"/>
              </a:solidFill>
              <a:round/>
              <a:headEnd/>
              <a:tailEnd/>
            </a:ln>
          </p:spPr>
          <p:txBody>
            <a:bodyPr wrap="none" anchor="ctr"/>
            <a:lstStyle/>
            <a:p>
              <a:endParaRPr lang="en-US"/>
            </a:p>
          </p:txBody>
        </p:sp>
        <p:sp>
          <p:nvSpPr>
            <p:cNvPr id="11543" name="Line 209"/>
            <p:cNvSpPr>
              <a:spLocks noChangeShapeType="1"/>
            </p:cNvSpPr>
            <p:nvPr/>
          </p:nvSpPr>
          <p:spPr bwMode="auto">
            <a:xfrm flipH="1" flipV="1">
              <a:off x="3136" y="4224"/>
              <a:ext cx="0" cy="48"/>
            </a:xfrm>
            <a:prstGeom prst="line">
              <a:avLst/>
            </a:prstGeom>
            <a:noFill/>
            <a:ln w="38100">
              <a:solidFill>
                <a:schemeClr val="accent2"/>
              </a:solidFill>
              <a:round/>
              <a:headEnd/>
              <a:tailEnd/>
            </a:ln>
          </p:spPr>
          <p:txBody>
            <a:bodyPr wrap="none" anchor="ctr"/>
            <a:lstStyle/>
            <a:p>
              <a:endParaRPr lang="en-US"/>
            </a:p>
          </p:txBody>
        </p:sp>
        <p:sp>
          <p:nvSpPr>
            <p:cNvPr id="11544" name="Line 210"/>
            <p:cNvSpPr>
              <a:spLocks noChangeShapeType="1"/>
            </p:cNvSpPr>
            <p:nvPr/>
          </p:nvSpPr>
          <p:spPr bwMode="auto">
            <a:xfrm flipH="1" flipV="1">
              <a:off x="3184" y="4224"/>
              <a:ext cx="0" cy="48"/>
            </a:xfrm>
            <a:prstGeom prst="line">
              <a:avLst/>
            </a:prstGeom>
            <a:noFill/>
            <a:ln w="38100">
              <a:solidFill>
                <a:schemeClr val="accent2"/>
              </a:solidFill>
              <a:round/>
              <a:headEnd/>
              <a:tailEnd/>
            </a:ln>
          </p:spPr>
          <p:txBody>
            <a:bodyPr wrap="none" anchor="ctr"/>
            <a:lstStyle/>
            <a:p>
              <a:endParaRPr lang="en-US"/>
            </a:p>
          </p:txBody>
        </p:sp>
        <p:sp>
          <p:nvSpPr>
            <p:cNvPr id="11545" name="Line 211"/>
            <p:cNvSpPr>
              <a:spLocks noChangeShapeType="1"/>
            </p:cNvSpPr>
            <p:nvPr/>
          </p:nvSpPr>
          <p:spPr bwMode="auto">
            <a:xfrm flipH="1" flipV="1">
              <a:off x="3232" y="4224"/>
              <a:ext cx="0" cy="48"/>
            </a:xfrm>
            <a:prstGeom prst="line">
              <a:avLst/>
            </a:prstGeom>
            <a:noFill/>
            <a:ln w="38100">
              <a:solidFill>
                <a:schemeClr val="accent2"/>
              </a:solidFill>
              <a:round/>
              <a:headEnd/>
              <a:tailEnd/>
            </a:ln>
          </p:spPr>
          <p:txBody>
            <a:bodyPr wrap="none" anchor="ctr"/>
            <a:lstStyle/>
            <a:p>
              <a:endParaRPr lang="en-US"/>
            </a:p>
          </p:txBody>
        </p:sp>
        <p:sp>
          <p:nvSpPr>
            <p:cNvPr id="11546" name="Line 212"/>
            <p:cNvSpPr>
              <a:spLocks noChangeShapeType="1"/>
            </p:cNvSpPr>
            <p:nvPr/>
          </p:nvSpPr>
          <p:spPr bwMode="auto">
            <a:xfrm flipH="1" flipV="1">
              <a:off x="3280" y="4224"/>
              <a:ext cx="0" cy="48"/>
            </a:xfrm>
            <a:prstGeom prst="line">
              <a:avLst/>
            </a:prstGeom>
            <a:noFill/>
            <a:ln w="38100">
              <a:solidFill>
                <a:schemeClr val="accent2"/>
              </a:solidFill>
              <a:round/>
              <a:headEnd/>
              <a:tailEnd/>
            </a:ln>
          </p:spPr>
          <p:txBody>
            <a:bodyPr wrap="none" anchor="ctr"/>
            <a:lstStyle/>
            <a:p>
              <a:endParaRPr lang="en-US"/>
            </a:p>
          </p:txBody>
        </p:sp>
        <p:sp>
          <p:nvSpPr>
            <p:cNvPr id="11547" name="Line 213"/>
            <p:cNvSpPr>
              <a:spLocks noChangeShapeType="1"/>
            </p:cNvSpPr>
            <p:nvPr/>
          </p:nvSpPr>
          <p:spPr bwMode="auto">
            <a:xfrm flipH="1" flipV="1">
              <a:off x="3328" y="4224"/>
              <a:ext cx="0" cy="48"/>
            </a:xfrm>
            <a:prstGeom prst="line">
              <a:avLst/>
            </a:prstGeom>
            <a:noFill/>
            <a:ln w="38100">
              <a:solidFill>
                <a:schemeClr val="accent2"/>
              </a:solidFill>
              <a:round/>
              <a:headEnd/>
              <a:tailEnd/>
            </a:ln>
          </p:spPr>
          <p:txBody>
            <a:bodyPr wrap="none" anchor="ctr"/>
            <a:lstStyle/>
            <a:p>
              <a:endParaRPr lang="en-US"/>
            </a:p>
          </p:txBody>
        </p:sp>
      </p:grpSp>
      <p:sp>
        <p:nvSpPr>
          <p:cNvPr id="11306" name="Oval 214"/>
          <p:cNvSpPr>
            <a:spLocks noChangeArrowheads="1"/>
          </p:cNvSpPr>
          <p:nvPr/>
        </p:nvSpPr>
        <p:spPr bwMode="auto">
          <a:xfrm>
            <a:off x="4470400" y="4400550"/>
            <a:ext cx="609600" cy="171450"/>
          </a:xfrm>
          <a:prstGeom prst="ellipse">
            <a:avLst/>
          </a:prstGeom>
          <a:solidFill>
            <a:srgbClr val="66FFFF"/>
          </a:solidFill>
          <a:ln w="28575">
            <a:solidFill>
              <a:schemeClr val="tx1"/>
            </a:solidFill>
            <a:round/>
            <a:headEnd/>
            <a:tailEnd/>
          </a:ln>
        </p:spPr>
        <p:txBody>
          <a:bodyPr wrap="none" anchor="ctr"/>
          <a:lstStyle/>
          <a:p>
            <a:endParaRPr lang="en-US">
              <a:latin typeface="Calibri" pitchFamily="34" charset="0"/>
            </a:endParaRPr>
          </a:p>
        </p:txBody>
      </p:sp>
      <p:grpSp>
        <p:nvGrpSpPr>
          <p:cNvPr id="17" name="Group 215"/>
          <p:cNvGrpSpPr>
            <a:grpSpLocks/>
          </p:cNvGrpSpPr>
          <p:nvPr/>
        </p:nvGrpSpPr>
        <p:grpSpPr bwMode="auto">
          <a:xfrm>
            <a:off x="5603875" y="4940300"/>
            <a:ext cx="711200" cy="57150"/>
            <a:chOff x="3488" y="2958"/>
            <a:chExt cx="448" cy="36"/>
          </a:xfrm>
        </p:grpSpPr>
        <p:sp>
          <p:nvSpPr>
            <p:cNvPr id="11525" name="Line 216"/>
            <p:cNvSpPr>
              <a:spLocks noChangeShapeType="1"/>
            </p:cNvSpPr>
            <p:nvPr/>
          </p:nvSpPr>
          <p:spPr bwMode="auto">
            <a:xfrm flipV="1">
              <a:off x="3488" y="2976"/>
              <a:ext cx="448" cy="0"/>
            </a:xfrm>
            <a:prstGeom prst="line">
              <a:avLst/>
            </a:prstGeom>
            <a:noFill/>
            <a:ln w="38100">
              <a:solidFill>
                <a:schemeClr val="accent2"/>
              </a:solidFill>
              <a:round/>
              <a:headEnd/>
              <a:tailEnd/>
            </a:ln>
          </p:spPr>
          <p:txBody>
            <a:bodyPr wrap="none" anchor="ctr"/>
            <a:lstStyle/>
            <a:p>
              <a:endParaRPr lang="en-US"/>
            </a:p>
          </p:txBody>
        </p:sp>
        <p:sp>
          <p:nvSpPr>
            <p:cNvPr id="11526" name="Line 217"/>
            <p:cNvSpPr>
              <a:spLocks noChangeShapeType="1"/>
            </p:cNvSpPr>
            <p:nvPr/>
          </p:nvSpPr>
          <p:spPr bwMode="auto">
            <a:xfrm flipH="1" flipV="1">
              <a:off x="3616" y="2958"/>
              <a:ext cx="0" cy="36"/>
            </a:xfrm>
            <a:prstGeom prst="line">
              <a:avLst/>
            </a:prstGeom>
            <a:noFill/>
            <a:ln w="38100">
              <a:solidFill>
                <a:schemeClr val="accent2"/>
              </a:solidFill>
              <a:round/>
              <a:headEnd/>
              <a:tailEnd/>
            </a:ln>
          </p:spPr>
          <p:txBody>
            <a:bodyPr wrap="none" anchor="ctr"/>
            <a:lstStyle/>
            <a:p>
              <a:endParaRPr lang="en-US"/>
            </a:p>
          </p:txBody>
        </p:sp>
        <p:sp>
          <p:nvSpPr>
            <p:cNvPr id="11527" name="Line 218"/>
            <p:cNvSpPr>
              <a:spLocks noChangeShapeType="1"/>
            </p:cNvSpPr>
            <p:nvPr/>
          </p:nvSpPr>
          <p:spPr bwMode="auto">
            <a:xfrm flipH="1" flipV="1">
              <a:off x="3680" y="2958"/>
              <a:ext cx="0" cy="36"/>
            </a:xfrm>
            <a:prstGeom prst="line">
              <a:avLst/>
            </a:prstGeom>
            <a:noFill/>
            <a:ln w="38100">
              <a:solidFill>
                <a:schemeClr val="accent2"/>
              </a:solidFill>
              <a:round/>
              <a:headEnd/>
              <a:tailEnd/>
            </a:ln>
          </p:spPr>
          <p:txBody>
            <a:bodyPr wrap="none" anchor="ctr"/>
            <a:lstStyle/>
            <a:p>
              <a:endParaRPr lang="en-US"/>
            </a:p>
          </p:txBody>
        </p:sp>
        <p:sp>
          <p:nvSpPr>
            <p:cNvPr id="11528" name="Line 219"/>
            <p:cNvSpPr>
              <a:spLocks noChangeShapeType="1"/>
            </p:cNvSpPr>
            <p:nvPr/>
          </p:nvSpPr>
          <p:spPr bwMode="auto">
            <a:xfrm flipH="1" flipV="1">
              <a:off x="3744" y="2958"/>
              <a:ext cx="0" cy="36"/>
            </a:xfrm>
            <a:prstGeom prst="line">
              <a:avLst/>
            </a:prstGeom>
            <a:noFill/>
            <a:ln w="38100">
              <a:solidFill>
                <a:schemeClr val="accent2"/>
              </a:solidFill>
              <a:round/>
              <a:headEnd/>
              <a:tailEnd/>
            </a:ln>
          </p:spPr>
          <p:txBody>
            <a:bodyPr wrap="none" anchor="ctr"/>
            <a:lstStyle/>
            <a:p>
              <a:endParaRPr lang="en-US"/>
            </a:p>
          </p:txBody>
        </p:sp>
        <p:sp>
          <p:nvSpPr>
            <p:cNvPr id="11529" name="Line 220"/>
            <p:cNvSpPr>
              <a:spLocks noChangeShapeType="1"/>
            </p:cNvSpPr>
            <p:nvPr/>
          </p:nvSpPr>
          <p:spPr bwMode="auto">
            <a:xfrm flipH="1" flipV="1">
              <a:off x="3808" y="2958"/>
              <a:ext cx="0" cy="36"/>
            </a:xfrm>
            <a:prstGeom prst="line">
              <a:avLst/>
            </a:prstGeom>
            <a:noFill/>
            <a:ln w="38100">
              <a:solidFill>
                <a:schemeClr val="accent2"/>
              </a:solidFill>
              <a:round/>
              <a:headEnd/>
              <a:tailEnd/>
            </a:ln>
          </p:spPr>
          <p:txBody>
            <a:bodyPr wrap="none" anchor="ctr"/>
            <a:lstStyle/>
            <a:p>
              <a:endParaRPr lang="en-US"/>
            </a:p>
          </p:txBody>
        </p:sp>
        <p:sp>
          <p:nvSpPr>
            <p:cNvPr id="11530" name="Line 221"/>
            <p:cNvSpPr>
              <a:spLocks noChangeShapeType="1"/>
            </p:cNvSpPr>
            <p:nvPr/>
          </p:nvSpPr>
          <p:spPr bwMode="auto">
            <a:xfrm flipH="1" flipV="1">
              <a:off x="3872" y="2958"/>
              <a:ext cx="0" cy="36"/>
            </a:xfrm>
            <a:prstGeom prst="line">
              <a:avLst/>
            </a:prstGeom>
            <a:noFill/>
            <a:ln w="38100">
              <a:solidFill>
                <a:schemeClr val="accent2"/>
              </a:solidFill>
              <a:round/>
              <a:headEnd/>
              <a:tailEnd/>
            </a:ln>
          </p:spPr>
          <p:txBody>
            <a:bodyPr wrap="none" anchor="ctr"/>
            <a:lstStyle/>
            <a:p>
              <a:endParaRPr lang="en-US"/>
            </a:p>
          </p:txBody>
        </p:sp>
        <p:sp>
          <p:nvSpPr>
            <p:cNvPr id="11531" name="Line 222"/>
            <p:cNvSpPr>
              <a:spLocks noChangeShapeType="1"/>
            </p:cNvSpPr>
            <p:nvPr/>
          </p:nvSpPr>
          <p:spPr bwMode="auto">
            <a:xfrm flipH="1" flipV="1">
              <a:off x="3552" y="2958"/>
              <a:ext cx="0" cy="36"/>
            </a:xfrm>
            <a:prstGeom prst="line">
              <a:avLst/>
            </a:prstGeom>
            <a:noFill/>
            <a:ln w="38100">
              <a:solidFill>
                <a:schemeClr val="accent2"/>
              </a:solidFill>
              <a:round/>
              <a:headEnd/>
              <a:tailEnd/>
            </a:ln>
          </p:spPr>
          <p:txBody>
            <a:bodyPr wrap="none" anchor="ctr"/>
            <a:lstStyle/>
            <a:p>
              <a:endParaRPr lang="en-US"/>
            </a:p>
          </p:txBody>
        </p:sp>
      </p:grpSp>
      <p:sp>
        <p:nvSpPr>
          <p:cNvPr id="11308" name="Line 223"/>
          <p:cNvSpPr>
            <a:spLocks noChangeShapeType="1"/>
          </p:cNvSpPr>
          <p:nvPr/>
        </p:nvSpPr>
        <p:spPr bwMode="auto">
          <a:xfrm>
            <a:off x="5265738" y="4391025"/>
            <a:ext cx="711200" cy="0"/>
          </a:xfrm>
          <a:prstGeom prst="line">
            <a:avLst/>
          </a:prstGeom>
          <a:noFill/>
          <a:ln w="38100">
            <a:solidFill>
              <a:schemeClr val="accent2"/>
            </a:solidFill>
            <a:round/>
            <a:headEnd/>
            <a:tailEnd/>
          </a:ln>
        </p:spPr>
        <p:txBody>
          <a:bodyPr wrap="none" anchor="ctr"/>
          <a:lstStyle/>
          <a:p>
            <a:endParaRPr lang="en-US"/>
          </a:p>
        </p:txBody>
      </p:sp>
      <p:sp>
        <p:nvSpPr>
          <p:cNvPr id="11309" name="Text Box 234"/>
          <p:cNvSpPr txBox="1">
            <a:spLocks noChangeArrowheads="1"/>
          </p:cNvSpPr>
          <p:nvPr/>
        </p:nvSpPr>
        <p:spPr bwMode="auto">
          <a:xfrm>
            <a:off x="5875338" y="3886200"/>
            <a:ext cx="1727200" cy="274638"/>
          </a:xfrm>
          <a:prstGeom prst="rect">
            <a:avLst/>
          </a:prstGeom>
          <a:noFill/>
          <a:ln w="9525">
            <a:noFill/>
            <a:miter lim="800000"/>
            <a:headEnd/>
            <a:tailEnd/>
          </a:ln>
        </p:spPr>
        <p:txBody>
          <a:bodyPr>
            <a:spAutoFit/>
          </a:bodyPr>
          <a:lstStyle/>
          <a:p>
            <a:pPr>
              <a:spcBef>
                <a:spcPct val="50000"/>
              </a:spcBef>
            </a:pPr>
            <a:r>
              <a:rPr lang="en-US" sz="1200">
                <a:solidFill>
                  <a:srgbClr val="FF5050"/>
                </a:solidFill>
                <a:latin typeface="Calibri" pitchFamily="34" charset="0"/>
              </a:rPr>
              <a:t>UUUUUUUUUU</a:t>
            </a:r>
            <a:endParaRPr lang="en-US" sz="1000">
              <a:solidFill>
                <a:srgbClr val="FF5050"/>
              </a:solidFill>
              <a:latin typeface="Calibri" pitchFamily="34" charset="0"/>
            </a:endParaRPr>
          </a:p>
        </p:txBody>
      </p:sp>
      <p:grpSp>
        <p:nvGrpSpPr>
          <p:cNvPr id="18" name="Group 235"/>
          <p:cNvGrpSpPr>
            <a:grpSpLocks/>
          </p:cNvGrpSpPr>
          <p:nvPr/>
        </p:nvGrpSpPr>
        <p:grpSpPr bwMode="auto">
          <a:xfrm rot="19441939" flipV="1">
            <a:off x="4410075" y="4191000"/>
            <a:ext cx="812800" cy="57150"/>
            <a:chOff x="2432" y="3576"/>
            <a:chExt cx="384" cy="48"/>
          </a:xfrm>
        </p:grpSpPr>
        <p:sp>
          <p:nvSpPr>
            <p:cNvPr id="11516" name="Line 236"/>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517" name="Line 237"/>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518" name="Line 238"/>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519" name="Line 239"/>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520" name="Line 240"/>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521" name="Line 241"/>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522" name="Line 242"/>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523" name="Line 243"/>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524" name="Line 244"/>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sp>
        <p:nvSpPr>
          <p:cNvPr id="11311" name="Text Box 245"/>
          <p:cNvSpPr txBox="1">
            <a:spLocks noChangeArrowheads="1"/>
          </p:cNvSpPr>
          <p:nvPr/>
        </p:nvSpPr>
        <p:spPr bwMode="auto">
          <a:xfrm>
            <a:off x="5926138" y="3505200"/>
            <a:ext cx="2133600"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a:t>
            </a:r>
          </a:p>
        </p:txBody>
      </p:sp>
      <p:sp>
        <p:nvSpPr>
          <p:cNvPr id="11312" name="Text Box 248"/>
          <p:cNvSpPr txBox="1">
            <a:spLocks noChangeArrowheads="1"/>
          </p:cNvSpPr>
          <p:nvPr/>
        </p:nvSpPr>
        <p:spPr bwMode="auto">
          <a:xfrm>
            <a:off x="5910263" y="3448050"/>
            <a:ext cx="1727200" cy="274638"/>
          </a:xfrm>
          <a:prstGeom prst="rect">
            <a:avLst/>
          </a:prstGeom>
          <a:noFill/>
          <a:ln w="9525">
            <a:noFill/>
            <a:miter lim="800000"/>
            <a:headEnd/>
            <a:tailEnd/>
          </a:ln>
        </p:spPr>
        <p:txBody>
          <a:bodyPr>
            <a:spAutoFit/>
          </a:bodyPr>
          <a:lstStyle/>
          <a:p>
            <a:pPr>
              <a:spcBef>
                <a:spcPct val="50000"/>
              </a:spcBef>
            </a:pPr>
            <a:r>
              <a:rPr lang="en-US" sz="1200">
                <a:solidFill>
                  <a:srgbClr val="FF5050"/>
                </a:solidFill>
                <a:latin typeface="Calibri" pitchFamily="34" charset="0"/>
              </a:rPr>
              <a:t>UUUUUUUUUU</a:t>
            </a:r>
            <a:endParaRPr lang="en-US" sz="1000">
              <a:solidFill>
                <a:srgbClr val="FF5050"/>
              </a:solidFill>
              <a:latin typeface="Calibri" pitchFamily="34" charset="0"/>
            </a:endParaRPr>
          </a:p>
        </p:txBody>
      </p:sp>
      <p:grpSp>
        <p:nvGrpSpPr>
          <p:cNvPr id="19" name="Group 273"/>
          <p:cNvGrpSpPr>
            <a:grpSpLocks/>
          </p:cNvGrpSpPr>
          <p:nvPr/>
        </p:nvGrpSpPr>
        <p:grpSpPr bwMode="auto">
          <a:xfrm flipV="1">
            <a:off x="3967163" y="3657600"/>
            <a:ext cx="2033587" cy="57150"/>
            <a:chOff x="1856" y="4752"/>
            <a:chExt cx="960" cy="48"/>
          </a:xfrm>
        </p:grpSpPr>
        <p:grpSp>
          <p:nvGrpSpPr>
            <p:cNvPr id="20" name="Group 274"/>
            <p:cNvGrpSpPr>
              <a:grpSpLocks/>
            </p:cNvGrpSpPr>
            <p:nvPr/>
          </p:nvGrpSpPr>
          <p:grpSpPr bwMode="auto">
            <a:xfrm>
              <a:off x="2432" y="4752"/>
              <a:ext cx="384" cy="48"/>
              <a:chOff x="2432" y="3576"/>
              <a:chExt cx="384" cy="48"/>
            </a:xfrm>
          </p:grpSpPr>
          <p:sp>
            <p:nvSpPr>
              <p:cNvPr id="11507" name="Line 275"/>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508" name="Line 276"/>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509" name="Line 277"/>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510" name="Line 278"/>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511" name="Line 279"/>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512" name="Line 280"/>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513" name="Line 281"/>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514" name="Line 282"/>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515" name="Line 283"/>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21" name="Group 284"/>
            <p:cNvGrpSpPr>
              <a:grpSpLocks/>
            </p:cNvGrpSpPr>
            <p:nvPr/>
          </p:nvGrpSpPr>
          <p:grpSpPr bwMode="auto">
            <a:xfrm>
              <a:off x="2048" y="4752"/>
              <a:ext cx="384" cy="48"/>
              <a:chOff x="2432" y="3576"/>
              <a:chExt cx="384" cy="48"/>
            </a:xfrm>
          </p:grpSpPr>
          <p:sp>
            <p:nvSpPr>
              <p:cNvPr id="11498" name="Line 285"/>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99" name="Line 286"/>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500" name="Line 287"/>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501" name="Line 288"/>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502" name="Line 289"/>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503" name="Line 290"/>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504" name="Line 291"/>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505" name="Line 292"/>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506" name="Line 293"/>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22" name="Group 294"/>
            <p:cNvGrpSpPr>
              <a:grpSpLocks/>
            </p:cNvGrpSpPr>
            <p:nvPr/>
          </p:nvGrpSpPr>
          <p:grpSpPr bwMode="auto">
            <a:xfrm>
              <a:off x="1856" y="4752"/>
              <a:ext cx="384" cy="48"/>
              <a:chOff x="2432" y="3576"/>
              <a:chExt cx="384" cy="48"/>
            </a:xfrm>
          </p:grpSpPr>
          <p:sp>
            <p:nvSpPr>
              <p:cNvPr id="11489" name="Line 295"/>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90" name="Line 296"/>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91" name="Line 297"/>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92" name="Line 298"/>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93" name="Line 299"/>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94" name="Line 300"/>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95" name="Line 301"/>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96" name="Line 302"/>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97" name="Line 303"/>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sp>
        <p:nvSpPr>
          <p:cNvPr id="11314" name="Text Box 304"/>
          <p:cNvSpPr txBox="1">
            <a:spLocks noChangeArrowheads="1"/>
          </p:cNvSpPr>
          <p:nvPr/>
        </p:nvSpPr>
        <p:spPr bwMode="auto">
          <a:xfrm>
            <a:off x="5961063" y="3254375"/>
            <a:ext cx="2133600"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a:t>
            </a:r>
          </a:p>
        </p:txBody>
      </p:sp>
      <p:sp>
        <p:nvSpPr>
          <p:cNvPr id="11315" name="Text Box 305"/>
          <p:cNvSpPr txBox="1">
            <a:spLocks noChangeArrowheads="1"/>
          </p:cNvSpPr>
          <p:nvPr/>
        </p:nvSpPr>
        <p:spPr bwMode="auto">
          <a:xfrm>
            <a:off x="5892800" y="3562350"/>
            <a:ext cx="1727200" cy="274638"/>
          </a:xfrm>
          <a:prstGeom prst="rect">
            <a:avLst/>
          </a:prstGeom>
          <a:noFill/>
          <a:ln w="9525">
            <a:noFill/>
            <a:miter lim="800000"/>
            <a:headEnd/>
            <a:tailEnd/>
          </a:ln>
        </p:spPr>
        <p:txBody>
          <a:bodyPr>
            <a:spAutoFit/>
          </a:bodyPr>
          <a:lstStyle/>
          <a:p>
            <a:pPr>
              <a:spcBef>
                <a:spcPct val="50000"/>
              </a:spcBef>
            </a:pPr>
            <a:r>
              <a:rPr lang="en-US" sz="1200">
                <a:solidFill>
                  <a:srgbClr val="FF5050"/>
                </a:solidFill>
                <a:latin typeface="Calibri" pitchFamily="34" charset="0"/>
              </a:rPr>
              <a:t>UUUUUUUUUU</a:t>
            </a:r>
            <a:endParaRPr lang="en-US" sz="1000">
              <a:solidFill>
                <a:srgbClr val="FF5050"/>
              </a:solidFill>
              <a:latin typeface="Calibri" pitchFamily="34" charset="0"/>
            </a:endParaRPr>
          </a:p>
        </p:txBody>
      </p:sp>
      <p:sp>
        <p:nvSpPr>
          <p:cNvPr id="11316" name="Text Box 361"/>
          <p:cNvSpPr txBox="1">
            <a:spLocks noChangeArrowheads="1"/>
          </p:cNvSpPr>
          <p:nvPr/>
        </p:nvSpPr>
        <p:spPr bwMode="auto">
          <a:xfrm>
            <a:off x="5943600" y="3352800"/>
            <a:ext cx="2133600"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a:t>
            </a:r>
          </a:p>
        </p:txBody>
      </p:sp>
      <p:sp>
        <p:nvSpPr>
          <p:cNvPr id="11317" name="Text Box 362"/>
          <p:cNvSpPr txBox="1">
            <a:spLocks noChangeArrowheads="1"/>
          </p:cNvSpPr>
          <p:nvPr/>
        </p:nvSpPr>
        <p:spPr bwMode="auto">
          <a:xfrm>
            <a:off x="5892800" y="3686175"/>
            <a:ext cx="1727200" cy="274638"/>
          </a:xfrm>
          <a:prstGeom prst="rect">
            <a:avLst/>
          </a:prstGeom>
          <a:noFill/>
          <a:ln w="9525">
            <a:noFill/>
            <a:miter lim="800000"/>
            <a:headEnd/>
            <a:tailEnd/>
          </a:ln>
        </p:spPr>
        <p:txBody>
          <a:bodyPr>
            <a:spAutoFit/>
          </a:bodyPr>
          <a:lstStyle/>
          <a:p>
            <a:pPr>
              <a:spcBef>
                <a:spcPct val="50000"/>
              </a:spcBef>
            </a:pPr>
            <a:r>
              <a:rPr lang="en-US" sz="1200">
                <a:solidFill>
                  <a:srgbClr val="FF5050"/>
                </a:solidFill>
                <a:latin typeface="Calibri" pitchFamily="34" charset="0"/>
              </a:rPr>
              <a:t>UUUUUUUUUU</a:t>
            </a:r>
            <a:endParaRPr lang="en-US" sz="1000">
              <a:solidFill>
                <a:srgbClr val="FF5050"/>
              </a:solidFill>
              <a:latin typeface="Calibri" pitchFamily="34" charset="0"/>
            </a:endParaRPr>
          </a:p>
        </p:txBody>
      </p:sp>
      <p:sp>
        <p:nvSpPr>
          <p:cNvPr id="11318" name="Text Box 418"/>
          <p:cNvSpPr txBox="1">
            <a:spLocks noChangeArrowheads="1"/>
          </p:cNvSpPr>
          <p:nvPr/>
        </p:nvSpPr>
        <p:spPr bwMode="auto">
          <a:xfrm>
            <a:off x="5943600" y="3492500"/>
            <a:ext cx="2133600"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a:t>
            </a:r>
          </a:p>
        </p:txBody>
      </p:sp>
      <p:sp>
        <p:nvSpPr>
          <p:cNvPr id="11319" name="Text Box 419"/>
          <p:cNvSpPr txBox="1">
            <a:spLocks noChangeArrowheads="1"/>
          </p:cNvSpPr>
          <p:nvPr/>
        </p:nvSpPr>
        <p:spPr bwMode="auto">
          <a:xfrm>
            <a:off x="5875338" y="3800475"/>
            <a:ext cx="1728787" cy="274638"/>
          </a:xfrm>
          <a:prstGeom prst="rect">
            <a:avLst/>
          </a:prstGeom>
          <a:noFill/>
          <a:ln w="9525">
            <a:noFill/>
            <a:miter lim="800000"/>
            <a:headEnd/>
            <a:tailEnd/>
          </a:ln>
        </p:spPr>
        <p:txBody>
          <a:bodyPr>
            <a:spAutoFit/>
          </a:bodyPr>
          <a:lstStyle/>
          <a:p>
            <a:pPr>
              <a:spcBef>
                <a:spcPct val="50000"/>
              </a:spcBef>
            </a:pPr>
            <a:r>
              <a:rPr lang="en-US" sz="1200">
                <a:solidFill>
                  <a:srgbClr val="FF5050"/>
                </a:solidFill>
                <a:latin typeface="Calibri" pitchFamily="34" charset="0"/>
              </a:rPr>
              <a:t>UUUUUUUUUU</a:t>
            </a:r>
            <a:endParaRPr lang="en-US" sz="1000">
              <a:solidFill>
                <a:srgbClr val="FF5050"/>
              </a:solidFill>
              <a:latin typeface="Calibri" pitchFamily="34" charset="0"/>
            </a:endParaRPr>
          </a:p>
        </p:txBody>
      </p:sp>
      <p:sp>
        <p:nvSpPr>
          <p:cNvPr id="11320" name="Text Box 475"/>
          <p:cNvSpPr txBox="1">
            <a:spLocks noChangeArrowheads="1"/>
          </p:cNvSpPr>
          <p:nvPr/>
        </p:nvSpPr>
        <p:spPr bwMode="auto">
          <a:xfrm>
            <a:off x="5926138" y="3606800"/>
            <a:ext cx="2135187"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a:t>
            </a:r>
          </a:p>
        </p:txBody>
      </p:sp>
      <p:sp>
        <p:nvSpPr>
          <p:cNvPr id="11321" name="Text Box 478"/>
          <p:cNvSpPr txBox="1">
            <a:spLocks noChangeArrowheads="1"/>
          </p:cNvSpPr>
          <p:nvPr/>
        </p:nvSpPr>
        <p:spPr bwMode="auto">
          <a:xfrm>
            <a:off x="3556000" y="4686300"/>
            <a:ext cx="1828800"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a:t>
            </a:r>
            <a:r>
              <a:rPr lang="en-US" sz="1200" baseline="-25000">
                <a:latin typeface="Calibri" pitchFamily="34" charset="0"/>
              </a:rPr>
              <a:t>7</a:t>
            </a:r>
            <a:r>
              <a:rPr lang="en-US" sz="1200">
                <a:latin typeface="Calibri" pitchFamily="34" charset="0"/>
              </a:rPr>
              <a:t> RNA pol.</a:t>
            </a:r>
            <a:endParaRPr lang="en-US" sz="1000">
              <a:latin typeface="Calibri" pitchFamily="34" charset="0"/>
            </a:endParaRPr>
          </a:p>
        </p:txBody>
      </p:sp>
      <p:sp>
        <p:nvSpPr>
          <p:cNvPr id="11322" name="Line 479"/>
          <p:cNvSpPr>
            <a:spLocks noChangeShapeType="1"/>
          </p:cNvSpPr>
          <p:nvPr/>
        </p:nvSpPr>
        <p:spPr bwMode="auto">
          <a:xfrm>
            <a:off x="4064000" y="4629150"/>
            <a:ext cx="609600" cy="0"/>
          </a:xfrm>
          <a:prstGeom prst="line">
            <a:avLst/>
          </a:prstGeom>
          <a:noFill/>
          <a:ln w="28575">
            <a:solidFill>
              <a:schemeClr val="tx1"/>
            </a:solidFill>
            <a:round/>
            <a:headEnd type="triangle" w="med" len="med"/>
            <a:tailEnd/>
          </a:ln>
        </p:spPr>
        <p:txBody>
          <a:bodyPr wrap="none" anchor="ctr"/>
          <a:lstStyle/>
          <a:p>
            <a:endParaRPr lang="en-US"/>
          </a:p>
        </p:txBody>
      </p:sp>
      <p:sp>
        <p:nvSpPr>
          <p:cNvPr id="11323" name="Text Box 480"/>
          <p:cNvSpPr txBox="1">
            <a:spLocks noChangeArrowheads="1"/>
          </p:cNvSpPr>
          <p:nvPr/>
        </p:nvSpPr>
        <p:spPr bwMode="auto">
          <a:xfrm>
            <a:off x="7361238" y="4594225"/>
            <a:ext cx="203200" cy="274638"/>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p>
        </p:txBody>
      </p:sp>
      <p:sp>
        <p:nvSpPr>
          <p:cNvPr id="11324" name="Text Box 481"/>
          <p:cNvSpPr txBox="1">
            <a:spLocks noChangeArrowheads="1"/>
          </p:cNvSpPr>
          <p:nvPr/>
        </p:nvSpPr>
        <p:spPr bwMode="auto">
          <a:xfrm>
            <a:off x="7416800" y="4495800"/>
            <a:ext cx="203200" cy="274638"/>
          </a:xfrm>
          <a:prstGeom prst="rect">
            <a:avLst/>
          </a:prstGeom>
          <a:noFill/>
          <a:ln w="9525">
            <a:noFill/>
            <a:miter lim="800000"/>
            <a:headEnd/>
            <a:tailEnd/>
          </a:ln>
        </p:spPr>
        <p:txBody>
          <a:bodyPr>
            <a:spAutoFit/>
          </a:bodyPr>
          <a:lstStyle/>
          <a:p>
            <a:pPr>
              <a:spcBef>
                <a:spcPct val="50000"/>
              </a:spcBef>
            </a:pPr>
            <a:r>
              <a:rPr lang="en-US" sz="1200">
                <a:solidFill>
                  <a:schemeClr val="accent2"/>
                </a:solidFill>
                <a:latin typeface="Calibri" pitchFamily="34" charset="0"/>
              </a:rPr>
              <a:t>T</a:t>
            </a:r>
          </a:p>
        </p:txBody>
      </p:sp>
      <p:grpSp>
        <p:nvGrpSpPr>
          <p:cNvPr id="23" name="Group 482"/>
          <p:cNvGrpSpPr>
            <a:grpSpLocks/>
          </p:cNvGrpSpPr>
          <p:nvPr/>
        </p:nvGrpSpPr>
        <p:grpSpPr bwMode="auto">
          <a:xfrm>
            <a:off x="152400" y="5453063"/>
            <a:ext cx="7391400" cy="566737"/>
            <a:chOff x="96" y="3435"/>
            <a:chExt cx="4656" cy="357"/>
          </a:xfrm>
        </p:grpSpPr>
        <p:grpSp>
          <p:nvGrpSpPr>
            <p:cNvPr id="24" name="Group 483"/>
            <p:cNvGrpSpPr>
              <a:grpSpLocks/>
            </p:cNvGrpSpPr>
            <p:nvPr/>
          </p:nvGrpSpPr>
          <p:grpSpPr bwMode="auto">
            <a:xfrm>
              <a:off x="96" y="3440"/>
              <a:ext cx="1706" cy="304"/>
              <a:chOff x="327" y="3440"/>
              <a:chExt cx="1706" cy="304"/>
            </a:xfrm>
          </p:grpSpPr>
          <p:sp>
            <p:nvSpPr>
              <p:cNvPr id="11484" name="Rectangle 484"/>
              <p:cNvSpPr>
                <a:spLocks noChangeArrowheads="1"/>
              </p:cNvSpPr>
              <p:nvPr/>
            </p:nvSpPr>
            <p:spPr bwMode="auto">
              <a:xfrm>
                <a:off x="432" y="3440"/>
                <a:ext cx="1536" cy="304"/>
              </a:xfrm>
              <a:prstGeom prst="rect">
                <a:avLst/>
              </a:prstGeom>
              <a:solidFill>
                <a:srgbClr val="FFFFCC"/>
              </a:solidFill>
              <a:ln w="19050">
                <a:solidFill>
                  <a:schemeClr val="tx1"/>
                </a:solidFill>
                <a:miter lim="800000"/>
                <a:headEnd/>
                <a:tailEnd/>
              </a:ln>
            </p:spPr>
            <p:txBody>
              <a:bodyPr wrap="none" anchor="ctr"/>
              <a:lstStyle/>
              <a:p>
                <a:endParaRPr lang="en-US">
                  <a:latin typeface="Calibri" pitchFamily="34" charset="0"/>
                </a:endParaRPr>
              </a:p>
            </p:txBody>
          </p:sp>
          <p:sp>
            <p:nvSpPr>
              <p:cNvPr id="11485" name="Text Box 485"/>
              <p:cNvSpPr txBox="1">
                <a:spLocks noChangeArrowheads="1"/>
              </p:cNvSpPr>
              <p:nvPr/>
            </p:nvSpPr>
            <p:spPr bwMode="auto">
              <a:xfrm>
                <a:off x="327" y="3492"/>
                <a:ext cx="1706"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Fragmented cRNA</a:t>
                </a:r>
              </a:p>
            </p:txBody>
          </p:sp>
        </p:grpSp>
        <p:sp>
          <p:nvSpPr>
            <p:cNvPr id="11464" name="Line 486"/>
            <p:cNvSpPr>
              <a:spLocks noChangeShapeType="1"/>
            </p:cNvSpPr>
            <p:nvPr/>
          </p:nvSpPr>
          <p:spPr bwMode="auto">
            <a:xfrm>
              <a:off x="3024" y="3600"/>
              <a:ext cx="192" cy="0"/>
            </a:xfrm>
            <a:prstGeom prst="line">
              <a:avLst/>
            </a:prstGeom>
            <a:noFill/>
            <a:ln w="38100">
              <a:solidFill>
                <a:srgbClr val="CC0000"/>
              </a:solidFill>
              <a:round/>
              <a:headEnd/>
              <a:tailEnd/>
            </a:ln>
          </p:spPr>
          <p:txBody>
            <a:bodyPr/>
            <a:lstStyle/>
            <a:p>
              <a:endParaRPr lang="en-US"/>
            </a:p>
          </p:txBody>
        </p:sp>
        <p:sp>
          <p:nvSpPr>
            <p:cNvPr id="11465" name="Line 487"/>
            <p:cNvSpPr>
              <a:spLocks noChangeShapeType="1"/>
            </p:cNvSpPr>
            <p:nvPr/>
          </p:nvSpPr>
          <p:spPr bwMode="auto">
            <a:xfrm>
              <a:off x="3120" y="3696"/>
              <a:ext cx="192" cy="0"/>
            </a:xfrm>
            <a:prstGeom prst="line">
              <a:avLst/>
            </a:prstGeom>
            <a:noFill/>
            <a:ln w="38100">
              <a:solidFill>
                <a:srgbClr val="CC0000"/>
              </a:solidFill>
              <a:round/>
              <a:headEnd/>
              <a:tailEnd/>
            </a:ln>
          </p:spPr>
          <p:txBody>
            <a:bodyPr/>
            <a:lstStyle/>
            <a:p>
              <a:endParaRPr lang="en-US"/>
            </a:p>
          </p:txBody>
        </p:sp>
        <p:sp>
          <p:nvSpPr>
            <p:cNvPr id="11466" name="Line 488"/>
            <p:cNvSpPr>
              <a:spLocks noChangeShapeType="1"/>
            </p:cNvSpPr>
            <p:nvPr/>
          </p:nvSpPr>
          <p:spPr bwMode="auto">
            <a:xfrm>
              <a:off x="3408" y="3696"/>
              <a:ext cx="192" cy="0"/>
            </a:xfrm>
            <a:prstGeom prst="line">
              <a:avLst/>
            </a:prstGeom>
            <a:noFill/>
            <a:ln w="38100">
              <a:solidFill>
                <a:srgbClr val="CC0000"/>
              </a:solidFill>
              <a:round/>
              <a:headEnd/>
              <a:tailEnd/>
            </a:ln>
          </p:spPr>
          <p:txBody>
            <a:bodyPr/>
            <a:lstStyle/>
            <a:p>
              <a:endParaRPr lang="en-US"/>
            </a:p>
          </p:txBody>
        </p:sp>
        <p:sp>
          <p:nvSpPr>
            <p:cNvPr id="11467" name="Line 489"/>
            <p:cNvSpPr>
              <a:spLocks noChangeShapeType="1"/>
            </p:cNvSpPr>
            <p:nvPr/>
          </p:nvSpPr>
          <p:spPr bwMode="auto">
            <a:xfrm>
              <a:off x="3504" y="3792"/>
              <a:ext cx="192" cy="0"/>
            </a:xfrm>
            <a:prstGeom prst="line">
              <a:avLst/>
            </a:prstGeom>
            <a:noFill/>
            <a:ln w="38100">
              <a:solidFill>
                <a:srgbClr val="CC0000"/>
              </a:solidFill>
              <a:round/>
              <a:headEnd/>
              <a:tailEnd/>
            </a:ln>
          </p:spPr>
          <p:txBody>
            <a:bodyPr/>
            <a:lstStyle/>
            <a:p>
              <a:endParaRPr lang="en-US"/>
            </a:p>
          </p:txBody>
        </p:sp>
        <p:sp>
          <p:nvSpPr>
            <p:cNvPr id="11468" name="Line 490"/>
            <p:cNvSpPr>
              <a:spLocks noChangeShapeType="1"/>
            </p:cNvSpPr>
            <p:nvPr/>
          </p:nvSpPr>
          <p:spPr bwMode="auto">
            <a:xfrm>
              <a:off x="3408" y="3525"/>
              <a:ext cx="192" cy="0"/>
            </a:xfrm>
            <a:prstGeom prst="line">
              <a:avLst/>
            </a:prstGeom>
            <a:noFill/>
            <a:ln w="38100">
              <a:solidFill>
                <a:srgbClr val="CC0000"/>
              </a:solidFill>
              <a:round/>
              <a:headEnd/>
              <a:tailEnd/>
            </a:ln>
          </p:spPr>
          <p:txBody>
            <a:bodyPr/>
            <a:lstStyle/>
            <a:p>
              <a:endParaRPr lang="en-US"/>
            </a:p>
          </p:txBody>
        </p:sp>
        <p:sp>
          <p:nvSpPr>
            <p:cNvPr id="11469" name="Line 491"/>
            <p:cNvSpPr>
              <a:spLocks noChangeShapeType="1"/>
            </p:cNvSpPr>
            <p:nvPr/>
          </p:nvSpPr>
          <p:spPr bwMode="auto">
            <a:xfrm>
              <a:off x="3504" y="3621"/>
              <a:ext cx="192" cy="0"/>
            </a:xfrm>
            <a:prstGeom prst="line">
              <a:avLst/>
            </a:prstGeom>
            <a:noFill/>
            <a:ln w="38100">
              <a:solidFill>
                <a:srgbClr val="CC0000"/>
              </a:solidFill>
              <a:round/>
              <a:headEnd/>
              <a:tailEnd/>
            </a:ln>
          </p:spPr>
          <p:txBody>
            <a:bodyPr/>
            <a:lstStyle/>
            <a:p>
              <a:endParaRPr lang="en-US"/>
            </a:p>
          </p:txBody>
        </p:sp>
        <p:sp>
          <p:nvSpPr>
            <p:cNvPr id="11470" name="Line 492"/>
            <p:cNvSpPr>
              <a:spLocks noChangeShapeType="1"/>
            </p:cNvSpPr>
            <p:nvPr/>
          </p:nvSpPr>
          <p:spPr bwMode="auto">
            <a:xfrm flipV="1">
              <a:off x="3888" y="3792"/>
              <a:ext cx="480" cy="0"/>
            </a:xfrm>
            <a:prstGeom prst="line">
              <a:avLst/>
            </a:prstGeom>
            <a:noFill/>
            <a:ln w="38100">
              <a:solidFill>
                <a:srgbClr val="CC0000"/>
              </a:solidFill>
              <a:round/>
              <a:headEnd/>
              <a:tailEnd/>
            </a:ln>
          </p:spPr>
          <p:txBody>
            <a:bodyPr/>
            <a:lstStyle/>
            <a:p>
              <a:endParaRPr lang="en-US"/>
            </a:p>
          </p:txBody>
        </p:sp>
        <p:sp>
          <p:nvSpPr>
            <p:cNvPr id="11471" name="Line 493"/>
            <p:cNvSpPr>
              <a:spLocks noChangeShapeType="1"/>
            </p:cNvSpPr>
            <p:nvPr/>
          </p:nvSpPr>
          <p:spPr bwMode="auto">
            <a:xfrm>
              <a:off x="3888" y="3717"/>
              <a:ext cx="192" cy="0"/>
            </a:xfrm>
            <a:prstGeom prst="line">
              <a:avLst/>
            </a:prstGeom>
            <a:noFill/>
            <a:ln w="38100">
              <a:solidFill>
                <a:srgbClr val="CC0000"/>
              </a:solidFill>
              <a:round/>
              <a:headEnd/>
              <a:tailEnd/>
            </a:ln>
          </p:spPr>
          <p:txBody>
            <a:bodyPr/>
            <a:lstStyle/>
            <a:p>
              <a:endParaRPr lang="en-US"/>
            </a:p>
          </p:txBody>
        </p:sp>
        <p:sp>
          <p:nvSpPr>
            <p:cNvPr id="11472" name="Line 494"/>
            <p:cNvSpPr>
              <a:spLocks noChangeShapeType="1"/>
            </p:cNvSpPr>
            <p:nvPr/>
          </p:nvSpPr>
          <p:spPr bwMode="auto">
            <a:xfrm>
              <a:off x="3792" y="3435"/>
              <a:ext cx="192" cy="0"/>
            </a:xfrm>
            <a:prstGeom prst="line">
              <a:avLst/>
            </a:prstGeom>
            <a:noFill/>
            <a:ln w="38100">
              <a:solidFill>
                <a:srgbClr val="CC0000"/>
              </a:solidFill>
              <a:round/>
              <a:headEnd/>
              <a:tailEnd/>
            </a:ln>
          </p:spPr>
          <p:txBody>
            <a:bodyPr/>
            <a:lstStyle/>
            <a:p>
              <a:endParaRPr lang="en-US"/>
            </a:p>
          </p:txBody>
        </p:sp>
        <p:sp>
          <p:nvSpPr>
            <p:cNvPr id="11473" name="Line 495"/>
            <p:cNvSpPr>
              <a:spLocks noChangeShapeType="1"/>
            </p:cNvSpPr>
            <p:nvPr/>
          </p:nvSpPr>
          <p:spPr bwMode="auto">
            <a:xfrm>
              <a:off x="3888" y="3531"/>
              <a:ext cx="192" cy="0"/>
            </a:xfrm>
            <a:prstGeom prst="line">
              <a:avLst/>
            </a:prstGeom>
            <a:noFill/>
            <a:ln w="38100">
              <a:solidFill>
                <a:srgbClr val="CC0000"/>
              </a:solidFill>
              <a:round/>
              <a:headEnd/>
              <a:tailEnd/>
            </a:ln>
          </p:spPr>
          <p:txBody>
            <a:bodyPr/>
            <a:lstStyle/>
            <a:p>
              <a:endParaRPr lang="en-US"/>
            </a:p>
          </p:txBody>
        </p:sp>
        <p:sp>
          <p:nvSpPr>
            <p:cNvPr id="11474" name="Line 496"/>
            <p:cNvSpPr>
              <a:spLocks noChangeShapeType="1"/>
            </p:cNvSpPr>
            <p:nvPr/>
          </p:nvSpPr>
          <p:spPr bwMode="auto">
            <a:xfrm>
              <a:off x="4176" y="3531"/>
              <a:ext cx="192" cy="0"/>
            </a:xfrm>
            <a:prstGeom prst="line">
              <a:avLst/>
            </a:prstGeom>
            <a:noFill/>
            <a:ln w="38100">
              <a:solidFill>
                <a:srgbClr val="CC0000"/>
              </a:solidFill>
              <a:round/>
              <a:headEnd/>
              <a:tailEnd/>
            </a:ln>
          </p:spPr>
          <p:txBody>
            <a:bodyPr/>
            <a:lstStyle/>
            <a:p>
              <a:endParaRPr lang="en-US"/>
            </a:p>
          </p:txBody>
        </p:sp>
        <p:sp>
          <p:nvSpPr>
            <p:cNvPr id="11475" name="Line 497"/>
            <p:cNvSpPr>
              <a:spLocks noChangeShapeType="1"/>
            </p:cNvSpPr>
            <p:nvPr/>
          </p:nvSpPr>
          <p:spPr bwMode="auto">
            <a:xfrm>
              <a:off x="4272" y="3627"/>
              <a:ext cx="192" cy="0"/>
            </a:xfrm>
            <a:prstGeom prst="line">
              <a:avLst/>
            </a:prstGeom>
            <a:noFill/>
            <a:ln w="38100">
              <a:solidFill>
                <a:srgbClr val="CC0000"/>
              </a:solidFill>
              <a:round/>
              <a:headEnd/>
              <a:tailEnd/>
            </a:ln>
          </p:spPr>
          <p:txBody>
            <a:bodyPr/>
            <a:lstStyle/>
            <a:p>
              <a:endParaRPr lang="en-US"/>
            </a:p>
          </p:txBody>
        </p:sp>
        <p:sp>
          <p:nvSpPr>
            <p:cNvPr id="11476" name="Line 498"/>
            <p:cNvSpPr>
              <a:spLocks noChangeShapeType="1"/>
            </p:cNvSpPr>
            <p:nvPr/>
          </p:nvSpPr>
          <p:spPr bwMode="auto">
            <a:xfrm>
              <a:off x="4368" y="3504"/>
              <a:ext cx="192" cy="0"/>
            </a:xfrm>
            <a:prstGeom prst="line">
              <a:avLst/>
            </a:prstGeom>
            <a:noFill/>
            <a:ln w="38100">
              <a:solidFill>
                <a:srgbClr val="CC0000"/>
              </a:solidFill>
              <a:round/>
              <a:headEnd/>
              <a:tailEnd/>
            </a:ln>
          </p:spPr>
          <p:txBody>
            <a:bodyPr/>
            <a:lstStyle/>
            <a:p>
              <a:endParaRPr lang="en-US"/>
            </a:p>
          </p:txBody>
        </p:sp>
        <p:sp>
          <p:nvSpPr>
            <p:cNvPr id="11477" name="Line 499"/>
            <p:cNvSpPr>
              <a:spLocks noChangeShapeType="1"/>
            </p:cNvSpPr>
            <p:nvPr/>
          </p:nvSpPr>
          <p:spPr bwMode="auto">
            <a:xfrm>
              <a:off x="4272" y="3456"/>
              <a:ext cx="192" cy="0"/>
            </a:xfrm>
            <a:prstGeom prst="line">
              <a:avLst/>
            </a:prstGeom>
            <a:noFill/>
            <a:ln w="38100">
              <a:solidFill>
                <a:srgbClr val="CC0000"/>
              </a:solidFill>
              <a:round/>
              <a:headEnd/>
              <a:tailEnd/>
            </a:ln>
          </p:spPr>
          <p:txBody>
            <a:bodyPr/>
            <a:lstStyle/>
            <a:p>
              <a:endParaRPr lang="en-US"/>
            </a:p>
          </p:txBody>
        </p:sp>
        <p:sp>
          <p:nvSpPr>
            <p:cNvPr id="11478" name="Line 500"/>
            <p:cNvSpPr>
              <a:spLocks noChangeShapeType="1"/>
            </p:cNvSpPr>
            <p:nvPr/>
          </p:nvSpPr>
          <p:spPr bwMode="auto">
            <a:xfrm>
              <a:off x="4560" y="3456"/>
              <a:ext cx="192" cy="0"/>
            </a:xfrm>
            <a:prstGeom prst="line">
              <a:avLst/>
            </a:prstGeom>
            <a:noFill/>
            <a:ln w="38100">
              <a:solidFill>
                <a:srgbClr val="CC0000"/>
              </a:solidFill>
              <a:round/>
              <a:headEnd/>
              <a:tailEnd/>
            </a:ln>
          </p:spPr>
          <p:txBody>
            <a:bodyPr/>
            <a:lstStyle/>
            <a:p>
              <a:endParaRPr lang="en-US"/>
            </a:p>
          </p:txBody>
        </p:sp>
        <p:sp>
          <p:nvSpPr>
            <p:cNvPr id="11479" name="Line 501"/>
            <p:cNvSpPr>
              <a:spLocks noChangeShapeType="1"/>
            </p:cNvSpPr>
            <p:nvPr/>
          </p:nvSpPr>
          <p:spPr bwMode="auto">
            <a:xfrm>
              <a:off x="4320" y="3580"/>
              <a:ext cx="48" cy="0"/>
            </a:xfrm>
            <a:prstGeom prst="line">
              <a:avLst/>
            </a:prstGeom>
            <a:noFill/>
            <a:ln w="38100">
              <a:solidFill>
                <a:srgbClr val="CC0000"/>
              </a:solidFill>
              <a:round/>
              <a:headEnd/>
              <a:tailEnd/>
            </a:ln>
          </p:spPr>
          <p:txBody>
            <a:bodyPr/>
            <a:lstStyle/>
            <a:p>
              <a:endParaRPr lang="en-US"/>
            </a:p>
          </p:txBody>
        </p:sp>
        <p:sp>
          <p:nvSpPr>
            <p:cNvPr id="11480" name="Line 502"/>
            <p:cNvSpPr>
              <a:spLocks noChangeShapeType="1"/>
            </p:cNvSpPr>
            <p:nvPr/>
          </p:nvSpPr>
          <p:spPr bwMode="auto">
            <a:xfrm flipV="1">
              <a:off x="3744" y="3600"/>
              <a:ext cx="480" cy="0"/>
            </a:xfrm>
            <a:prstGeom prst="line">
              <a:avLst/>
            </a:prstGeom>
            <a:noFill/>
            <a:ln w="38100">
              <a:solidFill>
                <a:srgbClr val="CC0000"/>
              </a:solidFill>
              <a:round/>
              <a:headEnd/>
              <a:tailEnd/>
            </a:ln>
          </p:spPr>
          <p:txBody>
            <a:bodyPr/>
            <a:lstStyle/>
            <a:p>
              <a:endParaRPr lang="en-US"/>
            </a:p>
          </p:txBody>
        </p:sp>
        <p:sp>
          <p:nvSpPr>
            <p:cNvPr id="11481" name="Line 503"/>
            <p:cNvSpPr>
              <a:spLocks noChangeShapeType="1"/>
            </p:cNvSpPr>
            <p:nvPr/>
          </p:nvSpPr>
          <p:spPr bwMode="auto">
            <a:xfrm>
              <a:off x="4128" y="3676"/>
              <a:ext cx="48" cy="0"/>
            </a:xfrm>
            <a:prstGeom prst="line">
              <a:avLst/>
            </a:prstGeom>
            <a:noFill/>
            <a:ln w="38100">
              <a:solidFill>
                <a:srgbClr val="CC0000"/>
              </a:solidFill>
              <a:round/>
              <a:headEnd/>
              <a:tailEnd/>
            </a:ln>
          </p:spPr>
          <p:txBody>
            <a:bodyPr/>
            <a:lstStyle/>
            <a:p>
              <a:endParaRPr lang="en-US"/>
            </a:p>
          </p:txBody>
        </p:sp>
        <p:sp>
          <p:nvSpPr>
            <p:cNvPr id="11482" name="Line 504"/>
            <p:cNvSpPr>
              <a:spLocks noChangeShapeType="1"/>
            </p:cNvSpPr>
            <p:nvPr/>
          </p:nvSpPr>
          <p:spPr bwMode="auto">
            <a:xfrm>
              <a:off x="3504" y="3456"/>
              <a:ext cx="48" cy="0"/>
            </a:xfrm>
            <a:prstGeom prst="line">
              <a:avLst/>
            </a:prstGeom>
            <a:noFill/>
            <a:ln w="38100">
              <a:solidFill>
                <a:srgbClr val="CC0000"/>
              </a:solidFill>
              <a:round/>
              <a:headEnd/>
              <a:tailEnd/>
            </a:ln>
          </p:spPr>
          <p:txBody>
            <a:bodyPr/>
            <a:lstStyle/>
            <a:p>
              <a:endParaRPr lang="en-US"/>
            </a:p>
          </p:txBody>
        </p:sp>
        <p:sp>
          <p:nvSpPr>
            <p:cNvPr id="11483" name="Line 505"/>
            <p:cNvSpPr>
              <a:spLocks noChangeShapeType="1"/>
            </p:cNvSpPr>
            <p:nvPr/>
          </p:nvSpPr>
          <p:spPr bwMode="auto">
            <a:xfrm>
              <a:off x="3312" y="3552"/>
              <a:ext cx="48" cy="0"/>
            </a:xfrm>
            <a:prstGeom prst="line">
              <a:avLst/>
            </a:prstGeom>
            <a:noFill/>
            <a:ln w="38100">
              <a:solidFill>
                <a:srgbClr val="CC0000"/>
              </a:solidFill>
              <a:round/>
              <a:headEnd/>
              <a:tailEnd/>
            </a:ln>
          </p:spPr>
          <p:txBody>
            <a:bodyPr/>
            <a:lstStyle/>
            <a:p>
              <a:endParaRPr lang="en-US"/>
            </a:p>
          </p:txBody>
        </p:sp>
      </p:grpSp>
      <p:grpSp>
        <p:nvGrpSpPr>
          <p:cNvPr id="25" name="Group 507"/>
          <p:cNvGrpSpPr>
            <a:grpSpLocks/>
          </p:cNvGrpSpPr>
          <p:nvPr/>
        </p:nvGrpSpPr>
        <p:grpSpPr bwMode="auto">
          <a:xfrm flipV="1">
            <a:off x="3952875" y="3752850"/>
            <a:ext cx="2033588" cy="57150"/>
            <a:chOff x="1856" y="4752"/>
            <a:chExt cx="960" cy="48"/>
          </a:xfrm>
        </p:grpSpPr>
        <p:grpSp>
          <p:nvGrpSpPr>
            <p:cNvPr id="26" name="Group 508"/>
            <p:cNvGrpSpPr>
              <a:grpSpLocks/>
            </p:cNvGrpSpPr>
            <p:nvPr/>
          </p:nvGrpSpPr>
          <p:grpSpPr bwMode="auto">
            <a:xfrm>
              <a:off x="2432" y="4752"/>
              <a:ext cx="384" cy="48"/>
              <a:chOff x="2432" y="3576"/>
              <a:chExt cx="384" cy="48"/>
            </a:xfrm>
          </p:grpSpPr>
          <p:sp>
            <p:nvSpPr>
              <p:cNvPr id="11454" name="Line 509"/>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55" name="Line 510"/>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56" name="Line 511"/>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57" name="Line 512"/>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58" name="Line 513"/>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59" name="Line 514"/>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60" name="Line 515"/>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61" name="Line 516"/>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62" name="Line 517"/>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27" name="Group 518"/>
            <p:cNvGrpSpPr>
              <a:grpSpLocks/>
            </p:cNvGrpSpPr>
            <p:nvPr/>
          </p:nvGrpSpPr>
          <p:grpSpPr bwMode="auto">
            <a:xfrm>
              <a:off x="2048" y="4752"/>
              <a:ext cx="384" cy="48"/>
              <a:chOff x="2432" y="3576"/>
              <a:chExt cx="384" cy="48"/>
            </a:xfrm>
          </p:grpSpPr>
          <p:sp>
            <p:nvSpPr>
              <p:cNvPr id="11445" name="Line 519"/>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46" name="Line 520"/>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47" name="Line 521"/>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48" name="Line 522"/>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49" name="Line 523"/>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50" name="Line 524"/>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51" name="Line 525"/>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52" name="Line 526"/>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53" name="Line 527"/>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28" name="Group 528"/>
            <p:cNvGrpSpPr>
              <a:grpSpLocks/>
            </p:cNvGrpSpPr>
            <p:nvPr/>
          </p:nvGrpSpPr>
          <p:grpSpPr bwMode="auto">
            <a:xfrm>
              <a:off x="1856" y="4752"/>
              <a:ext cx="384" cy="48"/>
              <a:chOff x="2432" y="3576"/>
              <a:chExt cx="384" cy="48"/>
            </a:xfrm>
          </p:grpSpPr>
          <p:sp>
            <p:nvSpPr>
              <p:cNvPr id="11436" name="Line 529"/>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37" name="Line 530"/>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38" name="Line 531"/>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39" name="Line 532"/>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40" name="Line 533"/>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41" name="Line 534"/>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42" name="Line 535"/>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43" name="Line 536"/>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44" name="Line 537"/>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grpSp>
        <p:nvGrpSpPr>
          <p:cNvPr id="29" name="Group 600"/>
          <p:cNvGrpSpPr>
            <a:grpSpLocks/>
          </p:cNvGrpSpPr>
          <p:nvPr/>
        </p:nvGrpSpPr>
        <p:grpSpPr bwMode="auto">
          <a:xfrm flipV="1">
            <a:off x="3948113" y="3857625"/>
            <a:ext cx="2033587" cy="57150"/>
            <a:chOff x="1856" y="4752"/>
            <a:chExt cx="960" cy="48"/>
          </a:xfrm>
        </p:grpSpPr>
        <p:grpSp>
          <p:nvGrpSpPr>
            <p:cNvPr id="30" name="Group 601"/>
            <p:cNvGrpSpPr>
              <a:grpSpLocks/>
            </p:cNvGrpSpPr>
            <p:nvPr/>
          </p:nvGrpSpPr>
          <p:grpSpPr bwMode="auto">
            <a:xfrm>
              <a:off x="2432" y="4752"/>
              <a:ext cx="384" cy="48"/>
              <a:chOff x="2432" y="3576"/>
              <a:chExt cx="384" cy="48"/>
            </a:xfrm>
          </p:grpSpPr>
          <p:sp>
            <p:nvSpPr>
              <p:cNvPr id="11424" name="Line 602"/>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25" name="Line 603"/>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26" name="Line 604"/>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27" name="Line 605"/>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28" name="Line 606"/>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29" name="Line 607"/>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30" name="Line 608"/>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31" name="Line 609"/>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32" name="Line 610"/>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31" name="Group 611"/>
            <p:cNvGrpSpPr>
              <a:grpSpLocks/>
            </p:cNvGrpSpPr>
            <p:nvPr/>
          </p:nvGrpSpPr>
          <p:grpSpPr bwMode="auto">
            <a:xfrm>
              <a:off x="2048" y="4752"/>
              <a:ext cx="384" cy="48"/>
              <a:chOff x="2432" y="3576"/>
              <a:chExt cx="384" cy="48"/>
            </a:xfrm>
          </p:grpSpPr>
          <p:sp>
            <p:nvSpPr>
              <p:cNvPr id="11415" name="Line 612"/>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16" name="Line 613"/>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17" name="Line 614"/>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18" name="Line 615"/>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19" name="Line 616"/>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20" name="Line 617"/>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21" name="Line 618"/>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22" name="Line 619"/>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23" name="Line 620"/>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11264" name="Group 621"/>
            <p:cNvGrpSpPr>
              <a:grpSpLocks/>
            </p:cNvGrpSpPr>
            <p:nvPr/>
          </p:nvGrpSpPr>
          <p:grpSpPr bwMode="auto">
            <a:xfrm>
              <a:off x="1856" y="4752"/>
              <a:ext cx="384" cy="48"/>
              <a:chOff x="2432" y="3576"/>
              <a:chExt cx="384" cy="48"/>
            </a:xfrm>
          </p:grpSpPr>
          <p:sp>
            <p:nvSpPr>
              <p:cNvPr id="11406" name="Line 622"/>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407" name="Line 623"/>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408" name="Line 624"/>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409" name="Line 625"/>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410" name="Line 626"/>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411" name="Line 627"/>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12" name="Line 628"/>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13" name="Line 629"/>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14" name="Line 630"/>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grpSp>
        <p:nvGrpSpPr>
          <p:cNvPr id="11265" name="Group 632"/>
          <p:cNvGrpSpPr>
            <a:grpSpLocks/>
          </p:cNvGrpSpPr>
          <p:nvPr/>
        </p:nvGrpSpPr>
        <p:grpSpPr bwMode="auto">
          <a:xfrm flipV="1">
            <a:off x="5154613" y="3952875"/>
            <a:ext cx="812800" cy="57150"/>
            <a:chOff x="2432" y="3576"/>
            <a:chExt cx="384" cy="48"/>
          </a:xfrm>
        </p:grpSpPr>
        <p:sp>
          <p:nvSpPr>
            <p:cNvPr id="11394" name="Line 633"/>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395" name="Line 634"/>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396" name="Line 635"/>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397" name="Line 636"/>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398" name="Line 637"/>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399" name="Line 638"/>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400" name="Line 639"/>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401" name="Line 640"/>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402" name="Line 641"/>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11266" name="Group 693"/>
          <p:cNvGrpSpPr>
            <a:grpSpLocks/>
          </p:cNvGrpSpPr>
          <p:nvPr/>
        </p:nvGrpSpPr>
        <p:grpSpPr bwMode="auto">
          <a:xfrm flipV="1">
            <a:off x="3952875" y="3543300"/>
            <a:ext cx="2033588" cy="57150"/>
            <a:chOff x="1856" y="4752"/>
            <a:chExt cx="960" cy="48"/>
          </a:xfrm>
        </p:grpSpPr>
        <p:grpSp>
          <p:nvGrpSpPr>
            <p:cNvPr id="11271" name="Group 694"/>
            <p:cNvGrpSpPr>
              <a:grpSpLocks/>
            </p:cNvGrpSpPr>
            <p:nvPr/>
          </p:nvGrpSpPr>
          <p:grpSpPr bwMode="auto">
            <a:xfrm>
              <a:off x="2432" y="4752"/>
              <a:ext cx="384" cy="48"/>
              <a:chOff x="2432" y="3576"/>
              <a:chExt cx="384" cy="48"/>
            </a:xfrm>
          </p:grpSpPr>
          <p:sp>
            <p:nvSpPr>
              <p:cNvPr id="11385" name="Line 695"/>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386" name="Line 696"/>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387" name="Line 697"/>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388" name="Line 698"/>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389" name="Line 699"/>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390" name="Line 700"/>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391" name="Line 701"/>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392" name="Line 702"/>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393" name="Line 703"/>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11272" name="Group 704"/>
            <p:cNvGrpSpPr>
              <a:grpSpLocks/>
            </p:cNvGrpSpPr>
            <p:nvPr/>
          </p:nvGrpSpPr>
          <p:grpSpPr bwMode="auto">
            <a:xfrm>
              <a:off x="2048" y="4752"/>
              <a:ext cx="384" cy="48"/>
              <a:chOff x="2432" y="3576"/>
              <a:chExt cx="384" cy="48"/>
            </a:xfrm>
          </p:grpSpPr>
          <p:sp>
            <p:nvSpPr>
              <p:cNvPr id="11376" name="Line 705"/>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377" name="Line 706"/>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378" name="Line 707"/>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379" name="Line 708"/>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380" name="Line 709"/>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381" name="Line 710"/>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382" name="Line 711"/>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383" name="Line 712"/>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384" name="Line 713"/>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nvGrpSpPr>
            <p:cNvPr id="11274" name="Group 714"/>
            <p:cNvGrpSpPr>
              <a:grpSpLocks/>
            </p:cNvGrpSpPr>
            <p:nvPr/>
          </p:nvGrpSpPr>
          <p:grpSpPr bwMode="auto">
            <a:xfrm>
              <a:off x="1856" y="4752"/>
              <a:ext cx="384" cy="48"/>
              <a:chOff x="2432" y="3576"/>
              <a:chExt cx="384" cy="48"/>
            </a:xfrm>
          </p:grpSpPr>
          <p:sp>
            <p:nvSpPr>
              <p:cNvPr id="11367" name="Line 715"/>
              <p:cNvSpPr>
                <a:spLocks noChangeShapeType="1"/>
              </p:cNvSpPr>
              <p:nvPr/>
            </p:nvSpPr>
            <p:spPr bwMode="auto">
              <a:xfrm flipH="1">
                <a:off x="2440" y="3576"/>
                <a:ext cx="0" cy="48"/>
              </a:xfrm>
              <a:prstGeom prst="line">
                <a:avLst/>
              </a:prstGeom>
              <a:noFill/>
              <a:ln w="38100">
                <a:solidFill>
                  <a:srgbClr val="FF5050"/>
                </a:solidFill>
                <a:round/>
                <a:headEnd/>
                <a:tailEnd/>
              </a:ln>
            </p:spPr>
            <p:txBody>
              <a:bodyPr wrap="none" anchor="ctr"/>
              <a:lstStyle/>
              <a:p>
                <a:endParaRPr lang="en-US"/>
              </a:p>
            </p:txBody>
          </p:sp>
          <p:sp>
            <p:nvSpPr>
              <p:cNvPr id="11368" name="Line 716"/>
              <p:cNvSpPr>
                <a:spLocks noChangeShapeType="1"/>
              </p:cNvSpPr>
              <p:nvPr/>
            </p:nvSpPr>
            <p:spPr bwMode="auto">
              <a:xfrm>
                <a:off x="2432" y="3576"/>
                <a:ext cx="384" cy="0"/>
              </a:xfrm>
              <a:prstGeom prst="line">
                <a:avLst/>
              </a:prstGeom>
              <a:noFill/>
              <a:ln w="38100">
                <a:solidFill>
                  <a:srgbClr val="FF5050"/>
                </a:solidFill>
                <a:round/>
                <a:headEnd/>
                <a:tailEnd/>
              </a:ln>
            </p:spPr>
            <p:txBody>
              <a:bodyPr wrap="none" anchor="ctr"/>
              <a:lstStyle/>
              <a:p>
                <a:endParaRPr lang="en-US"/>
              </a:p>
            </p:txBody>
          </p:sp>
          <p:sp>
            <p:nvSpPr>
              <p:cNvPr id="11369" name="Line 717"/>
              <p:cNvSpPr>
                <a:spLocks noChangeShapeType="1"/>
              </p:cNvSpPr>
              <p:nvPr/>
            </p:nvSpPr>
            <p:spPr bwMode="auto">
              <a:xfrm flipH="1">
                <a:off x="2497" y="3576"/>
                <a:ext cx="0" cy="48"/>
              </a:xfrm>
              <a:prstGeom prst="line">
                <a:avLst/>
              </a:prstGeom>
              <a:noFill/>
              <a:ln w="38100">
                <a:solidFill>
                  <a:srgbClr val="FF5050"/>
                </a:solidFill>
                <a:round/>
                <a:headEnd/>
                <a:tailEnd/>
              </a:ln>
            </p:spPr>
            <p:txBody>
              <a:bodyPr wrap="none" anchor="ctr"/>
              <a:lstStyle/>
              <a:p>
                <a:endParaRPr lang="en-US"/>
              </a:p>
            </p:txBody>
          </p:sp>
          <p:sp>
            <p:nvSpPr>
              <p:cNvPr id="11370" name="Line 718"/>
              <p:cNvSpPr>
                <a:spLocks noChangeShapeType="1"/>
              </p:cNvSpPr>
              <p:nvPr/>
            </p:nvSpPr>
            <p:spPr bwMode="auto">
              <a:xfrm flipH="1">
                <a:off x="2536" y="3576"/>
                <a:ext cx="0" cy="48"/>
              </a:xfrm>
              <a:prstGeom prst="line">
                <a:avLst/>
              </a:prstGeom>
              <a:noFill/>
              <a:ln w="38100">
                <a:solidFill>
                  <a:srgbClr val="FF5050"/>
                </a:solidFill>
                <a:round/>
                <a:headEnd/>
                <a:tailEnd/>
              </a:ln>
            </p:spPr>
            <p:txBody>
              <a:bodyPr wrap="none" anchor="ctr"/>
              <a:lstStyle/>
              <a:p>
                <a:endParaRPr lang="en-US"/>
              </a:p>
            </p:txBody>
          </p:sp>
          <p:sp>
            <p:nvSpPr>
              <p:cNvPr id="11371" name="Line 719"/>
              <p:cNvSpPr>
                <a:spLocks noChangeShapeType="1"/>
              </p:cNvSpPr>
              <p:nvPr/>
            </p:nvSpPr>
            <p:spPr bwMode="auto">
              <a:xfrm flipH="1">
                <a:off x="2584" y="3576"/>
                <a:ext cx="0" cy="48"/>
              </a:xfrm>
              <a:prstGeom prst="line">
                <a:avLst/>
              </a:prstGeom>
              <a:noFill/>
              <a:ln w="38100">
                <a:solidFill>
                  <a:srgbClr val="FF5050"/>
                </a:solidFill>
                <a:round/>
                <a:headEnd/>
                <a:tailEnd/>
              </a:ln>
            </p:spPr>
            <p:txBody>
              <a:bodyPr wrap="none" anchor="ctr"/>
              <a:lstStyle/>
              <a:p>
                <a:endParaRPr lang="en-US"/>
              </a:p>
            </p:txBody>
          </p:sp>
          <p:sp>
            <p:nvSpPr>
              <p:cNvPr id="11372" name="Line 720"/>
              <p:cNvSpPr>
                <a:spLocks noChangeShapeType="1"/>
              </p:cNvSpPr>
              <p:nvPr/>
            </p:nvSpPr>
            <p:spPr bwMode="auto">
              <a:xfrm flipH="1">
                <a:off x="2632" y="3576"/>
                <a:ext cx="0" cy="48"/>
              </a:xfrm>
              <a:prstGeom prst="line">
                <a:avLst/>
              </a:prstGeom>
              <a:noFill/>
              <a:ln w="38100">
                <a:solidFill>
                  <a:srgbClr val="FF5050"/>
                </a:solidFill>
                <a:round/>
                <a:headEnd/>
                <a:tailEnd/>
              </a:ln>
            </p:spPr>
            <p:txBody>
              <a:bodyPr wrap="none" anchor="ctr"/>
              <a:lstStyle/>
              <a:p>
                <a:endParaRPr lang="en-US"/>
              </a:p>
            </p:txBody>
          </p:sp>
          <p:sp>
            <p:nvSpPr>
              <p:cNvPr id="11373" name="Line 721"/>
              <p:cNvSpPr>
                <a:spLocks noChangeShapeType="1"/>
              </p:cNvSpPr>
              <p:nvPr/>
            </p:nvSpPr>
            <p:spPr bwMode="auto">
              <a:xfrm flipH="1">
                <a:off x="2680" y="3576"/>
                <a:ext cx="0" cy="48"/>
              </a:xfrm>
              <a:prstGeom prst="line">
                <a:avLst/>
              </a:prstGeom>
              <a:noFill/>
              <a:ln w="38100">
                <a:solidFill>
                  <a:srgbClr val="FF5050"/>
                </a:solidFill>
                <a:round/>
                <a:headEnd/>
                <a:tailEnd/>
              </a:ln>
            </p:spPr>
            <p:txBody>
              <a:bodyPr wrap="none" anchor="ctr"/>
              <a:lstStyle/>
              <a:p>
                <a:endParaRPr lang="en-US"/>
              </a:p>
            </p:txBody>
          </p:sp>
          <p:sp>
            <p:nvSpPr>
              <p:cNvPr id="11374" name="Line 722"/>
              <p:cNvSpPr>
                <a:spLocks noChangeShapeType="1"/>
              </p:cNvSpPr>
              <p:nvPr/>
            </p:nvSpPr>
            <p:spPr bwMode="auto">
              <a:xfrm flipH="1">
                <a:off x="2728" y="3576"/>
                <a:ext cx="0" cy="48"/>
              </a:xfrm>
              <a:prstGeom prst="line">
                <a:avLst/>
              </a:prstGeom>
              <a:noFill/>
              <a:ln w="38100">
                <a:solidFill>
                  <a:srgbClr val="FF5050"/>
                </a:solidFill>
                <a:round/>
                <a:headEnd/>
                <a:tailEnd/>
              </a:ln>
            </p:spPr>
            <p:txBody>
              <a:bodyPr wrap="none" anchor="ctr"/>
              <a:lstStyle/>
              <a:p>
                <a:endParaRPr lang="en-US"/>
              </a:p>
            </p:txBody>
          </p:sp>
          <p:sp>
            <p:nvSpPr>
              <p:cNvPr id="11375" name="Line 723"/>
              <p:cNvSpPr>
                <a:spLocks noChangeShapeType="1"/>
              </p:cNvSpPr>
              <p:nvPr/>
            </p:nvSpPr>
            <p:spPr bwMode="auto">
              <a:xfrm flipH="1">
                <a:off x="2776" y="3576"/>
                <a:ext cx="0" cy="48"/>
              </a:xfrm>
              <a:prstGeom prst="line">
                <a:avLst/>
              </a:prstGeom>
              <a:noFill/>
              <a:ln w="38100">
                <a:solidFill>
                  <a:srgbClr val="FF5050"/>
                </a:solidFill>
                <a:round/>
                <a:headEnd/>
                <a:tailEnd/>
              </a:ln>
            </p:spPr>
            <p:txBody>
              <a:bodyPr wrap="none" anchor="ctr"/>
              <a:lstStyle/>
              <a:p>
                <a:endParaRPr lang="en-US"/>
              </a:p>
            </p:txBody>
          </p:sp>
        </p:grpSp>
      </p:grpSp>
      <p:sp>
        <p:nvSpPr>
          <p:cNvPr id="11330" name="Line 724"/>
          <p:cNvSpPr>
            <a:spLocks noChangeShapeType="1"/>
          </p:cNvSpPr>
          <p:nvPr/>
        </p:nvSpPr>
        <p:spPr bwMode="auto">
          <a:xfrm flipV="1">
            <a:off x="4029075" y="3524250"/>
            <a:ext cx="0" cy="76200"/>
          </a:xfrm>
          <a:prstGeom prst="line">
            <a:avLst/>
          </a:prstGeom>
          <a:noFill/>
          <a:ln w="38100">
            <a:solidFill>
              <a:schemeClr val="tx1"/>
            </a:solidFill>
            <a:round/>
            <a:headEnd/>
            <a:tailEnd/>
          </a:ln>
        </p:spPr>
        <p:txBody>
          <a:bodyPr/>
          <a:lstStyle/>
          <a:p>
            <a:endParaRPr lang="en-US"/>
          </a:p>
        </p:txBody>
      </p:sp>
      <p:sp>
        <p:nvSpPr>
          <p:cNvPr id="11331" name="Line 725"/>
          <p:cNvSpPr>
            <a:spLocks noChangeShapeType="1"/>
          </p:cNvSpPr>
          <p:nvPr/>
        </p:nvSpPr>
        <p:spPr bwMode="auto">
          <a:xfrm flipV="1">
            <a:off x="4257675" y="3505200"/>
            <a:ext cx="0" cy="76200"/>
          </a:xfrm>
          <a:prstGeom prst="line">
            <a:avLst/>
          </a:prstGeom>
          <a:noFill/>
          <a:ln w="38100">
            <a:solidFill>
              <a:schemeClr val="tx1"/>
            </a:solidFill>
            <a:round/>
            <a:headEnd/>
            <a:tailEnd/>
          </a:ln>
        </p:spPr>
        <p:txBody>
          <a:bodyPr/>
          <a:lstStyle/>
          <a:p>
            <a:endParaRPr lang="en-US"/>
          </a:p>
        </p:txBody>
      </p:sp>
      <p:sp>
        <p:nvSpPr>
          <p:cNvPr id="11332" name="Line 726"/>
          <p:cNvSpPr>
            <a:spLocks noChangeShapeType="1"/>
          </p:cNvSpPr>
          <p:nvPr/>
        </p:nvSpPr>
        <p:spPr bwMode="auto">
          <a:xfrm flipV="1">
            <a:off x="4391025" y="3514725"/>
            <a:ext cx="0" cy="76200"/>
          </a:xfrm>
          <a:prstGeom prst="line">
            <a:avLst/>
          </a:prstGeom>
          <a:noFill/>
          <a:ln w="38100">
            <a:solidFill>
              <a:schemeClr val="tx1"/>
            </a:solidFill>
            <a:round/>
            <a:headEnd/>
            <a:tailEnd/>
          </a:ln>
        </p:spPr>
        <p:txBody>
          <a:bodyPr/>
          <a:lstStyle/>
          <a:p>
            <a:endParaRPr lang="en-US"/>
          </a:p>
        </p:txBody>
      </p:sp>
      <p:sp>
        <p:nvSpPr>
          <p:cNvPr id="11333" name="Line 727"/>
          <p:cNvSpPr>
            <a:spLocks noChangeShapeType="1"/>
          </p:cNvSpPr>
          <p:nvPr/>
        </p:nvSpPr>
        <p:spPr bwMode="auto">
          <a:xfrm flipV="1">
            <a:off x="4181475" y="3676650"/>
            <a:ext cx="0" cy="76200"/>
          </a:xfrm>
          <a:prstGeom prst="line">
            <a:avLst/>
          </a:prstGeom>
          <a:noFill/>
          <a:ln w="38100">
            <a:solidFill>
              <a:schemeClr val="tx1"/>
            </a:solidFill>
            <a:round/>
            <a:headEnd/>
            <a:tailEnd/>
          </a:ln>
        </p:spPr>
        <p:txBody>
          <a:bodyPr/>
          <a:lstStyle/>
          <a:p>
            <a:endParaRPr lang="en-US"/>
          </a:p>
        </p:txBody>
      </p:sp>
      <p:sp>
        <p:nvSpPr>
          <p:cNvPr id="11334" name="Line 728"/>
          <p:cNvSpPr>
            <a:spLocks noChangeShapeType="1"/>
          </p:cNvSpPr>
          <p:nvPr/>
        </p:nvSpPr>
        <p:spPr bwMode="auto">
          <a:xfrm flipV="1">
            <a:off x="4410075" y="3657600"/>
            <a:ext cx="0" cy="76200"/>
          </a:xfrm>
          <a:prstGeom prst="line">
            <a:avLst/>
          </a:prstGeom>
          <a:noFill/>
          <a:ln w="38100">
            <a:solidFill>
              <a:schemeClr val="tx1"/>
            </a:solidFill>
            <a:round/>
            <a:headEnd/>
            <a:tailEnd/>
          </a:ln>
        </p:spPr>
        <p:txBody>
          <a:bodyPr/>
          <a:lstStyle/>
          <a:p>
            <a:endParaRPr lang="en-US"/>
          </a:p>
        </p:txBody>
      </p:sp>
      <p:sp>
        <p:nvSpPr>
          <p:cNvPr id="11335" name="Line 729"/>
          <p:cNvSpPr>
            <a:spLocks noChangeShapeType="1"/>
          </p:cNvSpPr>
          <p:nvPr/>
        </p:nvSpPr>
        <p:spPr bwMode="auto">
          <a:xfrm flipV="1">
            <a:off x="4543425" y="3667125"/>
            <a:ext cx="0" cy="76200"/>
          </a:xfrm>
          <a:prstGeom prst="line">
            <a:avLst/>
          </a:prstGeom>
          <a:noFill/>
          <a:ln w="38100">
            <a:solidFill>
              <a:schemeClr val="tx1"/>
            </a:solidFill>
            <a:round/>
            <a:headEnd/>
            <a:tailEnd/>
          </a:ln>
        </p:spPr>
        <p:txBody>
          <a:bodyPr/>
          <a:lstStyle/>
          <a:p>
            <a:endParaRPr lang="en-US"/>
          </a:p>
        </p:txBody>
      </p:sp>
      <p:sp>
        <p:nvSpPr>
          <p:cNvPr id="11336" name="Line 730"/>
          <p:cNvSpPr>
            <a:spLocks noChangeShapeType="1"/>
          </p:cNvSpPr>
          <p:nvPr/>
        </p:nvSpPr>
        <p:spPr bwMode="auto">
          <a:xfrm flipV="1">
            <a:off x="4333875" y="3829050"/>
            <a:ext cx="0" cy="76200"/>
          </a:xfrm>
          <a:prstGeom prst="line">
            <a:avLst/>
          </a:prstGeom>
          <a:noFill/>
          <a:ln w="38100">
            <a:solidFill>
              <a:schemeClr val="tx1"/>
            </a:solidFill>
            <a:round/>
            <a:headEnd/>
            <a:tailEnd/>
          </a:ln>
        </p:spPr>
        <p:txBody>
          <a:bodyPr/>
          <a:lstStyle/>
          <a:p>
            <a:endParaRPr lang="en-US"/>
          </a:p>
        </p:txBody>
      </p:sp>
      <p:sp>
        <p:nvSpPr>
          <p:cNvPr id="11337" name="Line 731"/>
          <p:cNvSpPr>
            <a:spLocks noChangeShapeType="1"/>
          </p:cNvSpPr>
          <p:nvPr/>
        </p:nvSpPr>
        <p:spPr bwMode="auto">
          <a:xfrm flipV="1">
            <a:off x="4562475" y="3810000"/>
            <a:ext cx="0" cy="76200"/>
          </a:xfrm>
          <a:prstGeom prst="line">
            <a:avLst/>
          </a:prstGeom>
          <a:noFill/>
          <a:ln w="38100">
            <a:solidFill>
              <a:schemeClr val="tx1"/>
            </a:solidFill>
            <a:round/>
            <a:headEnd/>
            <a:tailEnd/>
          </a:ln>
        </p:spPr>
        <p:txBody>
          <a:bodyPr/>
          <a:lstStyle/>
          <a:p>
            <a:endParaRPr lang="en-US"/>
          </a:p>
        </p:txBody>
      </p:sp>
      <p:sp>
        <p:nvSpPr>
          <p:cNvPr id="11338" name="Line 732"/>
          <p:cNvSpPr>
            <a:spLocks noChangeShapeType="1"/>
          </p:cNvSpPr>
          <p:nvPr/>
        </p:nvSpPr>
        <p:spPr bwMode="auto">
          <a:xfrm flipV="1">
            <a:off x="4695825" y="3819525"/>
            <a:ext cx="0" cy="76200"/>
          </a:xfrm>
          <a:prstGeom prst="line">
            <a:avLst/>
          </a:prstGeom>
          <a:noFill/>
          <a:ln w="38100">
            <a:solidFill>
              <a:schemeClr val="tx1"/>
            </a:solidFill>
            <a:round/>
            <a:headEnd/>
            <a:tailEnd/>
          </a:ln>
        </p:spPr>
        <p:txBody>
          <a:bodyPr/>
          <a:lstStyle/>
          <a:p>
            <a:endParaRPr lang="en-US"/>
          </a:p>
        </p:txBody>
      </p:sp>
      <p:sp>
        <p:nvSpPr>
          <p:cNvPr id="11339" name="Line 733"/>
          <p:cNvSpPr>
            <a:spLocks noChangeShapeType="1"/>
          </p:cNvSpPr>
          <p:nvPr/>
        </p:nvSpPr>
        <p:spPr bwMode="auto">
          <a:xfrm flipV="1">
            <a:off x="4648200" y="3505200"/>
            <a:ext cx="0" cy="76200"/>
          </a:xfrm>
          <a:prstGeom prst="line">
            <a:avLst/>
          </a:prstGeom>
          <a:noFill/>
          <a:ln w="38100">
            <a:solidFill>
              <a:schemeClr val="tx1"/>
            </a:solidFill>
            <a:round/>
            <a:headEnd/>
            <a:tailEnd/>
          </a:ln>
        </p:spPr>
        <p:txBody>
          <a:bodyPr/>
          <a:lstStyle/>
          <a:p>
            <a:endParaRPr lang="en-US"/>
          </a:p>
        </p:txBody>
      </p:sp>
      <p:sp>
        <p:nvSpPr>
          <p:cNvPr id="11340" name="Line 734"/>
          <p:cNvSpPr>
            <a:spLocks noChangeShapeType="1"/>
          </p:cNvSpPr>
          <p:nvPr/>
        </p:nvSpPr>
        <p:spPr bwMode="auto">
          <a:xfrm flipV="1">
            <a:off x="4876800" y="3486150"/>
            <a:ext cx="0" cy="76200"/>
          </a:xfrm>
          <a:prstGeom prst="line">
            <a:avLst/>
          </a:prstGeom>
          <a:noFill/>
          <a:ln w="38100">
            <a:solidFill>
              <a:schemeClr val="tx1"/>
            </a:solidFill>
            <a:round/>
            <a:headEnd/>
            <a:tailEnd/>
          </a:ln>
        </p:spPr>
        <p:txBody>
          <a:bodyPr/>
          <a:lstStyle/>
          <a:p>
            <a:endParaRPr lang="en-US"/>
          </a:p>
        </p:txBody>
      </p:sp>
      <p:sp>
        <p:nvSpPr>
          <p:cNvPr id="11341" name="Line 735"/>
          <p:cNvSpPr>
            <a:spLocks noChangeShapeType="1"/>
          </p:cNvSpPr>
          <p:nvPr/>
        </p:nvSpPr>
        <p:spPr bwMode="auto">
          <a:xfrm flipV="1">
            <a:off x="5010150" y="3495675"/>
            <a:ext cx="0" cy="76200"/>
          </a:xfrm>
          <a:prstGeom prst="line">
            <a:avLst/>
          </a:prstGeom>
          <a:noFill/>
          <a:ln w="38100">
            <a:solidFill>
              <a:schemeClr val="tx1"/>
            </a:solidFill>
            <a:round/>
            <a:headEnd/>
            <a:tailEnd/>
          </a:ln>
        </p:spPr>
        <p:txBody>
          <a:bodyPr/>
          <a:lstStyle/>
          <a:p>
            <a:endParaRPr lang="en-US"/>
          </a:p>
        </p:txBody>
      </p:sp>
      <p:sp>
        <p:nvSpPr>
          <p:cNvPr id="11342" name="Line 736"/>
          <p:cNvSpPr>
            <a:spLocks noChangeShapeType="1"/>
          </p:cNvSpPr>
          <p:nvPr/>
        </p:nvSpPr>
        <p:spPr bwMode="auto">
          <a:xfrm flipV="1">
            <a:off x="4800600" y="3657600"/>
            <a:ext cx="0" cy="76200"/>
          </a:xfrm>
          <a:prstGeom prst="line">
            <a:avLst/>
          </a:prstGeom>
          <a:noFill/>
          <a:ln w="38100">
            <a:solidFill>
              <a:schemeClr val="tx1"/>
            </a:solidFill>
            <a:round/>
            <a:headEnd/>
            <a:tailEnd/>
          </a:ln>
        </p:spPr>
        <p:txBody>
          <a:bodyPr/>
          <a:lstStyle/>
          <a:p>
            <a:endParaRPr lang="en-US"/>
          </a:p>
        </p:txBody>
      </p:sp>
      <p:sp>
        <p:nvSpPr>
          <p:cNvPr id="11343" name="Line 737"/>
          <p:cNvSpPr>
            <a:spLocks noChangeShapeType="1"/>
          </p:cNvSpPr>
          <p:nvPr/>
        </p:nvSpPr>
        <p:spPr bwMode="auto">
          <a:xfrm flipV="1">
            <a:off x="5029200" y="3638550"/>
            <a:ext cx="0" cy="76200"/>
          </a:xfrm>
          <a:prstGeom prst="line">
            <a:avLst/>
          </a:prstGeom>
          <a:noFill/>
          <a:ln w="38100">
            <a:solidFill>
              <a:schemeClr val="tx1"/>
            </a:solidFill>
            <a:round/>
            <a:headEnd/>
            <a:tailEnd/>
          </a:ln>
        </p:spPr>
        <p:txBody>
          <a:bodyPr/>
          <a:lstStyle/>
          <a:p>
            <a:endParaRPr lang="en-US"/>
          </a:p>
        </p:txBody>
      </p:sp>
      <p:sp>
        <p:nvSpPr>
          <p:cNvPr id="11344" name="Line 738"/>
          <p:cNvSpPr>
            <a:spLocks noChangeShapeType="1"/>
          </p:cNvSpPr>
          <p:nvPr/>
        </p:nvSpPr>
        <p:spPr bwMode="auto">
          <a:xfrm flipV="1">
            <a:off x="5162550" y="3648075"/>
            <a:ext cx="0" cy="76200"/>
          </a:xfrm>
          <a:prstGeom prst="line">
            <a:avLst/>
          </a:prstGeom>
          <a:noFill/>
          <a:ln w="38100">
            <a:solidFill>
              <a:schemeClr val="tx1"/>
            </a:solidFill>
            <a:round/>
            <a:headEnd/>
            <a:tailEnd/>
          </a:ln>
        </p:spPr>
        <p:txBody>
          <a:bodyPr/>
          <a:lstStyle/>
          <a:p>
            <a:endParaRPr lang="en-US"/>
          </a:p>
        </p:txBody>
      </p:sp>
      <p:sp>
        <p:nvSpPr>
          <p:cNvPr id="11345" name="Line 739"/>
          <p:cNvSpPr>
            <a:spLocks noChangeShapeType="1"/>
          </p:cNvSpPr>
          <p:nvPr/>
        </p:nvSpPr>
        <p:spPr bwMode="auto">
          <a:xfrm flipV="1">
            <a:off x="4953000" y="3810000"/>
            <a:ext cx="0" cy="76200"/>
          </a:xfrm>
          <a:prstGeom prst="line">
            <a:avLst/>
          </a:prstGeom>
          <a:noFill/>
          <a:ln w="38100">
            <a:solidFill>
              <a:schemeClr val="tx1"/>
            </a:solidFill>
            <a:round/>
            <a:headEnd/>
            <a:tailEnd/>
          </a:ln>
        </p:spPr>
        <p:txBody>
          <a:bodyPr/>
          <a:lstStyle/>
          <a:p>
            <a:endParaRPr lang="en-US"/>
          </a:p>
        </p:txBody>
      </p:sp>
      <p:sp>
        <p:nvSpPr>
          <p:cNvPr id="11346" name="Line 740"/>
          <p:cNvSpPr>
            <a:spLocks noChangeShapeType="1"/>
          </p:cNvSpPr>
          <p:nvPr/>
        </p:nvSpPr>
        <p:spPr bwMode="auto">
          <a:xfrm flipV="1">
            <a:off x="5181600" y="3790950"/>
            <a:ext cx="0" cy="76200"/>
          </a:xfrm>
          <a:prstGeom prst="line">
            <a:avLst/>
          </a:prstGeom>
          <a:noFill/>
          <a:ln w="38100">
            <a:solidFill>
              <a:schemeClr val="tx1"/>
            </a:solidFill>
            <a:round/>
            <a:headEnd/>
            <a:tailEnd/>
          </a:ln>
        </p:spPr>
        <p:txBody>
          <a:bodyPr/>
          <a:lstStyle/>
          <a:p>
            <a:endParaRPr lang="en-US"/>
          </a:p>
        </p:txBody>
      </p:sp>
      <p:sp>
        <p:nvSpPr>
          <p:cNvPr id="11347" name="Line 741"/>
          <p:cNvSpPr>
            <a:spLocks noChangeShapeType="1"/>
          </p:cNvSpPr>
          <p:nvPr/>
        </p:nvSpPr>
        <p:spPr bwMode="auto">
          <a:xfrm flipV="1">
            <a:off x="5314950" y="3800475"/>
            <a:ext cx="0" cy="76200"/>
          </a:xfrm>
          <a:prstGeom prst="line">
            <a:avLst/>
          </a:prstGeom>
          <a:noFill/>
          <a:ln w="38100">
            <a:solidFill>
              <a:schemeClr val="tx1"/>
            </a:solidFill>
            <a:round/>
            <a:headEnd/>
            <a:tailEnd/>
          </a:ln>
        </p:spPr>
        <p:txBody>
          <a:bodyPr/>
          <a:lstStyle/>
          <a:p>
            <a:endParaRPr lang="en-US"/>
          </a:p>
        </p:txBody>
      </p:sp>
      <p:sp>
        <p:nvSpPr>
          <p:cNvPr id="11348" name="Line 742"/>
          <p:cNvSpPr>
            <a:spLocks noChangeShapeType="1"/>
          </p:cNvSpPr>
          <p:nvPr/>
        </p:nvSpPr>
        <p:spPr bwMode="auto">
          <a:xfrm flipV="1">
            <a:off x="5200650" y="3524250"/>
            <a:ext cx="0" cy="76200"/>
          </a:xfrm>
          <a:prstGeom prst="line">
            <a:avLst/>
          </a:prstGeom>
          <a:noFill/>
          <a:ln w="38100">
            <a:solidFill>
              <a:schemeClr val="tx1"/>
            </a:solidFill>
            <a:round/>
            <a:headEnd/>
            <a:tailEnd/>
          </a:ln>
        </p:spPr>
        <p:txBody>
          <a:bodyPr/>
          <a:lstStyle/>
          <a:p>
            <a:endParaRPr lang="en-US"/>
          </a:p>
        </p:txBody>
      </p:sp>
      <p:sp>
        <p:nvSpPr>
          <p:cNvPr id="11349" name="Line 743"/>
          <p:cNvSpPr>
            <a:spLocks noChangeShapeType="1"/>
          </p:cNvSpPr>
          <p:nvPr/>
        </p:nvSpPr>
        <p:spPr bwMode="auto">
          <a:xfrm flipV="1">
            <a:off x="5429250" y="3505200"/>
            <a:ext cx="0" cy="76200"/>
          </a:xfrm>
          <a:prstGeom prst="line">
            <a:avLst/>
          </a:prstGeom>
          <a:noFill/>
          <a:ln w="38100">
            <a:solidFill>
              <a:schemeClr val="tx1"/>
            </a:solidFill>
            <a:round/>
            <a:headEnd/>
            <a:tailEnd/>
          </a:ln>
        </p:spPr>
        <p:txBody>
          <a:bodyPr/>
          <a:lstStyle/>
          <a:p>
            <a:endParaRPr lang="en-US"/>
          </a:p>
        </p:txBody>
      </p:sp>
      <p:sp>
        <p:nvSpPr>
          <p:cNvPr id="11350" name="Line 744"/>
          <p:cNvSpPr>
            <a:spLocks noChangeShapeType="1"/>
          </p:cNvSpPr>
          <p:nvPr/>
        </p:nvSpPr>
        <p:spPr bwMode="auto">
          <a:xfrm flipV="1">
            <a:off x="5562600" y="3514725"/>
            <a:ext cx="0" cy="76200"/>
          </a:xfrm>
          <a:prstGeom prst="line">
            <a:avLst/>
          </a:prstGeom>
          <a:noFill/>
          <a:ln w="38100">
            <a:solidFill>
              <a:schemeClr val="tx1"/>
            </a:solidFill>
            <a:round/>
            <a:headEnd/>
            <a:tailEnd/>
          </a:ln>
        </p:spPr>
        <p:txBody>
          <a:bodyPr/>
          <a:lstStyle/>
          <a:p>
            <a:endParaRPr lang="en-US"/>
          </a:p>
        </p:txBody>
      </p:sp>
      <p:sp>
        <p:nvSpPr>
          <p:cNvPr id="11351" name="Line 745"/>
          <p:cNvSpPr>
            <a:spLocks noChangeShapeType="1"/>
          </p:cNvSpPr>
          <p:nvPr/>
        </p:nvSpPr>
        <p:spPr bwMode="auto">
          <a:xfrm flipV="1">
            <a:off x="5353050" y="3676650"/>
            <a:ext cx="0" cy="76200"/>
          </a:xfrm>
          <a:prstGeom prst="line">
            <a:avLst/>
          </a:prstGeom>
          <a:noFill/>
          <a:ln w="38100">
            <a:solidFill>
              <a:schemeClr val="tx1"/>
            </a:solidFill>
            <a:round/>
            <a:headEnd/>
            <a:tailEnd/>
          </a:ln>
        </p:spPr>
        <p:txBody>
          <a:bodyPr/>
          <a:lstStyle/>
          <a:p>
            <a:endParaRPr lang="en-US"/>
          </a:p>
        </p:txBody>
      </p:sp>
      <p:sp>
        <p:nvSpPr>
          <p:cNvPr id="11352" name="Line 746"/>
          <p:cNvSpPr>
            <a:spLocks noChangeShapeType="1"/>
          </p:cNvSpPr>
          <p:nvPr/>
        </p:nvSpPr>
        <p:spPr bwMode="auto">
          <a:xfrm flipV="1">
            <a:off x="5581650" y="3657600"/>
            <a:ext cx="0" cy="76200"/>
          </a:xfrm>
          <a:prstGeom prst="line">
            <a:avLst/>
          </a:prstGeom>
          <a:noFill/>
          <a:ln w="38100">
            <a:solidFill>
              <a:schemeClr val="tx1"/>
            </a:solidFill>
            <a:round/>
            <a:headEnd/>
            <a:tailEnd/>
          </a:ln>
        </p:spPr>
        <p:txBody>
          <a:bodyPr/>
          <a:lstStyle/>
          <a:p>
            <a:endParaRPr lang="en-US"/>
          </a:p>
        </p:txBody>
      </p:sp>
      <p:sp>
        <p:nvSpPr>
          <p:cNvPr id="11353" name="Line 747"/>
          <p:cNvSpPr>
            <a:spLocks noChangeShapeType="1"/>
          </p:cNvSpPr>
          <p:nvPr/>
        </p:nvSpPr>
        <p:spPr bwMode="auto">
          <a:xfrm flipV="1">
            <a:off x="5715000" y="3667125"/>
            <a:ext cx="0" cy="76200"/>
          </a:xfrm>
          <a:prstGeom prst="line">
            <a:avLst/>
          </a:prstGeom>
          <a:noFill/>
          <a:ln w="38100">
            <a:solidFill>
              <a:schemeClr val="tx1"/>
            </a:solidFill>
            <a:round/>
            <a:headEnd/>
            <a:tailEnd/>
          </a:ln>
        </p:spPr>
        <p:txBody>
          <a:bodyPr/>
          <a:lstStyle/>
          <a:p>
            <a:endParaRPr lang="en-US"/>
          </a:p>
        </p:txBody>
      </p:sp>
      <p:sp>
        <p:nvSpPr>
          <p:cNvPr id="11354" name="Line 748"/>
          <p:cNvSpPr>
            <a:spLocks noChangeShapeType="1"/>
          </p:cNvSpPr>
          <p:nvPr/>
        </p:nvSpPr>
        <p:spPr bwMode="auto">
          <a:xfrm flipV="1">
            <a:off x="5505450" y="3829050"/>
            <a:ext cx="0" cy="76200"/>
          </a:xfrm>
          <a:prstGeom prst="line">
            <a:avLst/>
          </a:prstGeom>
          <a:noFill/>
          <a:ln w="38100">
            <a:solidFill>
              <a:schemeClr val="tx1"/>
            </a:solidFill>
            <a:round/>
            <a:headEnd/>
            <a:tailEnd/>
          </a:ln>
        </p:spPr>
        <p:txBody>
          <a:bodyPr/>
          <a:lstStyle/>
          <a:p>
            <a:endParaRPr lang="en-US"/>
          </a:p>
        </p:txBody>
      </p:sp>
      <p:sp>
        <p:nvSpPr>
          <p:cNvPr id="11355" name="Line 749"/>
          <p:cNvSpPr>
            <a:spLocks noChangeShapeType="1"/>
          </p:cNvSpPr>
          <p:nvPr/>
        </p:nvSpPr>
        <p:spPr bwMode="auto">
          <a:xfrm flipV="1">
            <a:off x="5734050" y="3810000"/>
            <a:ext cx="0" cy="76200"/>
          </a:xfrm>
          <a:prstGeom prst="line">
            <a:avLst/>
          </a:prstGeom>
          <a:noFill/>
          <a:ln w="38100">
            <a:solidFill>
              <a:schemeClr val="tx1"/>
            </a:solidFill>
            <a:round/>
            <a:headEnd/>
            <a:tailEnd/>
          </a:ln>
        </p:spPr>
        <p:txBody>
          <a:bodyPr/>
          <a:lstStyle/>
          <a:p>
            <a:endParaRPr lang="en-US"/>
          </a:p>
        </p:txBody>
      </p:sp>
      <p:sp>
        <p:nvSpPr>
          <p:cNvPr id="11356" name="Line 750"/>
          <p:cNvSpPr>
            <a:spLocks noChangeShapeType="1"/>
          </p:cNvSpPr>
          <p:nvPr/>
        </p:nvSpPr>
        <p:spPr bwMode="auto">
          <a:xfrm flipV="1">
            <a:off x="5867400" y="3819525"/>
            <a:ext cx="0" cy="76200"/>
          </a:xfrm>
          <a:prstGeom prst="line">
            <a:avLst/>
          </a:prstGeom>
          <a:noFill/>
          <a:ln w="38100">
            <a:solidFill>
              <a:schemeClr val="tx1"/>
            </a:solidFill>
            <a:round/>
            <a:headEnd/>
            <a:tailEnd/>
          </a:ln>
        </p:spPr>
        <p:txBody>
          <a:bodyPr/>
          <a:lstStyle/>
          <a:p>
            <a:endParaRPr lang="en-US"/>
          </a:p>
        </p:txBody>
      </p:sp>
      <p:sp>
        <p:nvSpPr>
          <p:cNvPr id="11357" name="Line 751"/>
          <p:cNvSpPr>
            <a:spLocks noChangeShapeType="1"/>
          </p:cNvSpPr>
          <p:nvPr/>
        </p:nvSpPr>
        <p:spPr bwMode="auto">
          <a:xfrm flipV="1">
            <a:off x="5657850" y="3981450"/>
            <a:ext cx="0" cy="76200"/>
          </a:xfrm>
          <a:prstGeom prst="line">
            <a:avLst/>
          </a:prstGeom>
          <a:noFill/>
          <a:ln w="38100">
            <a:solidFill>
              <a:schemeClr val="tx1"/>
            </a:solidFill>
            <a:round/>
            <a:headEnd/>
            <a:tailEnd/>
          </a:ln>
        </p:spPr>
        <p:txBody>
          <a:bodyPr/>
          <a:lstStyle/>
          <a:p>
            <a:endParaRPr lang="en-US"/>
          </a:p>
        </p:txBody>
      </p:sp>
      <p:sp>
        <p:nvSpPr>
          <p:cNvPr id="11358" name="Line 752"/>
          <p:cNvSpPr>
            <a:spLocks noChangeShapeType="1"/>
          </p:cNvSpPr>
          <p:nvPr/>
        </p:nvSpPr>
        <p:spPr bwMode="auto">
          <a:xfrm flipV="1">
            <a:off x="5886450" y="3962400"/>
            <a:ext cx="0" cy="76200"/>
          </a:xfrm>
          <a:prstGeom prst="line">
            <a:avLst/>
          </a:prstGeom>
          <a:noFill/>
          <a:ln w="38100">
            <a:solidFill>
              <a:schemeClr val="tx1"/>
            </a:solidFill>
            <a:round/>
            <a:headEnd/>
            <a:tailEnd/>
          </a:ln>
        </p:spPr>
        <p:txBody>
          <a:bodyPr/>
          <a:lstStyle/>
          <a:p>
            <a:endParaRPr lang="en-US"/>
          </a:p>
        </p:txBody>
      </p:sp>
      <p:sp>
        <p:nvSpPr>
          <p:cNvPr id="11359" name="Line 753"/>
          <p:cNvSpPr>
            <a:spLocks noChangeShapeType="1"/>
          </p:cNvSpPr>
          <p:nvPr/>
        </p:nvSpPr>
        <p:spPr bwMode="auto">
          <a:xfrm flipV="1">
            <a:off x="6019800" y="3971925"/>
            <a:ext cx="0" cy="76200"/>
          </a:xfrm>
          <a:prstGeom prst="line">
            <a:avLst/>
          </a:prstGeom>
          <a:noFill/>
          <a:ln w="38100">
            <a:solidFill>
              <a:schemeClr val="tx1"/>
            </a:solidFill>
            <a:round/>
            <a:headEnd/>
            <a:tailEnd/>
          </a:ln>
        </p:spPr>
        <p:txBody>
          <a:bodyPr/>
          <a:lstStyle/>
          <a:p>
            <a:endParaRPr lang="en-US"/>
          </a:p>
        </p:txBody>
      </p:sp>
      <p:sp>
        <p:nvSpPr>
          <p:cNvPr id="11360" name="Line 754"/>
          <p:cNvSpPr>
            <a:spLocks noChangeShapeType="1"/>
          </p:cNvSpPr>
          <p:nvPr/>
        </p:nvSpPr>
        <p:spPr bwMode="auto">
          <a:xfrm flipH="1" flipV="1">
            <a:off x="5029200" y="4191000"/>
            <a:ext cx="0" cy="0"/>
          </a:xfrm>
          <a:prstGeom prst="line">
            <a:avLst/>
          </a:prstGeom>
          <a:noFill/>
          <a:ln w="38100">
            <a:solidFill>
              <a:schemeClr val="tx1"/>
            </a:solidFill>
            <a:round/>
            <a:headEnd/>
            <a:tailEnd/>
          </a:ln>
        </p:spPr>
        <p:txBody>
          <a:bodyPr/>
          <a:lstStyle/>
          <a:p>
            <a:endParaRPr lang="en-US"/>
          </a:p>
        </p:txBody>
      </p:sp>
      <p:sp>
        <p:nvSpPr>
          <p:cNvPr id="11361" name="Line 755"/>
          <p:cNvSpPr>
            <a:spLocks noChangeShapeType="1"/>
          </p:cNvSpPr>
          <p:nvPr/>
        </p:nvSpPr>
        <p:spPr bwMode="auto">
          <a:xfrm flipH="1" flipV="1">
            <a:off x="4724400" y="4191000"/>
            <a:ext cx="76200" cy="76200"/>
          </a:xfrm>
          <a:prstGeom prst="line">
            <a:avLst/>
          </a:prstGeom>
          <a:noFill/>
          <a:ln w="38100">
            <a:solidFill>
              <a:schemeClr val="tx1"/>
            </a:solidFill>
            <a:round/>
            <a:headEnd/>
            <a:tailEnd/>
          </a:ln>
        </p:spPr>
        <p:txBody>
          <a:bodyPr/>
          <a:lstStyle/>
          <a:p>
            <a:endParaRPr lang="en-US"/>
          </a:p>
        </p:txBody>
      </p:sp>
      <p:sp>
        <p:nvSpPr>
          <p:cNvPr id="11362" name="Line 756"/>
          <p:cNvSpPr>
            <a:spLocks noChangeShapeType="1"/>
          </p:cNvSpPr>
          <p:nvPr/>
        </p:nvSpPr>
        <p:spPr bwMode="auto">
          <a:xfrm flipH="1" flipV="1">
            <a:off x="4953000" y="4038600"/>
            <a:ext cx="76200" cy="76200"/>
          </a:xfrm>
          <a:prstGeom prst="line">
            <a:avLst/>
          </a:prstGeom>
          <a:noFill/>
          <a:ln w="38100">
            <a:solidFill>
              <a:schemeClr val="tx1"/>
            </a:solidFill>
            <a:round/>
            <a:headEnd/>
            <a:tailEnd/>
          </a:ln>
        </p:spPr>
        <p:txBody>
          <a:bodyPr/>
          <a:lstStyle/>
          <a:p>
            <a:endParaRPr lang="en-US"/>
          </a:p>
        </p:txBody>
      </p:sp>
      <p:sp>
        <p:nvSpPr>
          <p:cNvPr id="11363" name="Text Box 757"/>
          <p:cNvSpPr txBox="1">
            <a:spLocks noChangeArrowheads="1"/>
          </p:cNvSpPr>
          <p:nvPr/>
        </p:nvSpPr>
        <p:spPr bwMode="auto">
          <a:xfrm>
            <a:off x="7239000" y="3565525"/>
            <a:ext cx="1676400" cy="549275"/>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1. Conversion to cRNA</a:t>
            </a:r>
            <a:br>
              <a:rPr lang="en-US" sz="1000">
                <a:latin typeface="Calibri" pitchFamily="34" charset="0"/>
              </a:rPr>
            </a:br>
            <a:r>
              <a:rPr lang="en-US" sz="1000">
                <a:latin typeface="Calibri" pitchFamily="34" charset="0"/>
              </a:rPr>
              <a:t>2. Amplification (linear)</a:t>
            </a:r>
            <a:br>
              <a:rPr lang="en-US" sz="1000">
                <a:latin typeface="Calibri" pitchFamily="34" charset="0"/>
              </a:rPr>
            </a:br>
            <a:r>
              <a:rPr lang="en-US" sz="1000">
                <a:latin typeface="Calibri" pitchFamily="34" charset="0"/>
              </a:rPr>
              <a:t>3. Labelling (biotin)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5562600"/>
            <a:ext cx="2057400" cy="1066800"/>
          </a:xfrm>
          <a:prstGeom prst="rect">
            <a:avLst/>
          </a:prstGeom>
          <a:solidFill>
            <a:srgbClr val="66FFFF"/>
          </a:solidFill>
          <a:ln w="9525">
            <a:solidFill>
              <a:schemeClr val="tx1"/>
            </a:solidFill>
            <a:miter lim="800000"/>
            <a:headEnd/>
            <a:tailEnd/>
          </a:ln>
          <a:effectLst>
            <a:outerShdw dist="89803"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4339" name="Rectangle 3"/>
          <p:cNvSpPr>
            <a:spLocks noChangeArrowheads="1"/>
          </p:cNvSpPr>
          <p:nvPr/>
        </p:nvSpPr>
        <p:spPr bwMode="auto">
          <a:xfrm>
            <a:off x="7620000" y="4648200"/>
            <a:ext cx="1371600" cy="1752600"/>
          </a:xfrm>
          <a:prstGeom prst="rect">
            <a:avLst/>
          </a:prstGeom>
          <a:solidFill>
            <a:srgbClr val="66FFFF"/>
          </a:solidFill>
          <a:ln w="9525">
            <a:solidFill>
              <a:schemeClr val="tx1"/>
            </a:solidFill>
            <a:miter lim="800000"/>
            <a:headEnd/>
            <a:tailEnd/>
          </a:ln>
          <a:effectLst>
            <a:outerShdw dist="89803"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4340" name="Rectangle 4"/>
          <p:cNvSpPr>
            <a:spLocks noChangeArrowheads="1"/>
          </p:cNvSpPr>
          <p:nvPr/>
        </p:nvSpPr>
        <p:spPr bwMode="auto">
          <a:xfrm>
            <a:off x="7620000" y="2514600"/>
            <a:ext cx="1435100" cy="1828800"/>
          </a:xfrm>
          <a:prstGeom prst="rect">
            <a:avLst/>
          </a:prstGeom>
          <a:solidFill>
            <a:srgbClr val="66FFFF"/>
          </a:solidFill>
          <a:ln w="9525">
            <a:solidFill>
              <a:schemeClr val="tx1"/>
            </a:solidFill>
            <a:miter lim="800000"/>
            <a:headEnd/>
            <a:tailEnd/>
          </a:ln>
          <a:effectLst>
            <a:outerShdw dist="89803"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grpSp>
        <p:nvGrpSpPr>
          <p:cNvPr id="2" name="Group 5"/>
          <p:cNvGrpSpPr>
            <a:grpSpLocks/>
          </p:cNvGrpSpPr>
          <p:nvPr/>
        </p:nvGrpSpPr>
        <p:grpSpPr bwMode="auto">
          <a:xfrm>
            <a:off x="5334000" y="2514600"/>
            <a:ext cx="3749675" cy="1676400"/>
            <a:chOff x="3360" y="1584"/>
            <a:chExt cx="2362" cy="1056"/>
          </a:xfrm>
        </p:grpSpPr>
        <p:grpSp>
          <p:nvGrpSpPr>
            <p:cNvPr id="3" name="Group 6"/>
            <p:cNvGrpSpPr>
              <a:grpSpLocks/>
            </p:cNvGrpSpPr>
            <p:nvPr/>
          </p:nvGrpSpPr>
          <p:grpSpPr bwMode="auto">
            <a:xfrm>
              <a:off x="3360" y="1692"/>
              <a:ext cx="1392" cy="948"/>
              <a:chOff x="2784" y="1760"/>
              <a:chExt cx="1344" cy="824"/>
            </a:xfrm>
          </p:grpSpPr>
          <p:sp>
            <p:nvSpPr>
              <p:cNvPr id="12360" name="AutoShape 7"/>
              <p:cNvSpPr>
                <a:spLocks noChangeArrowheads="1"/>
              </p:cNvSpPr>
              <p:nvPr/>
            </p:nvSpPr>
            <p:spPr bwMode="auto">
              <a:xfrm>
                <a:off x="2784" y="1760"/>
                <a:ext cx="1056" cy="96"/>
              </a:xfrm>
              <a:prstGeom prst="roundRect">
                <a:avLst>
                  <a:gd name="adj" fmla="val 50000"/>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61" name="AutoShape 8"/>
              <p:cNvSpPr>
                <a:spLocks noChangeArrowheads="1"/>
              </p:cNvSpPr>
              <p:nvPr/>
            </p:nvSpPr>
            <p:spPr bwMode="auto">
              <a:xfrm>
                <a:off x="2784" y="1872"/>
                <a:ext cx="1056" cy="624"/>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62" name="AutoShape 9"/>
              <p:cNvSpPr>
                <a:spLocks noChangeArrowheads="1"/>
              </p:cNvSpPr>
              <p:nvPr/>
            </p:nvSpPr>
            <p:spPr bwMode="auto">
              <a:xfrm>
                <a:off x="2784" y="2520"/>
                <a:ext cx="1344" cy="64"/>
              </a:xfrm>
              <a:prstGeom prst="roundRect">
                <a:avLst>
                  <a:gd name="adj" fmla="val 50000"/>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63" name="AutoShape 10"/>
              <p:cNvSpPr>
                <a:spLocks noChangeArrowheads="1"/>
              </p:cNvSpPr>
              <p:nvPr/>
            </p:nvSpPr>
            <p:spPr bwMode="auto">
              <a:xfrm>
                <a:off x="2880" y="2160"/>
                <a:ext cx="144" cy="288"/>
              </a:xfrm>
              <a:prstGeom prst="roundRect">
                <a:avLst>
                  <a:gd name="adj" fmla="val 0"/>
                </a:avLst>
              </a:prstGeom>
              <a:solidFill>
                <a:srgbClr val="990033"/>
              </a:solidFill>
              <a:ln w="9525">
                <a:solidFill>
                  <a:schemeClr val="tx1"/>
                </a:solidFill>
                <a:round/>
                <a:headEnd/>
                <a:tailEnd/>
              </a:ln>
            </p:spPr>
            <p:txBody>
              <a:bodyPr wrap="none" anchor="ctr"/>
              <a:lstStyle/>
              <a:p>
                <a:endParaRPr lang="en-US">
                  <a:latin typeface="Calibri" pitchFamily="34" charset="0"/>
                </a:endParaRPr>
              </a:p>
            </p:txBody>
          </p:sp>
          <p:sp>
            <p:nvSpPr>
              <p:cNvPr id="12364" name="AutoShape 11"/>
              <p:cNvSpPr>
                <a:spLocks noChangeArrowheads="1"/>
              </p:cNvSpPr>
              <p:nvPr/>
            </p:nvSpPr>
            <p:spPr bwMode="auto">
              <a:xfrm>
                <a:off x="3120" y="2160"/>
                <a:ext cx="144" cy="288"/>
              </a:xfrm>
              <a:prstGeom prst="roundRect">
                <a:avLst>
                  <a:gd name="adj" fmla="val 0"/>
                </a:avLst>
              </a:prstGeom>
              <a:solidFill>
                <a:srgbClr val="990033"/>
              </a:solidFill>
              <a:ln w="9525">
                <a:solidFill>
                  <a:schemeClr val="tx1"/>
                </a:solidFill>
                <a:round/>
                <a:headEnd/>
                <a:tailEnd/>
              </a:ln>
            </p:spPr>
            <p:txBody>
              <a:bodyPr wrap="none" anchor="ctr"/>
              <a:lstStyle/>
              <a:p>
                <a:endParaRPr lang="en-US">
                  <a:latin typeface="Calibri" pitchFamily="34" charset="0"/>
                </a:endParaRPr>
              </a:p>
            </p:txBody>
          </p:sp>
          <p:sp>
            <p:nvSpPr>
              <p:cNvPr id="12365" name="AutoShape 12"/>
              <p:cNvSpPr>
                <a:spLocks noChangeArrowheads="1"/>
              </p:cNvSpPr>
              <p:nvPr/>
            </p:nvSpPr>
            <p:spPr bwMode="auto">
              <a:xfrm>
                <a:off x="3360" y="2160"/>
                <a:ext cx="144" cy="288"/>
              </a:xfrm>
              <a:prstGeom prst="roundRect">
                <a:avLst>
                  <a:gd name="adj" fmla="val 0"/>
                </a:avLst>
              </a:prstGeom>
              <a:solidFill>
                <a:srgbClr val="990033"/>
              </a:solidFill>
              <a:ln w="9525">
                <a:solidFill>
                  <a:schemeClr val="tx1"/>
                </a:solidFill>
                <a:round/>
                <a:headEnd/>
                <a:tailEnd/>
              </a:ln>
            </p:spPr>
            <p:txBody>
              <a:bodyPr wrap="none" anchor="ctr"/>
              <a:lstStyle/>
              <a:p>
                <a:endParaRPr lang="en-US">
                  <a:latin typeface="Calibri" pitchFamily="34" charset="0"/>
                </a:endParaRPr>
              </a:p>
            </p:txBody>
          </p:sp>
          <p:sp>
            <p:nvSpPr>
              <p:cNvPr id="12366" name="AutoShape 13"/>
              <p:cNvSpPr>
                <a:spLocks noChangeArrowheads="1"/>
              </p:cNvSpPr>
              <p:nvPr/>
            </p:nvSpPr>
            <p:spPr bwMode="auto">
              <a:xfrm>
                <a:off x="3600" y="2160"/>
                <a:ext cx="144" cy="288"/>
              </a:xfrm>
              <a:prstGeom prst="roundRect">
                <a:avLst>
                  <a:gd name="adj" fmla="val 0"/>
                </a:avLst>
              </a:prstGeom>
              <a:solidFill>
                <a:srgbClr val="990033"/>
              </a:solidFill>
              <a:ln w="9525">
                <a:solidFill>
                  <a:schemeClr val="tx1"/>
                </a:solidFill>
                <a:round/>
                <a:headEnd/>
                <a:tailEnd/>
              </a:ln>
            </p:spPr>
            <p:txBody>
              <a:bodyPr wrap="none" anchor="ctr"/>
              <a:lstStyle/>
              <a:p>
                <a:endParaRPr lang="en-US">
                  <a:latin typeface="Calibri" pitchFamily="34" charset="0"/>
                </a:endParaRPr>
              </a:p>
            </p:txBody>
          </p:sp>
          <p:grpSp>
            <p:nvGrpSpPr>
              <p:cNvPr id="4" name="Group 14"/>
              <p:cNvGrpSpPr>
                <a:grpSpLocks/>
              </p:cNvGrpSpPr>
              <p:nvPr/>
            </p:nvGrpSpPr>
            <p:grpSpPr bwMode="auto">
              <a:xfrm>
                <a:off x="2880" y="1968"/>
                <a:ext cx="144" cy="144"/>
                <a:chOff x="3264" y="2784"/>
                <a:chExt cx="144" cy="144"/>
              </a:xfrm>
            </p:grpSpPr>
            <p:sp>
              <p:nvSpPr>
                <p:cNvPr id="12391" name="AutoShape 15"/>
                <p:cNvSpPr>
                  <a:spLocks noChangeArrowheads="1"/>
                </p:cNvSpPr>
                <p:nvPr/>
              </p:nvSpPr>
              <p:spPr bwMode="auto">
                <a:xfrm>
                  <a:off x="3264" y="2784"/>
                  <a:ext cx="144" cy="144"/>
                </a:xfrm>
                <a:prstGeom prst="roundRect">
                  <a:avLst>
                    <a:gd name="adj" fmla="val 0"/>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92" name="AutoShape 16"/>
                <p:cNvSpPr>
                  <a:spLocks noChangeArrowheads="1"/>
                </p:cNvSpPr>
                <p:nvPr/>
              </p:nvSpPr>
              <p:spPr bwMode="auto">
                <a:xfrm>
                  <a:off x="3312" y="2808"/>
                  <a:ext cx="48" cy="96"/>
                </a:xfrm>
                <a:prstGeom prst="roundRect">
                  <a:avLst>
                    <a:gd name="adj" fmla="val 0"/>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grpSp>
          <p:grpSp>
            <p:nvGrpSpPr>
              <p:cNvPr id="5" name="Group 17"/>
              <p:cNvGrpSpPr>
                <a:grpSpLocks/>
              </p:cNvGrpSpPr>
              <p:nvPr/>
            </p:nvGrpSpPr>
            <p:grpSpPr bwMode="auto">
              <a:xfrm>
                <a:off x="3120" y="1968"/>
                <a:ext cx="144" cy="144"/>
                <a:chOff x="3264" y="2784"/>
                <a:chExt cx="144" cy="144"/>
              </a:xfrm>
            </p:grpSpPr>
            <p:sp>
              <p:nvSpPr>
                <p:cNvPr id="12389" name="AutoShape 18"/>
                <p:cNvSpPr>
                  <a:spLocks noChangeArrowheads="1"/>
                </p:cNvSpPr>
                <p:nvPr/>
              </p:nvSpPr>
              <p:spPr bwMode="auto">
                <a:xfrm>
                  <a:off x="3264" y="2784"/>
                  <a:ext cx="144" cy="144"/>
                </a:xfrm>
                <a:prstGeom prst="roundRect">
                  <a:avLst>
                    <a:gd name="adj" fmla="val 0"/>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90" name="AutoShape 19"/>
                <p:cNvSpPr>
                  <a:spLocks noChangeArrowheads="1"/>
                </p:cNvSpPr>
                <p:nvPr/>
              </p:nvSpPr>
              <p:spPr bwMode="auto">
                <a:xfrm>
                  <a:off x="3312" y="2808"/>
                  <a:ext cx="48" cy="96"/>
                </a:xfrm>
                <a:prstGeom prst="roundRect">
                  <a:avLst>
                    <a:gd name="adj" fmla="val 0"/>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grpSp>
          <p:grpSp>
            <p:nvGrpSpPr>
              <p:cNvPr id="6" name="Group 20"/>
              <p:cNvGrpSpPr>
                <a:grpSpLocks/>
              </p:cNvGrpSpPr>
              <p:nvPr/>
            </p:nvGrpSpPr>
            <p:grpSpPr bwMode="auto">
              <a:xfrm>
                <a:off x="3360" y="1968"/>
                <a:ext cx="144" cy="144"/>
                <a:chOff x="3264" y="2784"/>
                <a:chExt cx="144" cy="144"/>
              </a:xfrm>
            </p:grpSpPr>
            <p:sp>
              <p:nvSpPr>
                <p:cNvPr id="12387" name="AutoShape 21"/>
                <p:cNvSpPr>
                  <a:spLocks noChangeArrowheads="1"/>
                </p:cNvSpPr>
                <p:nvPr/>
              </p:nvSpPr>
              <p:spPr bwMode="auto">
                <a:xfrm>
                  <a:off x="3264" y="2784"/>
                  <a:ext cx="144" cy="144"/>
                </a:xfrm>
                <a:prstGeom prst="roundRect">
                  <a:avLst>
                    <a:gd name="adj" fmla="val 0"/>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88" name="AutoShape 22"/>
                <p:cNvSpPr>
                  <a:spLocks noChangeArrowheads="1"/>
                </p:cNvSpPr>
                <p:nvPr/>
              </p:nvSpPr>
              <p:spPr bwMode="auto">
                <a:xfrm>
                  <a:off x="3312" y="2808"/>
                  <a:ext cx="48" cy="96"/>
                </a:xfrm>
                <a:prstGeom prst="roundRect">
                  <a:avLst>
                    <a:gd name="adj" fmla="val 0"/>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grpSp>
          <p:grpSp>
            <p:nvGrpSpPr>
              <p:cNvPr id="7" name="Group 23"/>
              <p:cNvGrpSpPr>
                <a:grpSpLocks/>
              </p:cNvGrpSpPr>
              <p:nvPr/>
            </p:nvGrpSpPr>
            <p:grpSpPr bwMode="auto">
              <a:xfrm>
                <a:off x="3600" y="1968"/>
                <a:ext cx="144" cy="144"/>
                <a:chOff x="3264" y="2784"/>
                <a:chExt cx="144" cy="144"/>
              </a:xfrm>
            </p:grpSpPr>
            <p:sp>
              <p:nvSpPr>
                <p:cNvPr id="12385" name="AutoShape 24"/>
                <p:cNvSpPr>
                  <a:spLocks noChangeArrowheads="1"/>
                </p:cNvSpPr>
                <p:nvPr/>
              </p:nvSpPr>
              <p:spPr bwMode="auto">
                <a:xfrm>
                  <a:off x="3264" y="2784"/>
                  <a:ext cx="144" cy="144"/>
                </a:xfrm>
                <a:prstGeom prst="roundRect">
                  <a:avLst>
                    <a:gd name="adj" fmla="val 0"/>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86" name="AutoShape 25"/>
                <p:cNvSpPr>
                  <a:spLocks noChangeArrowheads="1"/>
                </p:cNvSpPr>
                <p:nvPr/>
              </p:nvSpPr>
              <p:spPr bwMode="auto">
                <a:xfrm>
                  <a:off x="3312" y="2808"/>
                  <a:ext cx="48" cy="96"/>
                </a:xfrm>
                <a:prstGeom prst="roundRect">
                  <a:avLst>
                    <a:gd name="adj" fmla="val 0"/>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grpSp>
          <p:sp>
            <p:nvSpPr>
              <p:cNvPr id="12371" name="AutoShape 26"/>
              <p:cNvSpPr>
                <a:spLocks noChangeArrowheads="1"/>
              </p:cNvSpPr>
              <p:nvPr/>
            </p:nvSpPr>
            <p:spPr bwMode="auto">
              <a:xfrm>
                <a:off x="3888" y="2208"/>
                <a:ext cx="144" cy="288"/>
              </a:xfrm>
              <a:prstGeom prst="roundRect">
                <a:avLst>
                  <a:gd name="adj" fmla="val 0"/>
                </a:avLst>
              </a:prstGeom>
              <a:gradFill rotWithShape="0">
                <a:gsLst>
                  <a:gs pos="0">
                    <a:srgbClr val="DDDDDD"/>
                  </a:gs>
                  <a:gs pos="100000">
                    <a:srgbClr val="CCFFFF"/>
                  </a:gs>
                </a:gsLst>
                <a:lin ang="5400000" scaled="1"/>
              </a:gradFill>
              <a:ln w="9525">
                <a:solidFill>
                  <a:schemeClr val="tx1"/>
                </a:solidFill>
                <a:round/>
                <a:headEnd/>
                <a:tailEnd/>
              </a:ln>
            </p:spPr>
            <p:txBody>
              <a:bodyPr wrap="none" anchor="ctr"/>
              <a:lstStyle/>
              <a:p>
                <a:endParaRPr lang="en-US">
                  <a:latin typeface="Calibri" pitchFamily="34" charset="0"/>
                </a:endParaRPr>
              </a:p>
            </p:txBody>
          </p:sp>
          <p:sp>
            <p:nvSpPr>
              <p:cNvPr id="12372" name="AutoShape 27"/>
              <p:cNvSpPr>
                <a:spLocks noChangeArrowheads="1"/>
              </p:cNvSpPr>
              <p:nvPr/>
            </p:nvSpPr>
            <p:spPr bwMode="auto">
              <a:xfrm>
                <a:off x="3912" y="2112"/>
                <a:ext cx="96" cy="96"/>
              </a:xfrm>
              <a:prstGeom prst="roundRect">
                <a:avLst>
                  <a:gd name="adj" fmla="val 0"/>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12373" name="AutoShape 28"/>
              <p:cNvSpPr>
                <a:spLocks noChangeArrowheads="1"/>
              </p:cNvSpPr>
              <p:nvPr/>
            </p:nvSpPr>
            <p:spPr bwMode="auto">
              <a:xfrm>
                <a:off x="3040" y="2000"/>
                <a:ext cx="48" cy="96"/>
              </a:xfrm>
              <a:prstGeom prst="roundRect">
                <a:avLst>
                  <a:gd name="adj" fmla="val 50000"/>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12374" name="AutoShape 29"/>
              <p:cNvSpPr>
                <a:spLocks noChangeArrowheads="1"/>
              </p:cNvSpPr>
              <p:nvPr/>
            </p:nvSpPr>
            <p:spPr bwMode="auto">
              <a:xfrm>
                <a:off x="3280" y="2000"/>
                <a:ext cx="48" cy="96"/>
              </a:xfrm>
              <a:prstGeom prst="roundRect">
                <a:avLst>
                  <a:gd name="adj" fmla="val 50000"/>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12375" name="AutoShape 30"/>
              <p:cNvSpPr>
                <a:spLocks noChangeArrowheads="1"/>
              </p:cNvSpPr>
              <p:nvPr/>
            </p:nvSpPr>
            <p:spPr bwMode="auto">
              <a:xfrm>
                <a:off x="3520" y="2000"/>
                <a:ext cx="48" cy="96"/>
              </a:xfrm>
              <a:prstGeom prst="roundRect">
                <a:avLst>
                  <a:gd name="adj" fmla="val 50000"/>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12376" name="AutoShape 31"/>
              <p:cNvSpPr>
                <a:spLocks noChangeArrowheads="1"/>
              </p:cNvSpPr>
              <p:nvPr/>
            </p:nvSpPr>
            <p:spPr bwMode="auto">
              <a:xfrm>
                <a:off x="3760" y="2000"/>
                <a:ext cx="48" cy="96"/>
              </a:xfrm>
              <a:prstGeom prst="roundRect">
                <a:avLst>
                  <a:gd name="adj" fmla="val 50000"/>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12377" name="AutoShape 32"/>
              <p:cNvSpPr>
                <a:spLocks noChangeArrowheads="1"/>
              </p:cNvSpPr>
              <p:nvPr/>
            </p:nvSpPr>
            <p:spPr bwMode="auto">
              <a:xfrm rot="-5400000">
                <a:off x="2928" y="1760"/>
                <a:ext cx="48" cy="96"/>
              </a:xfrm>
              <a:prstGeom prst="roundRect">
                <a:avLst>
                  <a:gd name="adj" fmla="val 0"/>
                </a:avLst>
              </a:prstGeom>
              <a:solidFill>
                <a:srgbClr val="DDDDDD"/>
              </a:solidFill>
              <a:ln w="9525">
                <a:solidFill>
                  <a:schemeClr val="tx1"/>
                </a:solidFill>
                <a:round/>
                <a:headEnd/>
                <a:tailEnd/>
              </a:ln>
            </p:spPr>
            <p:txBody>
              <a:bodyPr wrap="none" anchor="ctr"/>
              <a:lstStyle/>
              <a:p>
                <a:endParaRPr lang="en-US">
                  <a:latin typeface="Calibri" pitchFamily="34" charset="0"/>
                </a:endParaRPr>
              </a:p>
            </p:txBody>
          </p:sp>
          <p:sp>
            <p:nvSpPr>
              <p:cNvPr id="12378" name="AutoShape 33"/>
              <p:cNvSpPr>
                <a:spLocks noChangeArrowheads="1"/>
              </p:cNvSpPr>
              <p:nvPr/>
            </p:nvSpPr>
            <p:spPr bwMode="auto">
              <a:xfrm rot="10800000">
                <a:off x="3048" y="2288"/>
                <a:ext cx="48" cy="96"/>
              </a:xfrm>
              <a:prstGeom prst="roundRect">
                <a:avLst>
                  <a:gd name="adj" fmla="val 0"/>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2379" name="AutoShape 34"/>
              <p:cNvSpPr>
                <a:spLocks noChangeArrowheads="1"/>
              </p:cNvSpPr>
              <p:nvPr/>
            </p:nvSpPr>
            <p:spPr bwMode="auto">
              <a:xfrm rot="-5400000">
                <a:off x="3168" y="1760"/>
                <a:ext cx="48" cy="96"/>
              </a:xfrm>
              <a:prstGeom prst="roundRect">
                <a:avLst>
                  <a:gd name="adj" fmla="val 0"/>
                </a:avLst>
              </a:prstGeom>
              <a:solidFill>
                <a:srgbClr val="DDDDDD"/>
              </a:solidFill>
              <a:ln w="9525">
                <a:solidFill>
                  <a:schemeClr val="tx1"/>
                </a:solidFill>
                <a:round/>
                <a:headEnd/>
                <a:tailEnd/>
              </a:ln>
            </p:spPr>
            <p:txBody>
              <a:bodyPr wrap="none" anchor="ctr"/>
              <a:lstStyle/>
              <a:p>
                <a:endParaRPr lang="en-US">
                  <a:latin typeface="Calibri" pitchFamily="34" charset="0"/>
                </a:endParaRPr>
              </a:p>
            </p:txBody>
          </p:sp>
          <p:sp>
            <p:nvSpPr>
              <p:cNvPr id="12380" name="AutoShape 35"/>
              <p:cNvSpPr>
                <a:spLocks noChangeArrowheads="1"/>
              </p:cNvSpPr>
              <p:nvPr/>
            </p:nvSpPr>
            <p:spPr bwMode="auto">
              <a:xfrm rot="-5400000">
                <a:off x="3408" y="1760"/>
                <a:ext cx="48" cy="96"/>
              </a:xfrm>
              <a:prstGeom prst="roundRect">
                <a:avLst>
                  <a:gd name="adj" fmla="val 0"/>
                </a:avLst>
              </a:prstGeom>
              <a:solidFill>
                <a:srgbClr val="DDDDDD"/>
              </a:solidFill>
              <a:ln w="9525">
                <a:solidFill>
                  <a:schemeClr val="tx1"/>
                </a:solidFill>
                <a:round/>
                <a:headEnd/>
                <a:tailEnd/>
              </a:ln>
            </p:spPr>
            <p:txBody>
              <a:bodyPr wrap="none" anchor="ctr"/>
              <a:lstStyle/>
              <a:p>
                <a:endParaRPr lang="en-US">
                  <a:latin typeface="Calibri" pitchFamily="34" charset="0"/>
                </a:endParaRPr>
              </a:p>
            </p:txBody>
          </p:sp>
          <p:sp>
            <p:nvSpPr>
              <p:cNvPr id="12381" name="AutoShape 36"/>
              <p:cNvSpPr>
                <a:spLocks noChangeArrowheads="1"/>
              </p:cNvSpPr>
              <p:nvPr/>
            </p:nvSpPr>
            <p:spPr bwMode="auto">
              <a:xfrm rot="-5400000">
                <a:off x="3648" y="1760"/>
                <a:ext cx="48" cy="96"/>
              </a:xfrm>
              <a:prstGeom prst="roundRect">
                <a:avLst>
                  <a:gd name="adj" fmla="val 0"/>
                </a:avLst>
              </a:prstGeom>
              <a:solidFill>
                <a:srgbClr val="DDDDDD"/>
              </a:solidFill>
              <a:ln w="9525">
                <a:solidFill>
                  <a:schemeClr val="tx1"/>
                </a:solidFill>
                <a:round/>
                <a:headEnd/>
                <a:tailEnd/>
              </a:ln>
            </p:spPr>
            <p:txBody>
              <a:bodyPr wrap="none" anchor="ctr"/>
              <a:lstStyle/>
              <a:p>
                <a:endParaRPr lang="en-US">
                  <a:latin typeface="Calibri" pitchFamily="34" charset="0"/>
                </a:endParaRPr>
              </a:p>
            </p:txBody>
          </p:sp>
          <p:sp>
            <p:nvSpPr>
              <p:cNvPr id="12382" name="AutoShape 37"/>
              <p:cNvSpPr>
                <a:spLocks noChangeArrowheads="1"/>
              </p:cNvSpPr>
              <p:nvPr/>
            </p:nvSpPr>
            <p:spPr bwMode="auto">
              <a:xfrm rot="10800000">
                <a:off x="3288" y="2288"/>
                <a:ext cx="48" cy="96"/>
              </a:xfrm>
              <a:prstGeom prst="roundRect">
                <a:avLst>
                  <a:gd name="adj" fmla="val 0"/>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2383" name="AutoShape 38"/>
              <p:cNvSpPr>
                <a:spLocks noChangeArrowheads="1"/>
              </p:cNvSpPr>
              <p:nvPr/>
            </p:nvSpPr>
            <p:spPr bwMode="auto">
              <a:xfrm rot="10800000">
                <a:off x="3528" y="2296"/>
                <a:ext cx="48" cy="96"/>
              </a:xfrm>
              <a:prstGeom prst="roundRect">
                <a:avLst>
                  <a:gd name="adj" fmla="val 0"/>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2384" name="AutoShape 39"/>
              <p:cNvSpPr>
                <a:spLocks noChangeArrowheads="1"/>
              </p:cNvSpPr>
              <p:nvPr/>
            </p:nvSpPr>
            <p:spPr bwMode="auto">
              <a:xfrm rot="10800000">
                <a:off x="3768" y="2296"/>
                <a:ext cx="48" cy="96"/>
              </a:xfrm>
              <a:prstGeom prst="roundRect">
                <a:avLst>
                  <a:gd name="adj" fmla="val 0"/>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grpSp>
        <p:sp>
          <p:nvSpPr>
            <p:cNvPr id="12359" name="Text Box 40"/>
            <p:cNvSpPr txBox="1">
              <a:spLocks noChangeArrowheads="1"/>
            </p:cNvSpPr>
            <p:nvPr/>
          </p:nvSpPr>
          <p:spPr bwMode="auto">
            <a:xfrm>
              <a:off x="4792" y="1584"/>
              <a:ext cx="930" cy="996"/>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Chips are placed in the Fluidics station where they are washed, stained and washed again (2.5 hours)</a:t>
              </a:r>
            </a:p>
          </p:txBody>
        </p:sp>
      </p:grpSp>
      <p:grpSp>
        <p:nvGrpSpPr>
          <p:cNvPr id="8" name="Group 41"/>
          <p:cNvGrpSpPr>
            <a:grpSpLocks/>
          </p:cNvGrpSpPr>
          <p:nvPr/>
        </p:nvGrpSpPr>
        <p:grpSpPr bwMode="auto">
          <a:xfrm>
            <a:off x="5105400" y="4724400"/>
            <a:ext cx="3886200" cy="1368425"/>
            <a:chOff x="3216" y="2976"/>
            <a:chExt cx="2448" cy="862"/>
          </a:xfrm>
        </p:grpSpPr>
        <p:grpSp>
          <p:nvGrpSpPr>
            <p:cNvPr id="9" name="Group 42"/>
            <p:cNvGrpSpPr>
              <a:grpSpLocks/>
            </p:cNvGrpSpPr>
            <p:nvPr/>
          </p:nvGrpSpPr>
          <p:grpSpPr bwMode="auto">
            <a:xfrm>
              <a:off x="3216" y="3072"/>
              <a:ext cx="1488" cy="720"/>
              <a:chOff x="2112" y="3168"/>
              <a:chExt cx="1872" cy="768"/>
            </a:xfrm>
          </p:grpSpPr>
          <p:sp>
            <p:nvSpPr>
              <p:cNvPr id="12353" name="AutoShape 43"/>
              <p:cNvSpPr>
                <a:spLocks noChangeArrowheads="1"/>
              </p:cNvSpPr>
              <p:nvPr/>
            </p:nvSpPr>
            <p:spPr bwMode="auto">
              <a:xfrm>
                <a:off x="2112" y="3168"/>
                <a:ext cx="1872" cy="144"/>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54" name="AutoShape 44"/>
              <p:cNvSpPr>
                <a:spLocks noChangeArrowheads="1"/>
              </p:cNvSpPr>
              <p:nvPr/>
            </p:nvSpPr>
            <p:spPr bwMode="auto">
              <a:xfrm>
                <a:off x="2112" y="3360"/>
                <a:ext cx="1872" cy="576"/>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55" name="Rectangle 45"/>
              <p:cNvSpPr>
                <a:spLocks noChangeArrowheads="1"/>
              </p:cNvSpPr>
              <p:nvPr/>
            </p:nvSpPr>
            <p:spPr bwMode="auto">
              <a:xfrm>
                <a:off x="2160" y="3312"/>
                <a:ext cx="1728" cy="48"/>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12356" name="AutoShape 46"/>
              <p:cNvSpPr>
                <a:spLocks noChangeArrowheads="1"/>
              </p:cNvSpPr>
              <p:nvPr/>
            </p:nvSpPr>
            <p:spPr bwMode="auto">
              <a:xfrm>
                <a:off x="2256" y="3792"/>
                <a:ext cx="48" cy="48"/>
              </a:xfrm>
              <a:prstGeom prst="roundRect">
                <a:avLst>
                  <a:gd name="adj" fmla="val 0"/>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357" name="AutoShape 47"/>
              <p:cNvSpPr>
                <a:spLocks noChangeArrowheads="1"/>
              </p:cNvSpPr>
              <p:nvPr/>
            </p:nvSpPr>
            <p:spPr bwMode="auto">
              <a:xfrm>
                <a:off x="3312" y="3168"/>
                <a:ext cx="336" cy="96"/>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grpSp>
        <p:sp>
          <p:nvSpPr>
            <p:cNvPr id="12352" name="Text Box 48"/>
            <p:cNvSpPr txBox="1">
              <a:spLocks noChangeArrowheads="1"/>
            </p:cNvSpPr>
            <p:nvPr/>
          </p:nvSpPr>
          <p:spPr bwMode="auto">
            <a:xfrm>
              <a:off x="4830" y="2976"/>
              <a:ext cx="834" cy="86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After staining, the signal intensities are measured with a laser scanner (15 min)</a:t>
              </a:r>
            </a:p>
          </p:txBody>
        </p:sp>
      </p:grpSp>
      <p:grpSp>
        <p:nvGrpSpPr>
          <p:cNvPr id="10" name="Group 49"/>
          <p:cNvGrpSpPr>
            <a:grpSpLocks/>
          </p:cNvGrpSpPr>
          <p:nvPr/>
        </p:nvGrpSpPr>
        <p:grpSpPr bwMode="auto">
          <a:xfrm>
            <a:off x="1143000" y="3810000"/>
            <a:ext cx="2092325" cy="2771775"/>
            <a:chOff x="720" y="2400"/>
            <a:chExt cx="1318" cy="1746"/>
          </a:xfrm>
        </p:grpSpPr>
        <p:grpSp>
          <p:nvGrpSpPr>
            <p:cNvPr id="11" name="Group 50"/>
            <p:cNvGrpSpPr>
              <a:grpSpLocks/>
            </p:cNvGrpSpPr>
            <p:nvPr/>
          </p:nvGrpSpPr>
          <p:grpSpPr bwMode="auto">
            <a:xfrm>
              <a:off x="720" y="2400"/>
              <a:ext cx="1318" cy="1002"/>
              <a:chOff x="1395" y="3168"/>
              <a:chExt cx="643" cy="522"/>
            </a:xfrm>
          </p:grpSpPr>
          <p:grpSp>
            <p:nvGrpSpPr>
              <p:cNvPr id="12" name="Group 51"/>
              <p:cNvGrpSpPr>
                <a:grpSpLocks/>
              </p:cNvGrpSpPr>
              <p:nvPr/>
            </p:nvGrpSpPr>
            <p:grpSpPr bwMode="auto">
              <a:xfrm>
                <a:off x="1395" y="3168"/>
                <a:ext cx="174" cy="504"/>
                <a:chOff x="528" y="4176"/>
                <a:chExt cx="240" cy="672"/>
              </a:xfrm>
            </p:grpSpPr>
            <p:sp>
              <p:nvSpPr>
                <p:cNvPr id="12346" name="Rectangle 52"/>
                <p:cNvSpPr>
                  <a:spLocks noChangeArrowheads="1"/>
                </p:cNvSpPr>
                <p:nvPr/>
              </p:nvSpPr>
              <p:spPr bwMode="auto">
                <a:xfrm>
                  <a:off x="528" y="4176"/>
                  <a:ext cx="240" cy="672"/>
                </a:xfrm>
                <a:prstGeom prst="rect">
                  <a:avLst/>
                </a:prstGeom>
                <a:solidFill>
                  <a:srgbClr val="FFFFCC"/>
                </a:solidFill>
                <a:ln w="9525">
                  <a:solidFill>
                    <a:schemeClr val="tx1"/>
                  </a:solidFill>
                  <a:miter lim="800000"/>
                  <a:headEnd/>
                  <a:tailEnd/>
                </a:ln>
              </p:spPr>
              <p:txBody>
                <a:bodyPr wrap="none" anchor="ctr"/>
                <a:lstStyle/>
                <a:p>
                  <a:endParaRPr lang="en-US">
                    <a:latin typeface="Calibri" pitchFamily="34" charset="0"/>
                  </a:endParaRPr>
                </a:p>
              </p:txBody>
            </p:sp>
            <p:sp>
              <p:nvSpPr>
                <p:cNvPr id="12347" name="Line 53"/>
                <p:cNvSpPr>
                  <a:spLocks noChangeShapeType="1"/>
                </p:cNvSpPr>
                <p:nvPr/>
              </p:nvSpPr>
              <p:spPr bwMode="auto">
                <a:xfrm>
                  <a:off x="576" y="4416"/>
                  <a:ext cx="144" cy="0"/>
                </a:xfrm>
                <a:prstGeom prst="line">
                  <a:avLst/>
                </a:prstGeom>
                <a:noFill/>
                <a:ln w="38100">
                  <a:solidFill>
                    <a:schemeClr val="tx1"/>
                  </a:solidFill>
                  <a:round/>
                  <a:headEnd/>
                  <a:tailEnd/>
                </a:ln>
              </p:spPr>
              <p:txBody>
                <a:bodyPr wrap="none" anchor="ctr"/>
                <a:lstStyle/>
                <a:p>
                  <a:endParaRPr lang="en-US"/>
                </a:p>
              </p:txBody>
            </p:sp>
            <p:sp>
              <p:nvSpPr>
                <p:cNvPr id="12348" name="Rectangle 54"/>
                <p:cNvSpPr>
                  <a:spLocks noChangeArrowheads="1"/>
                </p:cNvSpPr>
                <p:nvPr/>
              </p:nvSpPr>
              <p:spPr bwMode="auto">
                <a:xfrm>
                  <a:off x="552" y="4224"/>
                  <a:ext cx="192" cy="48"/>
                </a:xfrm>
                <a:prstGeom prst="rect">
                  <a:avLst/>
                </a:prstGeom>
                <a:solidFill>
                  <a:srgbClr val="FFFFCC"/>
                </a:solidFill>
                <a:ln w="28575">
                  <a:solidFill>
                    <a:schemeClr val="tx1"/>
                  </a:solidFill>
                  <a:miter lim="800000"/>
                  <a:headEnd/>
                  <a:tailEnd/>
                </a:ln>
              </p:spPr>
              <p:txBody>
                <a:bodyPr wrap="none" anchor="ctr"/>
                <a:lstStyle/>
                <a:p>
                  <a:endParaRPr lang="en-US">
                    <a:latin typeface="Calibri" pitchFamily="34" charset="0"/>
                  </a:endParaRPr>
                </a:p>
              </p:txBody>
            </p:sp>
            <p:sp>
              <p:nvSpPr>
                <p:cNvPr id="12349" name="Rectangle 55"/>
                <p:cNvSpPr>
                  <a:spLocks noChangeArrowheads="1"/>
                </p:cNvSpPr>
                <p:nvPr/>
              </p:nvSpPr>
              <p:spPr bwMode="auto">
                <a:xfrm>
                  <a:off x="552" y="4296"/>
                  <a:ext cx="192" cy="48"/>
                </a:xfrm>
                <a:prstGeom prst="rect">
                  <a:avLst/>
                </a:prstGeom>
                <a:solidFill>
                  <a:srgbClr val="FFFFCC"/>
                </a:solidFill>
                <a:ln w="28575">
                  <a:solidFill>
                    <a:schemeClr val="tx1"/>
                  </a:solidFill>
                  <a:miter lim="800000"/>
                  <a:headEnd/>
                  <a:tailEnd/>
                </a:ln>
              </p:spPr>
              <p:txBody>
                <a:bodyPr wrap="none" anchor="ctr"/>
                <a:lstStyle/>
                <a:p>
                  <a:endParaRPr lang="en-US">
                    <a:latin typeface="Calibri" pitchFamily="34" charset="0"/>
                  </a:endParaRPr>
                </a:p>
              </p:txBody>
            </p:sp>
            <p:sp>
              <p:nvSpPr>
                <p:cNvPr id="12350" name="Oval 56"/>
                <p:cNvSpPr>
                  <a:spLocks noChangeArrowheads="1"/>
                </p:cNvSpPr>
                <p:nvPr/>
              </p:nvSpPr>
              <p:spPr bwMode="auto">
                <a:xfrm>
                  <a:off x="624" y="4704"/>
                  <a:ext cx="48" cy="48"/>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grpSp>
          <p:sp>
            <p:nvSpPr>
              <p:cNvPr id="12338" name="AutoShape 57"/>
              <p:cNvSpPr>
                <a:spLocks noChangeArrowheads="1"/>
              </p:cNvSpPr>
              <p:nvPr/>
            </p:nvSpPr>
            <p:spPr bwMode="auto">
              <a:xfrm>
                <a:off x="1604" y="3168"/>
                <a:ext cx="416" cy="360"/>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39" name="AutoShape 58"/>
              <p:cNvSpPr>
                <a:spLocks noChangeArrowheads="1"/>
              </p:cNvSpPr>
              <p:nvPr/>
            </p:nvSpPr>
            <p:spPr bwMode="auto">
              <a:xfrm>
                <a:off x="1638" y="3204"/>
                <a:ext cx="348" cy="288"/>
              </a:xfrm>
              <a:prstGeom prst="roundRect">
                <a:avLst>
                  <a:gd name="adj" fmla="val 16667"/>
                </a:avLst>
              </a:prstGeom>
              <a:solidFill>
                <a:srgbClr val="CCFFFF"/>
              </a:solidFill>
              <a:ln w="9525">
                <a:solidFill>
                  <a:schemeClr val="tx1"/>
                </a:solidFill>
                <a:round/>
                <a:headEnd/>
                <a:tailEnd/>
              </a:ln>
            </p:spPr>
            <p:txBody>
              <a:bodyPr wrap="none" anchor="ctr"/>
              <a:lstStyle/>
              <a:p>
                <a:endParaRPr lang="en-US">
                  <a:latin typeface="Calibri" pitchFamily="34" charset="0"/>
                </a:endParaRPr>
              </a:p>
            </p:txBody>
          </p:sp>
          <p:sp>
            <p:nvSpPr>
              <p:cNvPr id="12340" name="AutoShape 59"/>
              <p:cNvSpPr>
                <a:spLocks noChangeArrowheads="1"/>
              </p:cNvSpPr>
              <p:nvPr/>
            </p:nvSpPr>
            <p:spPr bwMode="auto">
              <a:xfrm>
                <a:off x="1656" y="3528"/>
                <a:ext cx="312" cy="36"/>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41" name="AutoShape 60"/>
              <p:cNvSpPr>
                <a:spLocks noChangeArrowheads="1"/>
              </p:cNvSpPr>
              <p:nvPr/>
            </p:nvSpPr>
            <p:spPr bwMode="auto">
              <a:xfrm>
                <a:off x="1586" y="3582"/>
                <a:ext cx="452" cy="108"/>
              </a:xfrm>
              <a:prstGeom prst="roundRect">
                <a:avLst>
                  <a:gd name="adj" fmla="val 16667"/>
                </a:avLst>
              </a:prstGeom>
              <a:solidFill>
                <a:srgbClr val="FFFFCC"/>
              </a:solidFill>
              <a:ln w="9525">
                <a:solidFill>
                  <a:schemeClr val="tx1"/>
                </a:solidFill>
                <a:round/>
                <a:headEnd/>
                <a:tailEnd/>
              </a:ln>
            </p:spPr>
            <p:txBody>
              <a:bodyPr wrap="none" anchor="ctr"/>
              <a:lstStyle/>
              <a:p>
                <a:endParaRPr lang="en-US">
                  <a:latin typeface="Calibri" pitchFamily="34" charset="0"/>
                </a:endParaRPr>
              </a:p>
            </p:txBody>
          </p:sp>
          <p:sp>
            <p:nvSpPr>
              <p:cNvPr id="12342" name="Line 61"/>
              <p:cNvSpPr>
                <a:spLocks noChangeShapeType="1"/>
              </p:cNvSpPr>
              <p:nvPr/>
            </p:nvSpPr>
            <p:spPr bwMode="auto">
              <a:xfrm>
                <a:off x="1638" y="3612"/>
                <a:ext cx="348" cy="0"/>
              </a:xfrm>
              <a:prstGeom prst="line">
                <a:avLst/>
              </a:prstGeom>
              <a:noFill/>
              <a:ln w="38100">
                <a:solidFill>
                  <a:schemeClr val="tx1"/>
                </a:solidFill>
                <a:prstDash val="sysDot"/>
                <a:round/>
                <a:headEnd/>
                <a:tailEnd/>
              </a:ln>
            </p:spPr>
            <p:txBody>
              <a:bodyPr wrap="none" anchor="ctr"/>
              <a:lstStyle/>
              <a:p>
                <a:endParaRPr lang="en-US"/>
              </a:p>
            </p:txBody>
          </p:sp>
          <p:sp>
            <p:nvSpPr>
              <p:cNvPr id="12343" name="Line 62"/>
              <p:cNvSpPr>
                <a:spLocks noChangeShapeType="1"/>
              </p:cNvSpPr>
              <p:nvPr/>
            </p:nvSpPr>
            <p:spPr bwMode="auto">
              <a:xfrm>
                <a:off x="1656" y="3642"/>
                <a:ext cx="347" cy="0"/>
              </a:xfrm>
              <a:prstGeom prst="line">
                <a:avLst/>
              </a:prstGeom>
              <a:noFill/>
              <a:ln w="38100">
                <a:solidFill>
                  <a:schemeClr val="tx1"/>
                </a:solidFill>
                <a:prstDash val="sysDot"/>
                <a:round/>
                <a:headEnd/>
                <a:tailEnd/>
              </a:ln>
            </p:spPr>
            <p:txBody>
              <a:bodyPr wrap="none" anchor="ctr"/>
              <a:lstStyle/>
              <a:p>
                <a:endParaRPr lang="en-US"/>
              </a:p>
            </p:txBody>
          </p:sp>
          <p:sp>
            <p:nvSpPr>
              <p:cNvPr id="12344" name="Line 63"/>
              <p:cNvSpPr>
                <a:spLocks noChangeShapeType="1"/>
              </p:cNvSpPr>
              <p:nvPr/>
            </p:nvSpPr>
            <p:spPr bwMode="auto">
              <a:xfrm>
                <a:off x="1638" y="3672"/>
                <a:ext cx="348" cy="0"/>
              </a:xfrm>
              <a:prstGeom prst="line">
                <a:avLst/>
              </a:prstGeom>
              <a:noFill/>
              <a:ln w="38100">
                <a:solidFill>
                  <a:schemeClr val="tx1"/>
                </a:solidFill>
                <a:prstDash val="sysDot"/>
                <a:round/>
                <a:headEnd/>
                <a:tailEnd/>
              </a:ln>
            </p:spPr>
            <p:txBody>
              <a:bodyPr wrap="none" anchor="ctr"/>
              <a:lstStyle/>
              <a:p>
                <a:endParaRPr lang="en-US"/>
              </a:p>
            </p:txBody>
          </p:sp>
          <p:sp>
            <p:nvSpPr>
              <p:cNvPr id="12345" name="Rectangle 64"/>
              <p:cNvSpPr>
                <a:spLocks noChangeArrowheads="1"/>
              </p:cNvSpPr>
              <p:nvPr/>
            </p:nvSpPr>
            <p:spPr bwMode="auto">
              <a:xfrm>
                <a:off x="1708" y="3240"/>
                <a:ext cx="139" cy="144"/>
              </a:xfrm>
              <a:prstGeom prst="rect">
                <a:avLst/>
              </a:prstGeom>
              <a:solidFill>
                <a:schemeClr val="accent2"/>
              </a:solidFill>
              <a:ln w="9525">
                <a:solidFill>
                  <a:schemeClr val="tx1"/>
                </a:solidFill>
                <a:miter lim="800000"/>
                <a:headEnd/>
                <a:tailEnd/>
              </a:ln>
            </p:spPr>
            <p:txBody>
              <a:bodyPr wrap="none" anchor="ctr"/>
              <a:lstStyle/>
              <a:p>
                <a:endParaRPr lang="en-US">
                  <a:latin typeface="Calibri" pitchFamily="34" charset="0"/>
                </a:endParaRPr>
              </a:p>
            </p:txBody>
          </p:sp>
        </p:grpSp>
        <p:sp>
          <p:nvSpPr>
            <p:cNvPr id="12336" name="Text Box 65"/>
            <p:cNvSpPr txBox="1">
              <a:spLocks noChangeArrowheads="1"/>
            </p:cNvSpPr>
            <p:nvPr/>
          </p:nvSpPr>
          <p:spPr bwMode="auto">
            <a:xfrm>
              <a:off x="720" y="3552"/>
              <a:ext cx="1253" cy="594"/>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Data is acquired by the computer as soon as the scan has been completed.</a:t>
              </a:r>
            </a:p>
          </p:txBody>
        </p:sp>
      </p:grpSp>
      <p:grpSp>
        <p:nvGrpSpPr>
          <p:cNvPr id="13" name="Group 66"/>
          <p:cNvGrpSpPr>
            <a:grpSpLocks/>
          </p:cNvGrpSpPr>
          <p:nvPr/>
        </p:nvGrpSpPr>
        <p:grpSpPr bwMode="auto">
          <a:xfrm>
            <a:off x="5638800" y="457200"/>
            <a:ext cx="3200400" cy="1371600"/>
            <a:chOff x="3744" y="288"/>
            <a:chExt cx="2016" cy="864"/>
          </a:xfrm>
        </p:grpSpPr>
        <p:sp>
          <p:nvSpPr>
            <p:cNvPr id="14403" name="Rectangle 67"/>
            <p:cNvSpPr>
              <a:spLocks noChangeArrowheads="1"/>
            </p:cNvSpPr>
            <p:nvPr/>
          </p:nvSpPr>
          <p:spPr bwMode="auto">
            <a:xfrm>
              <a:off x="4656" y="288"/>
              <a:ext cx="1056" cy="768"/>
            </a:xfrm>
            <a:prstGeom prst="rect">
              <a:avLst/>
            </a:prstGeom>
            <a:solidFill>
              <a:srgbClr val="66FFFF"/>
            </a:solidFill>
            <a:ln w="9525">
              <a:solidFill>
                <a:schemeClr val="tx1"/>
              </a:solidFill>
              <a:miter lim="800000"/>
              <a:headEnd/>
              <a:tailEnd/>
            </a:ln>
            <a:effectLst>
              <a:outerShdw dist="89803"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2318" name="Text Box 68"/>
            <p:cNvSpPr txBox="1">
              <a:spLocks noChangeArrowheads="1"/>
            </p:cNvSpPr>
            <p:nvPr/>
          </p:nvSpPr>
          <p:spPr bwMode="auto">
            <a:xfrm>
              <a:off x="4675" y="384"/>
              <a:ext cx="1085" cy="594"/>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Chip is placed in a hybridization oven and incubated</a:t>
              </a:r>
              <a:br>
                <a:rPr lang="en-US" sz="1400">
                  <a:latin typeface="Calibri" pitchFamily="34" charset="0"/>
                </a:rPr>
              </a:br>
              <a:r>
                <a:rPr lang="en-US" sz="1400">
                  <a:latin typeface="Calibri" pitchFamily="34" charset="0"/>
                </a:rPr>
                <a:t>overnight </a:t>
              </a:r>
            </a:p>
          </p:txBody>
        </p:sp>
        <p:grpSp>
          <p:nvGrpSpPr>
            <p:cNvPr id="14" name="Group 69"/>
            <p:cNvGrpSpPr>
              <a:grpSpLocks/>
            </p:cNvGrpSpPr>
            <p:nvPr/>
          </p:nvGrpSpPr>
          <p:grpSpPr bwMode="auto">
            <a:xfrm>
              <a:off x="3744" y="288"/>
              <a:ext cx="816" cy="864"/>
              <a:chOff x="2640" y="768"/>
              <a:chExt cx="816" cy="768"/>
            </a:xfrm>
          </p:grpSpPr>
          <p:grpSp>
            <p:nvGrpSpPr>
              <p:cNvPr id="15" name="Group 70"/>
              <p:cNvGrpSpPr>
                <a:grpSpLocks/>
              </p:cNvGrpSpPr>
              <p:nvPr/>
            </p:nvGrpSpPr>
            <p:grpSpPr bwMode="auto">
              <a:xfrm>
                <a:off x="2640" y="768"/>
                <a:ext cx="816" cy="768"/>
                <a:chOff x="1920" y="1392"/>
                <a:chExt cx="816" cy="768"/>
              </a:xfrm>
            </p:grpSpPr>
            <p:sp>
              <p:nvSpPr>
                <p:cNvPr id="12323" name="AutoShape 71"/>
                <p:cNvSpPr>
                  <a:spLocks noChangeArrowheads="1"/>
                </p:cNvSpPr>
                <p:nvPr/>
              </p:nvSpPr>
              <p:spPr bwMode="auto">
                <a:xfrm>
                  <a:off x="1920" y="1392"/>
                  <a:ext cx="816" cy="768"/>
                </a:xfrm>
                <a:prstGeom prst="roundRect">
                  <a:avLst>
                    <a:gd name="adj" fmla="val 9375"/>
                  </a:avLst>
                </a:prstGeom>
                <a:solidFill>
                  <a:srgbClr val="FFFFCC"/>
                </a:solidFill>
                <a:ln w="28575">
                  <a:solidFill>
                    <a:schemeClr val="tx1"/>
                  </a:solidFill>
                  <a:round/>
                  <a:headEnd/>
                  <a:tailEnd/>
                </a:ln>
              </p:spPr>
              <p:txBody>
                <a:bodyPr wrap="none" anchor="ctr"/>
                <a:lstStyle/>
                <a:p>
                  <a:endParaRPr lang="en-US">
                    <a:latin typeface="Calibri" pitchFamily="34" charset="0"/>
                  </a:endParaRPr>
                </a:p>
              </p:txBody>
            </p:sp>
            <p:sp>
              <p:nvSpPr>
                <p:cNvPr id="12324" name="AutoShape 72"/>
                <p:cNvSpPr>
                  <a:spLocks noChangeArrowheads="1"/>
                </p:cNvSpPr>
                <p:nvPr/>
              </p:nvSpPr>
              <p:spPr bwMode="auto">
                <a:xfrm>
                  <a:off x="2008" y="1504"/>
                  <a:ext cx="656" cy="384"/>
                </a:xfrm>
                <a:prstGeom prst="roundRect">
                  <a:avLst>
                    <a:gd name="adj" fmla="val 9375"/>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2325" name="Rectangle 73"/>
                <p:cNvSpPr>
                  <a:spLocks noChangeArrowheads="1"/>
                </p:cNvSpPr>
                <p:nvPr/>
              </p:nvSpPr>
              <p:spPr bwMode="auto">
                <a:xfrm>
                  <a:off x="2048" y="1624"/>
                  <a:ext cx="576" cy="144"/>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2326" name="Line 74"/>
                <p:cNvSpPr>
                  <a:spLocks noChangeShapeType="1"/>
                </p:cNvSpPr>
                <p:nvPr/>
              </p:nvSpPr>
              <p:spPr bwMode="auto">
                <a:xfrm>
                  <a:off x="2160" y="1648"/>
                  <a:ext cx="0" cy="96"/>
                </a:xfrm>
                <a:prstGeom prst="line">
                  <a:avLst/>
                </a:prstGeom>
                <a:noFill/>
                <a:ln w="38100">
                  <a:solidFill>
                    <a:schemeClr val="tx1"/>
                  </a:solidFill>
                  <a:round/>
                  <a:headEnd/>
                  <a:tailEnd/>
                </a:ln>
              </p:spPr>
              <p:txBody>
                <a:bodyPr wrap="none" anchor="ctr"/>
                <a:lstStyle/>
                <a:p>
                  <a:endParaRPr lang="en-US"/>
                </a:p>
              </p:txBody>
            </p:sp>
            <p:sp>
              <p:nvSpPr>
                <p:cNvPr id="12327" name="Line 75"/>
                <p:cNvSpPr>
                  <a:spLocks noChangeShapeType="1"/>
                </p:cNvSpPr>
                <p:nvPr/>
              </p:nvSpPr>
              <p:spPr bwMode="auto">
                <a:xfrm>
                  <a:off x="2256" y="1648"/>
                  <a:ext cx="0" cy="96"/>
                </a:xfrm>
                <a:prstGeom prst="line">
                  <a:avLst/>
                </a:prstGeom>
                <a:noFill/>
                <a:ln w="38100">
                  <a:solidFill>
                    <a:schemeClr val="tx1"/>
                  </a:solidFill>
                  <a:round/>
                  <a:headEnd/>
                  <a:tailEnd/>
                </a:ln>
              </p:spPr>
              <p:txBody>
                <a:bodyPr wrap="none" anchor="ctr"/>
                <a:lstStyle/>
                <a:p>
                  <a:endParaRPr lang="en-US"/>
                </a:p>
              </p:txBody>
            </p:sp>
            <p:sp>
              <p:nvSpPr>
                <p:cNvPr id="12328" name="Line 76"/>
                <p:cNvSpPr>
                  <a:spLocks noChangeShapeType="1"/>
                </p:cNvSpPr>
                <p:nvPr/>
              </p:nvSpPr>
              <p:spPr bwMode="auto">
                <a:xfrm>
                  <a:off x="2352" y="1648"/>
                  <a:ext cx="0" cy="96"/>
                </a:xfrm>
                <a:prstGeom prst="line">
                  <a:avLst/>
                </a:prstGeom>
                <a:noFill/>
                <a:ln w="38100">
                  <a:solidFill>
                    <a:schemeClr val="tx1"/>
                  </a:solidFill>
                  <a:round/>
                  <a:headEnd/>
                  <a:tailEnd/>
                </a:ln>
              </p:spPr>
              <p:txBody>
                <a:bodyPr wrap="none" anchor="ctr"/>
                <a:lstStyle/>
                <a:p>
                  <a:endParaRPr lang="en-US"/>
                </a:p>
              </p:txBody>
            </p:sp>
            <p:sp>
              <p:nvSpPr>
                <p:cNvPr id="12329" name="AutoShape 77"/>
                <p:cNvSpPr>
                  <a:spLocks noChangeArrowheads="1"/>
                </p:cNvSpPr>
                <p:nvPr/>
              </p:nvSpPr>
              <p:spPr bwMode="auto">
                <a:xfrm>
                  <a:off x="2200" y="1968"/>
                  <a:ext cx="440" cy="144"/>
                </a:xfrm>
                <a:prstGeom prst="roundRect">
                  <a:avLst>
                    <a:gd name="adj" fmla="val 9375"/>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2330" name="Oval 78"/>
                <p:cNvSpPr>
                  <a:spLocks noChangeArrowheads="1"/>
                </p:cNvSpPr>
                <p:nvPr/>
              </p:nvSpPr>
              <p:spPr bwMode="auto">
                <a:xfrm>
                  <a:off x="1936" y="1672"/>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331" name="Rectangle 79"/>
                <p:cNvSpPr>
                  <a:spLocks noChangeArrowheads="1"/>
                </p:cNvSpPr>
                <p:nvPr/>
              </p:nvSpPr>
              <p:spPr bwMode="auto">
                <a:xfrm>
                  <a:off x="1920" y="1456"/>
                  <a:ext cx="816" cy="48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12332" name="Oval 80"/>
                <p:cNvSpPr>
                  <a:spLocks noChangeArrowheads="1"/>
                </p:cNvSpPr>
                <p:nvPr/>
              </p:nvSpPr>
              <p:spPr bwMode="auto">
                <a:xfrm>
                  <a:off x="2272" y="2016"/>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333" name="Rectangle 81"/>
                <p:cNvSpPr>
                  <a:spLocks noChangeArrowheads="1"/>
                </p:cNvSpPr>
                <p:nvPr/>
              </p:nvSpPr>
              <p:spPr bwMode="auto">
                <a:xfrm>
                  <a:off x="2544" y="1992"/>
                  <a:ext cx="48" cy="96"/>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334" name="Rectangle 82"/>
                <p:cNvSpPr>
                  <a:spLocks noChangeArrowheads="1"/>
                </p:cNvSpPr>
                <p:nvPr/>
              </p:nvSpPr>
              <p:spPr bwMode="auto">
                <a:xfrm>
                  <a:off x="2400" y="1992"/>
                  <a:ext cx="48" cy="96"/>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grpSp>
          <p:sp>
            <p:nvSpPr>
              <p:cNvPr id="12321" name="Line 83"/>
              <p:cNvSpPr>
                <a:spLocks noChangeShapeType="1"/>
              </p:cNvSpPr>
              <p:nvPr/>
            </p:nvSpPr>
            <p:spPr bwMode="auto">
              <a:xfrm>
                <a:off x="3344" y="1080"/>
                <a:ext cx="48" cy="0"/>
              </a:xfrm>
              <a:prstGeom prst="line">
                <a:avLst/>
              </a:prstGeom>
              <a:noFill/>
              <a:ln w="57150">
                <a:solidFill>
                  <a:schemeClr val="tx1"/>
                </a:solidFill>
                <a:round/>
                <a:headEnd/>
                <a:tailEnd/>
              </a:ln>
            </p:spPr>
            <p:txBody>
              <a:bodyPr wrap="none" anchor="ctr"/>
              <a:lstStyle/>
              <a:p>
                <a:endParaRPr lang="en-US"/>
              </a:p>
            </p:txBody>
          </p:sp>
          <p:sp>
            <p:nvSpPr>
              <p:cNvPr id="12322" name="Line 84"/>
              <p:cNvSpPr>
                <a:spLocks noChangeShapeType="1"/>
              </p:cNvSpPr>
              <p:nvPr/>
            </p:nvSpPr>
            <p:spPr bwMode="auto">
              <a:xfrm>
                <a:off x="2728" y="1080"/>
                <a:ext cx="48" cy="0"/>
              </a:xfrm>
              <a:prstGeom prst="line">
                <a:avLst/>
              </a:prstGeom>
              <a:noFill/>
              <a:ln w="57150">
                <a:solidFill>
                  <a:schemeClr val="tx1"/>
                </a:solidFill>
                <a:round/>
                <a:headEnd/>
                <a:tailEnd/>
              </a:ln>
            </p:spPr>
            <p:txBody>
              <a:bodyPr wrap="none" anchor="ctr"/>
              <a:lstStyle/>
              <a:p>
                <a:endParaRPr lang="en-US"/>
              </a:p>
            </p:txBody>
          </p:sp>
        </p:grpSp>
      </p:grpSp>
      <p:sp>
        <p:nvSpPr>
          <p:cNvPr id="12297" name="AutoShape 85"/>
          <p:cNvSpPr>
            <a:spLocks noChangeArrowheads="1"/>
          </p:cNvSpPr>
          <p:nvPr/>
        </p:nvSpPr>
        <p:spPr bwMode="auto">
          <a:xfrm>
            <a:off x="4114800" y="1066800"/>
            <a:ext cx="1143000" cy="533400"/>
          </a:xfrm>
          <a:prstGeom prst="rightArrow">
            <a:avLst>
              <a:gd name="adj1" fmla="val 50000"/>
              <a:gd name="adj2" fmla="val 53571"/>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298" name="AutoShape 86"/>
          <p:cNvSpPr>
            <a:spLocks noChangeArrowheads="1"/>
          </p:cNvSpPr>
          <p:nvPr/>
        </p:nvSpPr>
        <p:spPr bwMode="auto">
          <a:xfrm>
            <a:off x="6096000" y="1981200"/>
            <a:ext cx="457200" cy="533400"/>
          </a:xfrm>
          <a:prstGeom prst="down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299" name="AutoShape 87"/>
          <p:cNvSpPr>
            <a:spLocks noChangeArrowheads="1"/>
          </p:cNvSpPr>
          <p:nvPr/>
        </p:nvSpPr>
        <p:spPr bwMode="auto">
          <a:xfrm>
            <a:off x="6019800" y="4289425"/>
            <a:ext cx="457200" cy="533400"/>
          </a:xfrm>
          <a:prstGeom prst="down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300" name="AutoShape 88"/>
          <p:cNvSpPr>
            <a:spLocks noChangeArrowheads="1"/>
          </p:cNvSpPr>
          <p:nvPr/>
        </p:nvSpPr>
        <p:spPr bwMode="auto">
          <a:xfrm>
            <a:off x="3810000" y="5029200"/>
            <a:ext cx="914400" cy="533400"/>
          </a:xfrm>
          <a:prstGeom prst="leftArrow">
            <a:avLst>
              <a:gd name="adj1" fmla="val 50000"/>
              <a:gd name="adj2" fmla="val 42857"/>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301" name="Text Box 89"/>
          <p:cNvSpPr txBox="1">
            <a:spLocks noChangeArrowheads="1"/>
          </p:cNvSpPr>
          <p:nvPr/>
        </p:nvSpPr>
        <p:spPr bwMode="auto">
          <a:xfrm>
            <a:off x="3683000" y="1981200"/>
            <a:ext cx="1371600" cy="517525"/>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Hybridization </a:t>
            </a:r>
            <a:br>
              <a:rPr lang="en-US" sz="1400">
                <a:latin typeface="Calibri" pitchFamily="34" charset="0"/>
              </a:rPr>
            </a:br>
            <a:r>
              <a:rPr lang="en-US" sz="1400">
                <a:latin typeface="Calibri" pitchFamily="34" charset="0"/>
              </a:rPr>
              <a:t>cocktail</a:t>
            </a:r>
          </a:p>
        </p:txBody>
      </p:sp>
      <p:grpSp>
        <p:nvGrpSpPr>
          <p:cNvPr id="16" name="Group 90"/>
          <p:cNvGrpSpPr>
            <a:grpSpLocks/>
          </p:cNvGrpSpPr>
          <p:nvPr/>
        </p:nvGrpSpPr>
        <p:grpSpPr bwMode="auto">
          <a:xfrm>
            <a:off x="152400" y="381000"/>
            <a:ext cx="3810000" cy="2566988"/>
            <a:chOff x="96" y="240"/>
            <a:chExt cx="2400" cy="1617"/>
          </a:xfrm>
        </p:grpSpPr>
        <p:sp>
          <p:nvSpPr>
            <p:cNvPr id="14427" name="Rectangle 91"/>
            <p:cNvSpPr>
              <a:spLocks noChangeArrowheads="1"/>
            </p:cNvSpPr>
            <p:nvPr/>
          </p:nvSpPr>
          <p:spPr bwMode="auto">
            <a:xfrm>
              <a:off x="96" y="288"/>
              <a:ext cx="1152" cy="1152"/>
            </a:xfrm>
            <a:prstGeom prst="rect">
              <a:avLst/>
            </a:prstGeom>
            <a:solidFill>
              <a:srgbClr val="66FFFF"/>
            </a:solidFill>
            <a:ln w="9525">
              <a:solidFill>
                <a:schemeClr val="tx1"/>
              </a:solidFill>
              <a:miter lim="800000"/>
              <a:headEnd/>
              <a:tailEnd/>
            </a:ln>
            <a:effectLst>
              <a:outerShdw dist="89803"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grpSp>
          <p:nvGrpSpPr>
            <p:cNvPr id="17" name="Group 92"/>
            <p:cNvGrpSpPr>
              <a:grpSpLocks/>
            </p:cNvGrpSpPr>
            <p:nvPr/>
          </p:nvGrpSpPr>
          <p:grpSpPr bwMode="auto">
            <a:xfrm>
              <a:off x="1248" y="240"/>
              <a:ext cx="1248" cy="1617"/>
              <a:chOff x="960" y="591"/>
              <a:chExt cx="1248" cy="1617"/>
            </a:xfrm>
          </p:grpSpPr>
          <p:sp>
            <p:nvSpPr>
              <p:cNvPr id="12307" name="Text Box 93"/>
              <p:cNvSpPr txBox="1">
                <a:spLocks noChangeArrowheads="1"/>
              </p:cNvSpPr>
              <p:nvPr/>
            </p:nvSpPr>
            <p:spPr bwMode="auto">
              <a:xfrm>
                <a:off x="960" y="2016"/>
                <a:ext cx="1248"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Affymetrix Array Chip</a:t>
                </a:r>
              </a:p>
            </p:txBody>
          </p:sp>
          <p:sp>
            <p:nvSpPr>
              <p:cNvPr id="12308" name="Rectangle 94"/>
              <p:cNvSpPr>
                <a:spLocks noChangeArrowheads="1"/>
              </p:cNvSpPr>
              <p:nvPr/>
            </p:nvSpPr>
            <p:spPr bwMode="auto">
              <a:xfrm>
                <a:off x="1117" y="755"/>
                <a:ext cx="755" cy="1225"/>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sp>
            <p:nvSpPr>
              <p:cNvPr id="12309" name="AutoShape 95"/>
              <p:cNvSpPr>
                <a:spLocks noChangeArrowheads="1"/>
              </p:cNvSpPr>
              <p:nvPr/>
            </p:nvSpPr>
            <p:spPr bwMode="auto">
              <a:xfrm>
                <a:off x="1236" y="1163"/>
                <a:ext cx="587" cy="735"/>
              </a:xfrm>
              <a:prstGeom prst="roundRect">
                <a:avLst>
                  <a:gd name="adj" fmla="val 9986"/>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2310" name="Rectangle 96"/>
              <p:cNvSpPr>
                <a:spLocks noChangeArrowheads="1"/>
              </p:cNvSpPr>
              <p:nvPr/>
            </p:nvSpPr>
            <p:spPr bwMode="auto">
              <a:xfrm>
                <a:off x="1362" y="1354"/>
                <a:ext cx="335" cy="327"/>
              </a:xfrm>
              <a:prstGeom prst="rect">
                <a:avLst/>
              </a:prstGeom>
              <a:gradFill rotWithShape="0">
                <a:gsLst>
                  <a:gs pos="0">
                    <a:srgbClr val="CCECFF"/>
                  </a:gs>
                  <a:gs pos="100000">
                    <a:schemeClr val="tx2"/>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311" name="AutoShape 97"/>
              <p:cNvSpPr>
                <a:spLocks noChangeArrowheads="1"/>
              </p:cNvSpPr>
              <p:nvPr/>
            </p:nvSpPr>
            <p:spPr bwMode="auto">
              <a:xfrm flipV="1">
                <a:off x="1152" y="591"/>
                <a:ext cx="782" cy="1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61 w 21600"/>
                  <a:gd name="T13" fmla="*/ 4873 h 21600"/>
                  <a:gd name="T14" fmla="*/ 16739 w 21600"/>
                  <a:gd name="T15" fmla="*/ 16727 h 21600"/>
                </a:gdLst>
                <a:ahLst/>
                <a:cxnLst>
                  <a:cxn ang="T8">
                    <a:pos x="T0" y="T1"/>
                  </a:cxn>
                  <a:cxn ang="T9">
                    <a:pos x="T2" y="T3"/>
                  </a:cxn>
                  <a:cxn ang="T10">
                    <a:pos x="T4" y="T5"/>
                  </a:cxn>
                  <a:cxn ang="T11">
                    <a:pos x="T6" y="T7"/>
                  </a:cxn>
                </a:cxnLst>
                <a:rect l="T12" t="T13" r="T14" b="T15"/>
                <a:pathLst>
                  <a:path w="21600" h="21600">
                    <a:moveTo>
                      <a:pt x="0" y="0"/>
                    </a:moveTo>
                    <a:lnTo>
                      <a:pt x="6120" y="21600"/>
                    </a:lnTo>
                    <a:lnTo>
                      <a:pt x="15480" y="21600"/>
                    </a:lnTo>
                    <a:lnTo>
                      <a:pt x="21600" y="0"/>
                    </a:lnTo>
                    <a:close/>
                  </a:path>
                </a:pathLst>
              </a:custGeom>
              <a:solidFill>
                <a:schemeClr val="tx1"/>
              </a:solidFill>
              <a:ln w="9525">
                <a:solidFill>
                  <a:srgbClr val="C0C0C0"/>
                </a:solidFill>
                <a:miter lim="800000"/>
                <a:headEnd/>
                <a:tailEnd/>
              </a:ln>
            </p:spPr>
            <p:txBody>
              <a:bodyPr wrap="none" anchor="ctr"/>
              <a:lstStyle/>
              <a:p>
                <a:endParaRPr lang="en-US"/>
              </a:p>
            </p:txBody>
          </p:sp>
          <p:sp>
            <p:nvSpPr>
              <p:cNvPr id="12312" name="Rectangle 98"/>
              <p:cNvSpPr>
                <a:spLocks noChangeArrowheads="1"/>
              </p:cNvSpPr>
              <p:nvPr/>
            </p:nvSpPr>
            <p:spPr bwMode="auto">
              <a:xfrm>
                <a:off x="1878" y="755"/>
                <a:ext cx="84" cy="1225"/>
              </a:xfrm>
              <a:prstGeom prst="rect">
                <a:avLst/>
              </a:prstGeom>
              <a:solidFill>
                <a:schemeClr val="tx1"/>
              </a:solidFill>
              <a:ln w="9525">
                <a:solidFill>
                  <a:srgbClr val="C0C0C0"/>
                </a:solidFill>
                <a:miter lim="800000"/>
                <a:headEnd/>
                <a:tailEnd/>
              </a:ln>
            </p:spPr>
            <p:txBody>
              <a:bodyPr wrap="none" anchor="ctr"/>
              <a:lstStyle/>
              <a:p>
                <a:endParaRPr lang="en-US">
                  <a:latin typeface="Calibri" pitchFamily="34" charset="0"/>
                </a:endParaRPr>
              </a:p>
            </p:txBody>
          </p:sp>
          <p:grpSp>
            <p:nvGrpSpPr>
              <p:cNvPr id="18" name="Group 99"/>
              <p:cNvGrpSpPr>
                <a:grpSpLocks/>
              </p:cNvGrpSpPr>
              <p:nvPr/>
            </p:nvGrpSpPr>
            <p:grpSpPr bwMode="auto">
              <a:xfrm>
                <a:off x="1320" y="1248"/>
                <a:ext cx="486" cy="180"/>
                <a:chOff x="2976" y="2976"/>
                <a:chExt cx="672" cy="240"/>
              </a:xfrm>
            </p:grpSpPr>
            <p:sp>
              <p:nvSpPr>
                <p:cNvPr id="14436" name="Oval 100"/>
                <p:cNvSpPr>
                  <a:spLocks noChangeArrowheads="1"/>
                </p:cNvSpPr>
                <p:nvPr/>
              </p:nvSpPr>
              <p:spPr bwMode="auto">
                <a:xfrm>
                  <a:off x="3071" y="3072"/>
                  <a:ext cx="383" cy="144"/>
                </a:xfrm>
                <a:prstGeom prst="ellipse">
                  <a:avLst/>
                </a:prstGeom>
                <a:gradFill rotWithShape="0">
                  <a:gsLst>
                    <a:gs pos="0">
                      <a:schemeClr val="tx2"/>
                    </a:gs>
                    <a:gs pos="100000">
                      <a:schemeClr val="tx2">
                        <a:gamma/>
                        <a:tint val="0"/>
                        <a:invGamma/>
                      </a:schemeClr>
                    </a:gs>
                  </a:gsLst>
                  <a:lin ang="5400000" scaled="1"/>
                </a:gradFill>
                <a:ln w="28575">
                  <a:solidFill>
                    <a:schemeClr val="tx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2315" name="Rectangle 101"/>
                <p:cNvSpPr>
                  <a:spLocks noChangeArrowheads="1"/>
                </p:cNvSpPr>
                <p:nvPr/>
              </p:nvSpPr>
              <p:spPr bwMode="auto">
                <a:xfrm>
                  <a:off x="2976" y="2976"/>
                  <a:ext cx="672" cy="144"/>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12316" name="Line 102"/>
                <p:cNvSpPr>
                  <a:spLocks noChangeShapeType="1"/>
                </p:cNvSpPr>
                <p:nvPr/>
              </p:nvSpPr>
              <p:spPr bwMode="auto">
                <a:xfrm>
                  <a:off x="3048" y="3112"/>
                  <a:ext cx="432" cy="0"/>
                </a:xfrm>
                <a:prstGeom prst="line">
                  <a:avLst/>
                </a:prstGeom>
                <a:noFill/>
                <a:ln w="9525">
                  <a:solidFill>
                    <a:schemeClr val="tx1"/>
                  </a:solidFill>
                  <a:round/>
                  <a:headEnd/>
                  <a:tailEnd/>
                </a:ln>
              </p:spPr>
              <p:txBody>
                <a:bodyPr wrap="none" anchor="ctr"/>
                <a:lstStyle/>
                <a:p>
                  <a:endParaRPr lang="en-US"/>
                </a:p>
              </p:txBody>
            </p:sp>
          </p:grpSp>
        </p:grpSp>
      </p:grpSp>
      <p:sp>
        <p:nvSpPr>
          <p:cNvPr id="12303" name="AutoShape 103"/>
          <p:cNvSpPr>
            <a:spLocks noChangeArrowheads="1"/>
          </p:cNvSpPr>
          <p:nvPr/>
        </p:nvSpPr>
        <p:spPr bwMode="auto">
          <a:xfrm rot="6785710">
            <a:off x="3314700" y="1641475"/>
            <a:ext cx="152400" cy="685800"/>
          </a:xfrm>
          <a:prstGeom prst="downArrow">
            <a:avLst>
              <a:gd name="adj1" fmla="val 50000"/>
              <a:gd name="adj2" fmla="val 112500"/>
            </a:avLst>
          </a:prstGeom>
          <a:solidFill>
            <a:srgbClr val="DDDDDD"/>
          </a:solidFill>
          <a:ln w="28575">
            <a:solidFill>
              <a:schemeClr val="tx1"/>
            </a:solidFill>
            <a:miter lim="800000"/>
            <a:headEnd/>
            <a:tailEnd/>
          </a:ln>
        </p:spPr>
        <p:txBody>
          <a:bodyPr wrap="none" anchor="ctr"/>
          <a:lstStyle/>
          <a:p>
            <a:endParaRPr lang="en-US">
              <a:latin typeface="Calibri" pitchFamily="34" charset="0"/>
            </a:endParaRPr>
          </a:p>
        </p:txBody>
      </p:sp>
      <p:sp>
        <p:nvSpPr>
          <p:cNvPr id="12304" name="Text Box 104"/>
          <p:cNvSpPr txBox="1">
            <a:spLocks noChangeArrowheads="1"/>
          </p:cNvSpPr>
          <p:nvPr/>
        </p:nvSpPr>
        <p:spPr bwMode="auto">
          <a:xfrm>
            <a:off x="228600" y="628650"/>
            <a:ext cx="1676400" cy="158115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Sample is added to  a hybridization cocktail along with  spiked control transcripts and is loaded onto an array chip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l="20370" t="13885" r="1852" b="12054"/>
          <a:stretch>
            <a:fillRect/>
          </a:stretch>
        </p:blipFill>
        <p:spPr bwMode="auto">
          <a:xfrm>
            <a:off x="0" y="0"/>
            <a:ext cx="9144000" cy="685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57763" y="542925"/>
            <a:ext cx="184150" cy="4572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4339" name="Rectangle 3"/>
          <p:cNvSpPr>
            <a:spLocks noChangeArrowheads="1"/>
          </p:cNvSpPr>
          <p:nvPr/>
        </p:nvSpPr>
        <p:spPr bwMode="auto">
          <a:xfrm>
            <a:off x="2060575" y="4800600"/>
            <a:ext cx="2435225" cy="304800"/>
          </a:xfrm>
          <a:prstGeom prst="rect">
            <a:avLst/>
          </a:prstGeom>
          <a:noFill/>
          <a:ln w="9525">
            <a:solidFill>
              <a:schemeClr val="bg1"/>
            </a:solidFill>
            <a:miter lim="800000"/>
            <a:headEnd/>
            <a:tailEnd/>
          </a:ln>
        </p:spPr>
        <p:txBody>
          <a:bodyPr wrap="none" anchor="ctr"/>
          <a:lstStyle/>
          <a:p>
            <a:endParaRPr lang="en-US">
              <a:latin typeface="Calibri" pitchFamily="34" charset="0"/>
            </a:endParaRPr>
          </a:p>
        </p:txBody>
      </p:sp>
      <p:sp>
        <p:nvSpPr>
          <p:cNvPr id="14340" name="Oval 4"/>
          <p:cNvSpPr>
            <a:spLocks noChangeArrowheads="1"/>
          </p:cNvSpPr>
          <p:nvPr/>
        </p:nvSpPr>
        <p:spPr bwMode="auto">
          <a:xfrm>
            <a:off x="3700463" y="4735513"/>
            <a:ext cx="457200" cy="457200"/>
          </a:xfrm>
          <a:prstGeom prst="ellipse">
            <a:avLst/>
          </a:prstGeom>
          <a:noFill/>
          <a:ln w="38100">
            <a:solidFill>
              <a:schemeClr val="bg1"/>
            </a:solidFill>
            <a:round/>
            <a:headEnd/>
            <a:tailEnd/>
          </a:ln>
        </p:spPr>
        <p:txBody>
          <a:bodyPr wrap="none" anchor="ctr"/>
          <a:lstStyle/>
          <a:p>
            <a:endParaRPr lang="en-US">
              <a:latin typeface="Calibri" pitchFamily="34" charset="0"/>
            </a:endParaRPr>
          </a:p>
        </p:txBody>
      </p:sp>
      <p:grpSp>
        <p:nvGrpSpPr>
          <p:cNvPr id="2" name="Group 5"/>
          <p:cNvGrpSpPr>
            <a:grpSpLocks/>
          </p:cNvGrpSpPr>
          <p:nvPr/>
        </p:nvGrpSpPr>
        <p:grpSpPr bwMode="auto">
          <a:xfrm>
            <a:off x="1701800" y="304800"/>
            <a:ext cx="6299200" cy="3327400"/>
            <a:chOff x="1072" y="192"/>
            <a:chExt cx="3968" cy="2096"/>
          </a:xfrm>
        </p:grpSpPr>
        <p:grpSp>
          <p:nvGrpSpPr>
            <p:cNvPr id="3" name="Group 6"/>
            <p:cNvGrpSpPr>
              <a:grpSpLocks/>
            </p:cNvGrpSpPr>
            <p:nvPr/>
          </p:nvGrpSpPr>
          <p:grpSpPr bwMode="auto">
            <a:xfrm>
              <a:off x="1072" y="252"/>
              <a:ext cx="3063" cy="2036"/>
              <a:chOff x="1072" y="252"/>
              <a:chExt cx="3063" cy="2036"/>
            </a:xfrm>
          </p:grpSpPr>
          <p:grpSp>
            <p:nvGrpSpPr>
              <p:cNvPr id="4" name="Group 7"/>
              <p:cNvGrpSpPr>
                <a:grpSpLocks/>
              </p:cNvGrpSpPr>
              <p:nvPr/>
            </p:nvGrpSpPr>
            <p:grpSpPr bwMode="auto">
              <a:xfrm>
                <a:off x="1072" y="252"/>
                <a:ext cx="3063" cy="2036"/>
                <a:chOff x="256" y="252"/>
                <a:chExt cx="3063" cy="2036"/>
              </a:xfrm>
            </p:grpSpPr>
            <p:grpSp>
              <p:nvGrpSpPr>
                <p:cNvPr id="5" name="Group 8"/>
                <p:cNvGrpSpPr>
                  <a:grpSpLocks/>
                </p:cNvGrpSpPr>
                <p:nvPr/>
              </p:nvGrpSpPr>
              <p:grpSpPr bwMode="auto">
                <a:xfrm>
                  <a:off x="256" y="252"/>
                  <a:ext cx="2960" cy="2036"/>
                  <a:chOff x="256" y="252"/>
                  <a:chExt cx="4992" cy="2036"/>
                </a:xfrm>
              </p:grpSpPr>
              <p:pic>
                <p:nvPicPr>
                  <p:cNvPr id="14370" name="Picture 9"/>
                  <p:cNvPicPr>
                    <a:picLocks noChangeAspect="1" noChangeArrowheads="1"/>
                  </p:cNvPicPr>
                  <p:nvPr/>
                </p:nvPicPr>
                <p:blipFill>
                  <a:blip r:embed="rId3" cstate="print"/>
                  <a:srcRect l="26936" t="10474" r="20313" b="11720"/>
                  <a:stretch>
                    <a:fillRect/>
                  </a:stretch>
                </p:blipFill>
                <p:spPr bwMode="auto">
                  <a:xfrm>
                    <a:off x="256" y="252"/>
                    <a:ext cx="2372" cy="1476"/>
                  </a:xfrm>
                  <a:prstGeom prst="rect">
                    <a:avLst/>
                  </a:prstGeom>
                  <a:noFill/>
                  <a:ln w="9525">
                    <a:noFill/>
                    <a:miter lim="800000"/>
                    <a:headEnd/>
                    <a:tailEnd/>
                  </a:ln>
                </p:spPr>
              </p:pic>
              <p:pic>
                <p:nvPicPr>
                  <p:cNvPr id="14371" name="Picture 10"/>
                  <p:cNvPicPr>
                    <a:picLocks noChangeAspect="1" noChangeArrowheads="1"/>
                  </p:cNvPicPr>
                  <p:nvPr/>
                </p:nvPicPr>
                <p:blipFill>
                  <a:blip r:embed="rId4" cstate="print"/>
                  <a:srcRect l="26563" t="28125" r="18750" b="34375"/>
                  <a:stretch>
                    <a:fillRect/>
                  </a:stretch>
                </p:blipFill>
                <p:spPr bwMode="auto">
                  <a:xfrm>
                    <a:off x="1600" y="936"/>
                    <a:ext cx="3264" cy="944"/>
                  </a:xfrm>
                  <a:prstGeom prst="rect">
                    <a:avLst/>
                  </a:prstGeom>
                  <a:noFill/>
                  <a:ln w="9525">
                    <a:noFill/>
                    <a:miter lim="800000"/>
                    <a:headEnd/>
                    <a:tailEnd/>
                  </a:ln>
                </p:spPr>
              </p:pic>
              <p:pic>
                <p:nvPicPr>
                  <p:cNvPr id="14372" name="Picture 11"/>
                  <p:cNvPicPr>
                    <a:picLocks noChangeAspect="1" noChangeArrowheads="1"/>
                  </p:cNvPicPr>
                  <p:nvPr/>
                </p:nvPicPr>
                <p:blipFill>
                  <a:blip r:embed="rId5" cstate="print"/>
                  <a:srcRect l="35156" t="27344" r="34375" b="34375"/>
                  <a:stretch>
                    <a:fillRect/>
                  </a:stretch>
                </p:blipFill>
                <p:spPr bwMode="auto">
                  <a:xfrm>
                    <a:off x="3648" y="1440"/>
                    <a:ext cx="1600" cy="848"/>
                  </a:xfrm>
                  <a:prstGeom prst="rect">
                    <a:avLst/>
                  </a:prstGeom>
                  <a:noFill/>
                  <a:ln w="9525">
                    <a:noFill/>
                    <a:miter lim="800000"/>
                    <a:headEnd/>
                    <a:tailEnd/>
                  </a:ln>
                </p:spPr>
              </p:pic>
            </p:grpSp>
            <p:sp>
              <p:nvSpPr>
                <p:cNvPr id="14369" name="Text Box 12"/>
                <p:cNvSpPr txBox="1">
                  <a:spLocks noChangeArrowheads="1"/>
                </p:cNvSpPr>
                <p:nvPr/>
              </p:nvSpPr>
              <p:spPr bwMode="auto">
                <a:xfrm>
                  <a:off x="3203" y="914"/>
                  <a:ext cx="116" cy="288"/>
                </a:xfrm>
                <a:prstGeom prst="rect">
                  <a:avLst/>
                </a:prstGeom>
                <a:noFill/>
                <a:ln w="9525">
                  <a:noFill/>
                  <a:miter lim="800000"/>
                  <a:headEnd/>
                  <a:tailEnd/>
                </a:ln>
              </p:spPr>
              <p:txBody>
                <a:bodyPr wrap="none">
                  <a:spAutoFit/>
                </a:bodyPr>
                <a:lstStyle/>
                <a:p>
                  <a:endParaRPr lang="en-US">
                    <a:latin typeface="Calibri" pitchFamily="34" charset="0"/>
                  </a:endParaRPr>
                </a:p>
              </p:txBody>
            </p:sp>
          </p:grpSp>
          <p:sp>
            <p:nvSpPr>
              <p:cNvPr id="14364" name="Rectangle 13"/>
              <p:cNvSpPr>
                <a:spLocks noChangeArrowheads="1"/>
              </p:cNvSpPr>
              <p:nvPr/>
            </p:nvSpPr>
            <p:spPr bwMode="auto">
              <a:xfrm>
                <a:off x="1892" y="1152"/>
                <a:ext cx="1776" cy="216"/>
              </a:xfrm>
              <a:prstGeom prst="rect">
                <a:avLst/>
              </a:prstGeom>
              <a:noFill/>
              <a:ln w="9525">
                <a:solidFill>
                  <a:schemeClr val="bg1"/>
                </a:solidFill>
                <a:miter lim="800000"/>
                <a:headEnd/>
                <a:tailEnd/>
              </a:ln>
            </p:spPr>
            <p:txBody>
              <a:bodyPr wrap="none" anchor="ctr"/>
              <a:lstStyle/>
              <a:p>
                <a:endParaRPr lang="en-US">
                  <a:latin typeface="Calibri" pitchFamily="34" charset="0"/>
                </a:endParaRPr>
              </a:p>
            </p:txBody>
          </p:sp>
          <p:grpSp>
            <p:nvGrpSpPr>
              <p:cNvPr id="6" name="Group 14"/>
              <p:cNvGrpSpPr>
                <a:grpSpLocks/>
              </p:cNvGrpSpPr>
              <p:nvPr/>
            </p:nvGrpSpPr>
            <p:grpSpPr bwMode="auto">
              <a:xfrm>
                <a:off x="3168" y="1104"/>
                <a:ext cx="432" cy="444"/>
                <a:chOff x="3168" y="1104"/>
                <a:chExt cx="432" cy="444"/>
              </a:xfrm>
            </p:grpSpPr>
            <p:sp>
              <p:nvSpPr>
                <p:cNvPr id="14366" name="Oval 15"/>
                <p:cNvSpPr>
                  <a:spLocks noChangeArrowheads="1"/>
                </p:cNvSpPr>
                <p:nvPr/>
              </p:nvSpPr>
              <p:spPr bwMode="auto">
                <a:xfrm>
                  <a:off x="3168" y="1104"/>
                  <a:ext cx="288" cy="288"/>
                </a:xfrm>
                <a:prstGeom prst="ellipse">
                  <a:avLst/>
                </a:prstGeom>
                <a:noFill/>
                <a:ln w="38100">
                  <a:solidFill>
                    <a:schemeClr val="bg1"/>
                  </a:solidFill>
                  <a:round/>
                  <a:headEnd/>
                  <a:tailEnd/>
                </a:ln>
              </p:spPr>
              <p:txBody>
                <a:bodyPr wrap="none" anchor="ctr"/>
                <a:lstStyle/>
                <a:p>
                  <a:endParaRPr lang="en-US">
                    <a:latin typeface="Calibri" pitchFamily="34" charset="0"/>
                  </a:endParaRPr>
                </a:p>
              </p:txBody>
            </p:sp>
            <p:sp>
              <p:nvSpPr>
                <p:cNvPr id="14367" name="Line 16"/>
                <p:cNvSpPr>
                  <a:spLocks noChangeShapeType="1"/>
                </p:cNvSpPr>
                <p:nvPr/>
              </p:nvSpPr>
              <p:spPr bwMode="auto">
                <a:xfrm>
                  <a:off x="3408" y="1332"/>
                  <a:ext cx="192" cy="216"/>
                </a:xfrm>
                <a:prstGeom prst="line">
                  <a:avLst/>
                </a:prstGeom>
                <a:noFill/>
                <a:ln w="57150">
                  <a:solidFill>
                    <a:srgbClr val="FFFFCC"/>
                  </a:solidFill>
                  <a:round/>
                  <a:headEnd/>
                  <a:tailEnd type="triangle" w="med" len="med"/>
                </a:ln>
              </p:spPr>
              <p:txBody>
                <a:bodyPr/>
                <a:lstStyle/>
                <a:p>
                  <a:endParaRPr lang="en-US"/>
                </a:p>
              </p:txBody>
            </p:sp>
          </p:grpSp>
        </p:grpSp>
        <p:sp>
          <p:nvSpPr>
            <p:cNvPr id="18449" name="Rectangle 17"/>
            <p:cNvSpPr>
              <a:spLocks noChangeArrowheads="1"/>
            </p:cNvSpPr>
            <p:nvPr/>
          </p:nvSpPr>
          <p:spPr bwMode="auto">
            <a:xfrm>
              <a:off x="3504" y="192"/>
              <a:ext cx="1392" cy="624"/>
            </a:xfrm>
            <a:prstGeom prst="rect">
              <a:avLst/>
            </a:prstGeom>
            <a:solidFill>
              <a:srgbClr val="66FFFF"/>
            </a:solidFill>
            <a:ln w="9525">
              <a:solidFill>
                <a:schemeClr val="tx1"/>
              </a:solidFill>
              <a:miter lim="800000"/>
              <a:headEnd/>
              <a:tailEnd/>
            </a:ln>
            <a:effectLst>
              <a:outerShdw dist="81320" dir="2319588"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4362" name="Text Box 18"/>
            <p:cNvSpPr txBox="1">
              <a:spLocks noChangeArrowheads="1"/>
            </p:cNvSpPr>
            <p:nvPr/>
          </p:nvSpPr>
          <p:spPr bwMode="auto">
            <a:xfrm>
              <a:off x="3600" y="192"/>
              <a:ext cx="1440" cy="594"/>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The first image is “sample1.dat.” note the pixel to pixel variation within a probe cell</a:t>
              </a:r>
            </a:p>
          </p:txBody>
        </p:sp>
      </p:grpSp>
      <p:grpSp>
        <p:nvGrpSpPr>
          <p:cNvPr id="7" name="Group 19"/>
          <p:cNvGrpSpPr>
            <a:grpSpLocks/>
          </p:cNvGrpSpPr>
          <p:nvPr/>
        </p:nvGrpSpPr>
        <p:grpSpPr bwMode="auto">
          <a:xfrm>
            <a:off x="762000" y="3657600"/>
            <a:ext cx="8229600" cy="2609850"/>
            <a:chOff x="480" y="2304"/>
            <a:chExt cx="5184" cy="1644"/>
          </a:xfrm>
        </p:grpSpPr>
        <p:grpSp>
          <p:nvGrpSpPr>
            <p:cNvPr id="8" name="Group 20"/>
            <p:cNvGrpSpPr>
              <a:grpSpLocks/>
            </p:cNvGrpSpPr>
            <p:nvPr/>
          </p:nvGrpSpPr>
          <p:grpSpPr bwMode="auto">
            <a:xfrm>
              <a:off x="480" y="2304"/>
              <a:ext cx="3287" cy="1644"/>
              <a:chOff x="837" y="2484"/>
              <a:chExt cx="3287" cy="1644"/>
            </a:xfrm>
          </p:grpSpPr>
          <p:grpSp>
            <p:nvGrpSpPr>
              <p:cNvPr id="9" name="Group 21"/>
              <p:cNvGrpSpPr>
                <a:grpSpLocks/>
              </p:cNvGrpSpPr>
              <p:nvPr/>
            </p:nvGrpSpPr>
            <p:grpSpPr bwMode="auto">
              <a:xfrm>
                <a:off x="837" y="2484"/>
                <a:ext cx="3287" cy="1644"/>
                <a:chOff x="320" y="2484"/>
                <a:chExt cx="3287" cy="1644"/>
              </a:xfrm>
            </p:grpSpPr>
            <p:grpSp>
              <p:nvGrpSpPr>
                <p:cNvPr id="10" name="Group 22"/>
                <p:cNvGrpSpPr>
                  <a:grpSpLocks/>
                </p:cNvGrpSpPr>
                <p:nvPr/>
              </p:nvGrpSpPr>
              <p:grpSpPr bwMode="auto">
                <a:xfrm>
                  <a:off x="320" y="2484"/>
                  <a:ext cx="2608" cy="1476"/>
                  <a:chOff x="320" y="2484"/>
                  <a:chExt cx="4480" cy="1476"/>
                </a:xfrm>
              </p:grpSpPr>
              <p:pic>
                <p:nvPicPr>
                  <p:cNvPr id="14358" name="Picture 23"/>
                  <p:cNvPicPr>
                    <a:picLocks noChangeAspect="1" noChangeArrowheads="1"/>
                  </p:cNvPicPr>
                  <p:nvPr/>
                </p:nvPicPr>
                <p:blipFill>
                  <a:blip r:embed="rId3" cstate="print"/>
                  <a:srcRect l="26936" t="10474" r="20313" b="11720"/>
                  <a:stretch>
                    <a:fillRect/>
                  </a:stretch>
                </p:blipFill>
                <p:spPr bwMode="auto">
                  <a:xfrm>
                    <a:off x="320" y="2484"/>
                    <a:ext cx="2372" cy="1476"/>
                  </a:xfrm>
                  <a:prstGeom prst="rect">
                    <a:avLst/>
                  </a:prstGeom>
                  <a:noFill/>
                  <a:ln w="9525">
                    <a:noFill/>
                    <a:miter lim="800000"/>
                    <a:headEnd/>
                    <a:tailEnd/>
                  </a:ln>
                </p:spPr>
              </p:pic>
              <p:pic>
                <p:nvPicPr>
                  <p:cNvPr id="14359" name="Picture 24"/>
                  <p:cNvPicPr>
                    <a:picLocks noChangeAspect="1" noChangeArrowheads="1"/>
                  </p:cNvPicPr>
                  <p:nvPr/>
                </p:nvPicPr>
                <p:blipFill>
                  <a:blip r:embed="rId6" cstate="print"/>
                  <a:srcRect l="32813" t="51042" r="29688" b="22917"/>
                  <a:stretch>
                    <a:fillRect/>
                  </a:stretch>
                </p:blipFill>
                <p:spPr bwMode="auto">
                  <a:xfrm>
                    <a:off x="1728" y="2844"/>
                    <a:ext cx="3072" cy="900"/>
                  </a:xfrm>
                  <a:prstGeom prst="rect">
                    <a:avLst/>
                  </a:prstGeom>
                  <a:noFill/>
                  <a:ln w="9525">
                    <a:noFill/>
                    <a:miter lim="800000"/>
                    <a:headEnd/>
                    <a:tailEnd/>
                  </a:ln>
                </p:spPr>
              </p:pic>
            </p:grpSp>
            <p:grpSp>
              <p:nvGrpSpPr>
                <p:cNvPr id="11" name="Group 25"/>
                <p:cNvGrpSpPr>
                  <a:grpSpLocks/>
                </p:cNvGrpSpPr>
                <p:nvPr/>
              </p:nvGrpSpPr>
              <p:grpSpPr bwMode="auto">
                <a:xfrm>
                  <a:off x="2592" y="3360"/>
                  <a:ext cx="768" cy="768"/>
                  <a:chOff x="3696" y="3024"/>
                  <a:chExt cx="768" cy="768"/>
                </a:xfrm>
              </p:grpSpPr>
              <p:sp>
                <p:nvSpPr>
                  <p:cNvPr id="14354" name="Rectangle 26"/>
                  <p:cNvSpPr>
                    <a:spLocks noChangeArrowheads="1"/>
                  </p:cNvSpPr>
                  <p:nvPr/>
                </p:nvSpPr>
                <p:spPr bwMode="auto">
                  <a:xfrm>
                    <a:off x="3696" y="3024"/>
                    <a:ext cx="384" cy="384"/>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4355" name="Rectangle 27"/>
                  <p:cNvSpPr>
                    <a:spLocks noChangeArrowheads="1"/>
                  </p:cNvSpPr>
                  <p:nvPr/>
                </p:nvSpPr>
                <p:spPr bwMode="auto">
                  <a:xfrm>
                    <a:off x="4080" y="3024"/>
                    <a:ext cx="384" cy="384"/>
                  </a:xfrm>
                  <a:prstGeom prst="rect">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4356" name="Rectangle 28"/>
                  <p:cNvSpPr>
                    <a:spLocks noChangeArrowheads="1"/>
                  </p:cNvSpPr>
                  <p:nvPr/>
                </p:nvSpPr>
                <p:spPr bwMode="auto">
                  <a:xfrm>
                    <a:off x="3696" y="3408"/>
                    <a:ext cx="384" cy="384"/>
                  </a:xfrm>
                  <a:prstGeom prst="rect">
                    <a:avLst/>
                  </a:prstGeom>
                  <a:solidFill>
                    <a:srgbClr val="0066FF"/>
                  </a:solidFill>
                  <a:ln w="9525">
                    <a:solidFill>
                      <a:schemeClr val="tx1"/>
                    </a:solidFill>
                    <a:miter lim="800000"/>
                    <a:headEnd/>
                    <a:tailEnd/>
                  </a:ln>
                </p:spPr>
                <p:txBody>
                  <a:bodyPr wrap="none" anchor="ctr"/>
                  <a:lstStyle/>
                  <a:p>
                    <a:endParaRPr lang="en-US">
                      <a:latin typeface="Calibri" pitchFamily="34" charset="0"/>
                    </a:endParaRPr>
                  </a:p>
                </p:txBody>
              </p:sp>
              <p:sp>
                <p:nvSpPr>
                  <p:cNvPr id="14357" name="Rectangle 29"/>
                  <p:cNvSpPr>
                    <a:spLocks noChangeArrowheads="1"/>
                  </p:cNvSpPr>
                  <p:nvPr/>
                </p:nvSpPr>
                <p:spPr bwMode="auto">
                  <a:xfrm>
                    <a:off x="4080" y="3408"/>
                    <a:ext cx="384" cy="384"/>
                  </a:xfrm>
                  <a:prstGeom prst="rect">
                    <a:avLst/>
                  </a:prstGeom>
                  <a:solidFill>
                    <a:srgbClr val="99FF66"/>
                  </a:solidFill>
                  <a:ln w="9525">
                    <a:solidFill>
                      <a:schemeClr val="tx1"/>
                    </a:solidFill>
                    <a:miter lim="800000"/>
                    <a:headEnd/>
                    <a:tailEnd/>
                  </a:ln>
                </p:spPr>
                <p:txBody>
                  <a:bodyPr wrap="none" anchor="ctr"/>
                  <a:lstStyle/>
                  <a:p>
                    <a:endParaRPr lang="en-US">
                      <a:latin typeface="Calibri" pitchFamily="34" charset="0"/>
                    </a:endParaRPr>
                  </a:p>
                </p:txBody>
              </p:sp>
            </p:grpSp>
            <p:sp>
              <p:nvSpPr>
                <p:cNvPr id="14353" name="Text Box 30"/>
                <p:cNvSpPr txBox="1">
                  <a:spLocks noChangeArrowheads="1"/>
                </p:cNvSpPr>
                <p:nvPr/>
              </p:nvSpPr>
              <p:spPr bwMode="auto">
                <a:xfrm>
                  <a:off x="3491" y="3218"/>
                  <a:ext cx="116" cy="288"/>
                </a:xfrm>
                <a:prstGeom prst="rect">
                  <a:avLst/>
                </a:prstGeom>
                <a:noFill/>
                <a:ln w="9525">
                  <a:noFill/>
                  <a:miter lim="800000"/>
                  <a:headEnd/>
                  <a:tailEnd/>
                </a:ln>
              </p:spPr>
              <p:txBody>
                <a:bodyPr wrap="none">
                  <a:spAutoFit/>
                </a:bodyPr>
                <a:lstStyle/>
                <a:p>
                  <a:endParaRPr lang="en-US">
                    <a:latin typeface="Calibri" pitchFamily="34" charset="0"/>
                  </a:endParaRPr>
                </a:p>
              </p:txBody>
            </p:sp>
          </p:grpSp>
          <p:grpSp>
            <p:nvGrpSpPr>
              <p:cNvPr id="12" name="Group 31"/>
              <p:cNvGrpSpPr>
                <a:grpSpLocks/>
              </p:cNvGrpSpPr>
              <p:nvPr/>
            </p:nvGrpSpPr>
            <p:grpSpPr bwMode="auto">
              <a:xfrm>
                <a:off x="2860" y="2990"/>
                <a:ext cx="432" cy="444"/>
                <a:chOff x="3168" y="1104"/>
                <a:chExt cx="432" cy="444"/>
              </a:xfrm>
            </p:grpSpPr>
            <p:sp>
              <p:nvSpPr>
                <p:cNvPr id="14349" name="Oval 32"/>
                <p:cNvSpPr>
                  <a:spLocks noChangeArrowheads="1"/>
                </p:cNvSpPr>
                <p:nvPr/>
              </p:nvSpPr>
              <p:spPr bwMode="auto">
                <a:xfrm>
                  <a:off x="3168" y="1104"/>
                  <a:ext cx="288" cy="288"/>
                </a:xfrm>
                <a:prstGeom prst="ellipse">
                  <a:avLst/>
                </a:prstGeom>
                <a:noFill/>
                <a:ln w="38100">
                  <a:solidFill>
                    <a:schemeClr val="bg1"/>
                  </a:solidFill>
                  <a:round/>
                  <a:headEnd/>
                  <a:tailEnd/>
                </a:ln>
              </p:spPr>
              <p:txBody>
                <a:bodyPr wrap="none" anchor="ctr"/>
                <a:lstStyle/>
                <a:p>
                  <a:endParaRPr lang="en-US">
                    <a:latin typeface="Calibri" pitchFamily="34" charset="0"/>
                  </a:endParaRPr>
                </a:p>
              </p:txBody>
            </p:sp>
            <p:sp>
              <p:nvSpPr>
                <p:cNvPr id="14350" name="Line 33"/>
                <p:cNvSpPr>
                  <a:spLocks noChangeShapeType="1"/>
                </p:cNvSpPr>
                <p:nvPr/>
              </p:nvSpPr>
              <p:spPr bwMode="auto">
                <a:xfrm>
                  <a:off x="3408" y="1332"/>
                  <a:ext cx="192" cy="216"/>
                </a:xfrm>
                <a:prstGeom prst="line">
                  <a:avLst/>
                </a:prstGeom>
                <a:noFill/>
                <a:ln w="57150">
                  <a:solidFill>
                    <a:srgbClr val="FFFFCC"/>
                  </a:solidFill>
                  <a:round/>
                  <a:headEnd/>
                  <a:tailEnd type="triangle" w="med" len="med"/>
                </a:ln>
              </p:spPr>
              <p:txBody>
                <a:bodyPr/>
                <a:lstStyle/>
                <a:p>
                  <a:endParaRPr lang="en-US"/>
                </a:p>
              </p:txBody>
            </p:sp>
          </p:grpSp>
          <p:sp>
            <p:nvSpPr>
              <p:cNvPr id="14348" name="Rectangle 34"/>
              <p:cNvSpPr>
                <a:spLocks noChangeArrowheads="1"/>
              </p:cNvSpPr>
              <p:nvPr/>
            </p:nvSpPr>
            <p:spPr bwMode="auto">
              <a:xfrm>
                <a:off x="1728" y="3024"/>
                <a:ext cx="1632" cy="216"/>
              </a:xfrm>
              <a:prstGeom prst="rect">
                <a:avLst/>
              </a:prstGeom>
              <a:noFill/>
              <a:ln w="9525">
                <a:solidFill>
                  <a:schemeClr val="bg1"/>
                </a:solidFill>
                <a:miter lim="800000"/>
                <a:headEnd/>
                <a:tailEnd/>
              </a:ln>
            </p:spPr>
            <p:txBody>
              <a:bodyPr wrap="none" anchor="ctr"/>
              <a:lstStyle/>
              <a:p>
                <a:endParaRPr lang="en-US">
                  <a:latin typeface="Calibri" pitchFamily="34" charset="0"/>
                </a:endParaRPr>
              </a:p>
            </p:txBody>
          </p:sp>
        </p:grpSp>
        <p:sp>
          <p:nvSpPr>
            <p:cNvPr id="18467" name="Rectangle 35"/>
            <p:cNvSpPr>
              <a:spLocks noChangeArrowheads="1"/>
            </p:cNvSpPr>
            <p:nvPr/>
          </p:nvSpPr>
          <p:spPr bwMode="auto">
            <a:xfrm>
              <a:off x="3840" y="2928"/>
              <a:ext cx="1824" cy="960"/>
            </a:xfrm>
            <a:prstGeom prst="rect">
              <a:avLst/>
            </a:prstGeom>
            <a:solidFill>
              <a:srgbClr val="66FFFF"/>
            </a:solidFill>
            <a:ln w="9525">
              <a:solidFill>
                <a:schemeClr val="tx1"/>
              </a:solidFill>
              <a:miter lim="800000"/>
              <a:headEnd/>
              <a:tailEnd/>
            </a:ln>
            <a:effectLst>
              <a:outerShdw dist="71842" dir="2700000" algn="ctr" rotWithShape="0">
                <a:schemeClr val="tx2"/>
              </a:outerShdw>
            </a:effectLst>
          </p:spPr>
          <p:txBody>
            <a:bodyPr wrap="none" anchor="ctr"/>
            <a:lstStyle/>
            <a:p>
              <a:pPr fontAlgn="auto">
                <a:spcBef>
                  <a:spcPts val="0"/>
                </a:spcBef>
                <a:spcAft>
                  <a:spcPts val="0"/>
                </a:spcAft>
                <a:defRPr/>
              </a:pPr>
              <a:endParaRPr lang="en-US">
                <a:latin typeface="+mn-lt"/>
              </a:endParaRPr>
            </a:p>
          </p:txBody>
        </p:sp>
        <p:sp>
          <p:nvSpPr>
            <p:cNvPr id="14345" name="Text Box 36"/>
            <p:cNvSpPr txBox="1">
              <a:spLocks noChangeArrowheads="1"/>
            </p:cNvSpPr>
            <p:nvPr/>
          </p:nvSpPr>
          <p:spPr bwMode="auto">
            <a:xfrm>
              <a:off x="3888" y="2976"/>
              <a:ext cx="1728" cy="86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A “*.cel.” file is automatically generated when the “*.dat” image first appears on the screen. Note that this derivative file has homogenous signal intensity within its probe cells</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1626</Words>
  <Application>Microsoft Office PowerPoint</Application>
  <PresentationFormat>On-screen Show (4:3)</PresentationFormat>
  <Paragraphs>701</Paragraphs>
  <Slides>21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Case User</cp:lastModifiedBy>
  <cp:revision>5</cp:revision>
  <dcterms:created xsi:type="dcterms:W3CDTF">2006-08-16T00:00:00Z</dcterms:created>
  <dcterms:modified xsi:type="dcterms:W3CDTF">2010-09-22T13:37:25Z</dcterms:modified>
</cp:coreProperties>
</file>