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71" r:id="rId3"/>
    <p:sldId id="272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2" r:id="rId33"/>
    <p:sldId id="293" r:id="rId3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F0"/>
    <a:srgbClr val="184C8C"/>
    <a:srgbClr val="123A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>
      <p:cViewPr varScale="1">
        <p:scale>
          <a:sx n="72" d="100"/>
          <a:sy n="72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2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24" descr="caseccc_stack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8913"/>
            <a:ext cx="32766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19800"/>
            <a:ext cx="1895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UHCMC_ICC colo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835650"/>
            <a:ext cx="1600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NCI_ver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04800"/>
            <a:ext cx="71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cwru formal logo blue no ta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943600"/>
            <a:ext cx="2435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4724400"/>
          </a:xfrm>
          <a:noFill/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23A5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81750"/>
            <a:ext cx="449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3" name="Picture 16" descr="caseccc_stack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6172200"/>
            <a:ext cx="167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0.e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Mathematical Models of dNTP Supply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Tom Radivoyevitch, PhD</a:t>
            </a:r>
            <a:br>
              <a:rPr lang="en-US" sz="2900" dirty="0" smtClean="0"/>
            </a:br>
            <a:r>
              <a:rPr lang="en-US" sz="2900" dirty="0" smtClean="0"/>
              <a:t>Assistant Professor </a:t>
            </a:r>
            <a:br>
              <a:rPr lang="en-US" sz="2900" dirty="0" smtClean="0"/>
            </a:br>
            <a:r>
              <a:rPr lang="en-US" sz="2900" dirty="0" smtClean="0"/>
              <a:t>Epidemiology and Biostatistics 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CCCC Developmental Therapeutics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Ribonucleotide Reductase</a:t>
            </a:r>
            <a:endParaRPr lang="en-US" dirty="0" smtClean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5256212" y="2728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94312" y="3605213"/>
            <a:ext cx="571500" cy="228600"/>
            <a:chOff x="533400" y="2705100"/>
            <a:chExt cx="571500" cy="228600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399212" y="2347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6704012" y="2347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6399212" y="35671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6704012" y="35671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7808912" y="1890713"/>
            <a:ext cx="609600" cy="609600"/>
            <a:chOff x="3086100" y="800100"/>
            <a:chExt cx="609600" cy="609600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 rot="7239458">
            <a:off x="8188325" y="2425700"/>
            <a:ext cx="609600" cy="609600"/>
            <a:chOff x="3086100" y="800100"/>
            <a:chExt cx="609600" cy="609600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 rot="-7965552">
            <a:off x="7515225" y="2473325"/>
            <a:ext cx="609600" cy="609600"/>
            <a:chOff x="3086100" y="800100"/>
            <a:chExt cx="609600" cy="609600"/>
          </a:xfrm>
        </p:grpSpPr>
        <p:sp>
          <p:nvSpPr>
            <p:cNvPr id="19" name="Oval 29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7847012" y="3451225"/>
            <a:ext cx="609600" cy="609600"/>
            <a:chOff x="3086100" y="800100"/>
            <a:chExt cx="609600" cy="609600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 rot="7239458">
            <a:off x="8226425" y="3986213"/>
            <a:ext cx="609600" cy="609600"/>
            <a:chOff x="3086100" y="800100"/>
            <a:chExt cx="609600" cy="609600"/>
          </a:xfrm>
        </p:grpSpPr>
        <p:sp>
          <p:nvSpPr>
            <p:cNvPr id="25" name="Oval 35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 rot="-7965552">
            <a:off x="7553325" y="4033838"/>
            <a:ext cx="609600" cy="609600"/>
            <a:chOff x="3086100" y="800100"/>
            <a:chExt cx="609600" cy="609600"/>
          </a:xfrm>
        </p:grpSpPr>
        <p:sp>
          <p:nvSpPr>
            <p:cNvPr id="28" name="Oval 38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7847012" y="3833813"/>
            <a:ext cx="571500" cy="228600"/>
            <a:chOff x="533400" y="2705100"/>
            <a:chExt cx="571500" cy="228600"/>
          </a:xfrm>
        </p:grpSpPr>
        <p:sp>
          <p:nvSpPr>
            <p:cNvPr id="31" name="Oval 41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cxnSp>
        <p:nvCxnSpPr>
          <p:cNvPr id="33" name="Straight Arrow Connector 8"/>
          <p:cNvCxnSpPr>
            <a:cxnSpLocks noChangeShapeType="1"/>
          </p:cNvCxnSpPr>
          <p:nvPr/>
        </p:nvCxnSpPr>
        <p:spPr bwMode="auto">
          <a:xfrm flipV="1">
            <a:off x="4324350" y="3246438"/>
            <a:ext cx="1028700" cy="31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38150" y="3403600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UDP, CDP, GDP, ADP bind to catalytic site 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90550" y="2792413"/>
            <a:ext cx="5405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ATP, dATP, dTTP, dGTP bind to selectivity site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2400" y="1858963"/>
            <a:ext cx="4822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dATP inhibits at activity site, ATP activates at </a:t>
            </a:r>
            <a:r>
              <a:rPr lang="en-US" sz="1400">
                <a:solidFill>
                  <a:srgbClr val="0070C0"/>
                </a:solidFill>
              </a:rPr>
              <a:t>activity site?</a:t>
            </a:r>
          </a:p>
        </p:txBody>
      </p:sp>
      <p:cxnSp>
        <p:nvCxnSpPr>
          <p:cNvPr id="37" name="Straight Arrow Connector 13"/>
          <p:cNvCxnSpPr>
            <a:cxnSpLocks noChangeShapeType="1"/>
          </p:cNvCxnSpPr>
          <p:nvPr/>
        </p:nvCxnSpPr>
        <p:spPr bwMode="auto">
          <a:xfrm>
            <a:off x="4724400" y="2960688"/>
            <a:ext cx="54292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>
            <a:off x="4603750" y="2149475"/>
            <a:ext cx="74295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409575" y="4762500"/>
            <a:ext cx="7742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catalytic site states x 5 s-site states x 3 a-site states x 2 h-site states = 150 states</a:t>
            </a:r>
          </a:p>
          <a:p>
            <a:pPr>
              <a:buFont typeface="Symbol" pitchFamily="18" charset="2"/>
              <a:buChar char="Þ"/>
            </a:pPr>
            <a:r>
              <a:rPr lang="en-US" sz="1600" dirty="0" smtClean="0"/>
              <a:t>  </a:t>
            </a:r>
            <a:r>
              <a:rPr lang="en-US" sz="1600" dirty="0"/>
              <a:t>(150)</a:t>
            </a:r>
            <a:r>
              <a:rPr lang="en-US" sz="1600" baseline="30000" dirty="0"/>
              <a:t>6  </a:t>
            </a:r>
            <a:r>
              <a:rPr lang="en-US" sz="1600" dirty="0"/>
              <a:t>different hexamer complexes  =&gt; 2^(150)</a:t>
            </a:r>
            <a:r>
              <a:rPr lang="en-US" sz="1600" baseline="30000" dirty="0"/>
              <a:t>6   </a:t>
            </a:r>
            <a:r>
              <a:rPr lang="en-US" sz="1600" dirty="0"/>
              <a:t>models </a:t>
            </a:r>
          </a:p>
          <a:p>
            <a:r>
              <a:rPr lang="en-US" sz="1600" dirty="0"/>
              <a:t>                                                                2^(150)</a:t>
            </a:r>
            <a:r>
              <a:rPr lang="en-US" sz="1600" baseline="30000" dirty="0"/>
              <a:t>6 </a:t>
            </a:r>
            <a:r>
              <a:rPr lang="en-US" sz="1600" dirty="0"/>
              <a:t>= ~1 followed by a trillion zeros</a:t>
            </a:r>
          </a:p>
          <a:p>
            <a:r>
              <a:rPr lang="en-US" sz="1600" dirty="0"/>
              <a:t>1 trillion complexes =&gt; 1 trillion (1 followed by only 12 zeros) 1-parameter models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cxnSp>
        <p:nvCxnSpPr>
          <p:cNvPr id="40" name="Straight Arrow Connector 16"/>
          <p:cNvCxnSpPr>
            <a:cxnSpLocks noChangeShapeType="1"/>
            <a:stCxn id="41" idx="2"/>
          </p:cNvCxnSpPr>
          <p:nvPr/>
        </p:nvCxnSpPr>
        <p:spPr bwMode="auto">
          <a:xfrm rot="5400000">
            <a:off x="5016500" y="2087563"/>
            <a:ext cx="1247775" cy="263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38562" y="1257300"/>
            <a:ext cx="4067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70C0"/>
                </a:solidFill>
              </a:rPr>
              <a:t>ATP activates at hexamerization site??</a:t>
            </a:r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6437312" y="4138613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6704012" y="4138613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402012" y="6248400"/>
            <a:ext cx="4446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RNR is Combinatorially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Michaelis-Menten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Model</a:t>
            </a: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9313" y="6162675"/>
            <a:ext cx="694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RNR: no NDP and no R2 dimer =&gt;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 of complex is zero,</a:t>
            </a:r>
          </a:p>
          <a:p>
            <a:pPr marL="342900" indent="-342900"/>
            <a:r>
              <a:rPr lang="en-US" dirty="0"/>
              <a:t>else different R1-R2-NDP complexes can have different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 values.</a:t>
            </a:r>
          </a:p>
          <a:p>
            <a:pPr marL="342900" indent="-342900"/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679700" y="1230312"/>
            <a:ext cx="1735138" cy="369888"/>
            <a:chOff x="3429000" y="1839913"/>
            <a:chExt cx="1735138" cy="369887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429000" y="1839913"/>
              <a:ext cx="17351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/>
                <a:t>E + S         ES </a:t>
              </a:r>
            </a:p>
          </p:txBody>
        </p:sp>
        <p:cxnSp>
          <p:nvCxnSpPr>
            <p:cNvPr id="9" name="Straight Arrow Connector 7"/>
            <p:cNvCxnSpPr>
              <a:cxnSpLocks noChangeShapeType="1"/>
            </p:cNvCxnSpPr>
            <p:nvPr/>
          </p:nvCxnSpPr>
          <p:spPr bwMode="auto">
            <a:xfrm>
              <a:off x="4267200" y="1943100"/>
              <a:ext cx="2667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4229100" y="2058988"/>
              <a:ext cx="2667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600200" y="1866900"/>
            <a:ext cx="5321300" cy="4108450"/>
            <a:chOff x="1016000" y="1257300"/>
            <a:chExt cx="5321300" cy="4108450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016000" y="1257300"/>
            <a:ext cx="5321300" cy="4108450"/>
          </p:xfrm>
          <a:graphic>
            <a:graphicData uri="http://schemas.openxmlformats.org/presentationml/2006/ole">
              <p:oleObj spid="_x0000_s19458" name="Equation" r:id="rId3" imgW="3784320" imgH="2920680" progId="Equation.3">
                <p:embed/>
              </p:oleObj>
            </a:graphicData>
          </a:graphic>
        </p:graphicFrame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337450" y="3387725"/>
              <a:ext cx="3067700" cy="536575"/>
              <a:chOff x="5715000" y="3314700"/>
              <a:chExt cx="3067700" cy="536575"/>
            </a:xfrm>
          </p:grpSpPr>
          <p:graphicFrame>
            <p:nvGraphicFramePr>
              <p:cNvPr id="14" name="Object 9"/>
              <p:cNvGraphicFramePr>
                <a:graphicFrameLocks noChangeAspect="1"/>
              </p:cNvGraphicFramePr>
              <p:nvPr/>
            </p:nvGraphicFramePr>
            <p:xfrm>
              <a:off x="6172200" y="3314700"/>
              <a:ext cx="2127250" cy="536575"/>
            </p:xfrm>
            <a:graphic>
              <a:graphicData uri="http://schemas.openxmlformats.org/presentationml/2006/ole">
                <p:oleObj spid="_x0000_s19459" name="Equation" r:id="rId4" imgW="1714320" imgH="431640" progId="Equation.3">
                  <p:embed/>
                </p:oleObj>
              </a:graphicData>
            </a:graphic>
          </p:graphicFrame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5715000" y="3429000"/>
                <a:ext cx="4427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but</a:t>
                </a:r>
              </a:p>
            </p:txBody>
          </p:sp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8420100" y="3390900"/>
                <a:ext cx="362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so</a:t>
                </a:r>
              </a:p>
            </p:txBody>
          </p:sp>
        </p:grp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7099300" y="4759325"/>
            <a:ext cx="1481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Key perspective </a:t>
            </a:r>
          </a:p>
        </p:txBody>
      </p:sp>
      <p:sp>
        <p:nvSpPr>
          <p:cNvPr id="18" name="Right Arrow 16"/>
          <p:cNvSpPr>
            <a:spLocks noChangeArrowheads="1"/>
          </p:cNvSpPr>
          <p:nvPr/>
        </p:nvSpPr>
        <p:spPr bwMode="auto">
          <a:xfrm rot="10800000">
            <a:off x="6108701" y="46974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Free Concentrations Versus Totals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3191" r="3605" b="4862"/>
          <a:stretch>
            <a:fillRect/>
          </a:stretch>
        </p:blipFill>
        <p:spPr bwMode="auto">
          <a:xfrm>
            <a:off x="1841269" y="5181600"/>
            <a:ext cx="4559531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4825" y="5481637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/>
              <a:t>solid line = Eqs. (1-2) </a:t>
            </a:r>
          </a:p>
          <a:p>
            <a:pPr eaLnBrk="0" hangingPunct="0"/>
            <a:r>
              <a:rPr lang="en-US" sz="1200" dirty="0"/>
              <a:t>dotted   =  Eq. (3)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0" y="5943600"/>
            <a:ext cx="2157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/>
              <a:t>Data from Scott, C. P., </a:t>
            </a:r>
            <a:r>
              <a:rPr lang="en-US" sz="1000" dirty="0" err="1"/>
              <a:t>Kashlan</a:t>
            </a:r>
            <a:r>
              <a:rPr lang="en-US" sz="1000" dirty="0"/>
              <a:t>, O. B., Lear, J. D., and Cooperman, B. S. (2001) </a:t>
            </a:r>
            <a:r>
              <a:rPr lang="en-US" sz="1000" i="1" dirty="0"/>
              <a:t>Biochemistry</a:t>
            </a:r>
            <a:r>
              <a:rPr lang="en-US" sz="1000" dirty="0"/>
              <a:t> </a:t>
            </a:r>
            <a:r>
              <a:rPr lang="en-US" sz="1000" b="1" dirty="0"/>
              <a:t>40</a:t>
            </a:r>
            <a:r>
              <a:rPr lang="en-US" sz="1000" dirty="0"/>
              <a:t>(6), 1651-166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26546" b="5327"/>
          <a:stretch>
            <a:fillRect/>
          </a:stretch>
        </p:blipFill>
        <p:spPr bwMode="auto">
          <a:xfrm>
            <a:off x="1524000" y="3846512"/>
            <a:ext cx="44307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32525" y="4491038"/>
            <a:ext cx="213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R=R1        	 r=R2</a:t>
            </a:r>
            <a:r>
              <a:rPr lang="en-US" sz="1100" baseline="-25000"/>
              <a:t>2</a:t>
            </a:r>
            <a:endParaRPr lang="en-US" sz="1100"/>
          </a:p>
          <a:p>
            <a:pPr eaLnBrk="0" hangingPunct="0"/>
            <a:r>
              <a:rPr lang="en-US" sz="1100"/>
              <a:t>G=GDP      	 t=dTTP        	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508375" y="1262063"/>
          <a:ext cx="1752600" cy="914400"/>
        </p:xfrm>
        <a:graphic>
          <a:graphicData uri="http://schemas.openxmlformats.org/presentationml/2006/ole">
            <p:oleObj spid="_x0000_s20482" name="Equation" r:id="rId5" imgW="1752480" imgH="914400" progId="Equation.3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73100" y="2895600"/>
          <a:ext cx="6565900" cy="1168400"/>
        </p:xfrm>
        <a:graphic>
          <a:graphicData uri="http://schemas.openxmlformats.org/presentationml/2006/ole">
            <p:oleObj spid="_x0000_s20483" name="Equation" r:id="rId6" imgW="6565680" imgH="1168200" progId="Equation.3">
              <p:embed/>
            </p:oleObj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60625" y="2211388"/>
            <a:ext cx="679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Substitute this    in here                   to get a quadratic in [S] whose </a:t>
            </a:r>
          </a:p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     solution is</a:t>
            </a:r>
          </a:p>
          <a:p>
            <a:pPr eaLnBrk="0" hangingPunct="0"/>
            <a:endParaRPr lang="en-US" sz="90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Bigger systems of higher polynomials cannot be solved algebraically =&gt; use ODEs (above) 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r>
              <a:rPr lang="en-US" sz="1200">
                <a:ea typeface="Times New Roman" pitchFamily="18" charset="0"/>
                <a:cs typeface="Arial" charset="0"/>
              </a:rPr>
              <a:t>                                                            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       </a:t>
            </a:r>
            <a:endParaRPr lang="en-US" sz="600"/>
          </a:p>
          <a:p>
            <a:pPr eaLnBrk="0" hangingPunct="0"/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            </a:t>
            </a:r>
            <a:endParaRPr lang="en-US"/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rot="5400000">
            <a:off x="2361407" y="2399506"/>
            <a:ext cx="801687" cy="800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5097463" y="2460625"/>
          <a:ext cx="3722687" cy="261938"/>
        </p:xfrm>
        <a:graphic>
          <a:graphicData uri="http://schemas.openxmlformats.org/presentationml/2006/ole">
            <p:oleObj spid="_x0000_s20484" name="Equation" r:id="rId7" imgW="4520880" imgH="317160" progId="Equation.3">
              <p:embed/>
            </p:oleObj>
          </a:graphicData>
        </a:graphic>
      </p:graphicFrame>
      <p:sp>
        <p:nvSpPr>
          <p:cNvPr id="18" name="Freeform 17"/>
          <p:cNvSpPr/>
          <p:nvPr/>
        </p:nvSpPr>
        <p:spPr bwMode="auto">
          <a:xfrm>
            <a:off x="777875" y="1476375"/>
            <a:ext cx="2624138" cy="1735138"/>
          </a:xfrm>
          <a:custGeom>
            <a:avLst/>
            <a:gdLst>
              <a:gd name="connsiteX0" fmla="*/ 2623559 w 2623559"/>
              <a:gd name="connsiteY0" fmla="*/ 195129 h 1929925"/>
              <a:gd name="connsiteX1" fmla="*/ 1230595 w 2623559"/>
              <a:gd name="connsiteY1" fmla="*/ 289133 h 1929925"/>
              <a:gd name="connsiteX2" fmla="*/ 0 w 2623559"/>
              <a:gd name="connsiteY2" fmla="*/ 1929925 h 1929925"/>
              <a:gd name="connsiteX3" fmla="*/ 0 w 2623559"/>
              <a:gd name="connsiteY3" fmla="*/ 1929925 h 1929925"/>
              <a:gd name="connsiteX4" fmla="*/ 0 w 2623559"/>
              <a:gd name="connsiteY4" fmla="*/ 1929925 h 1929925"/>
              <a:gd name="connsiteX5" fmla="*/ 0 w 2623559"/>
              <a:gd name="connsiteY5" fmla="*/ 1929925 h 1929925"/>
              <a:gd name="connsiteX0" fmla="*/ 2623559 w 2855720"/>
              <a:gd name="connsiteY0" fmla="*/ 197977 h 1932773"/>
              <a:gd name="connsiteX1" fmla="*/ 2623559 w 2855720"/>
              <a:gd name="connsiteY1" fmla="*/ 180885 h 1932773"/>
              <a:gd name="connsiteX2" fmla="*/ 1230595 w 2855720"/>
              <a:gd name="connsiteY2" fmla="*/ 291981 h 1932773"/>
              <a:gd name="connsiteX3" fmla="*/ 0 w 2855720"/>
              <a:gd name="connsiteY3" fmla="*/ 1932773 h 1932773"/>
              <a:gd name="connsiteX4" fmla="*/ 0 w 2855720"/>
              <a:gd name="connsiteY4" fmla="*/ 1932773 h 1932773"/>
              <a:gd name="connsiteX5" fmla="*/ 0 w 2855720"/>
              <a:gd name="connsiteY5" fmla="*/ 1932773 h 1932773"/>
              <a:gd name="connsiteX6" fmla="*/ 0 w 2855720"/>
              <a:gd name="connsiteY6" fmla="*/ 1932773 h 1932773"/>
              <a:gd name="connsiteX0" fmla="*/ 2623559 w 2895600"/>
              <a:gd name="connsiteY0" fmla="*/ 74064 h 1808860"/>
              <a:gd name="connsiteX1" fmla="*/ 2623559 w 2895600"/>
              <a:gd name="connsiteY1" fmla="*/ 56972 h 1808860"/>
              <a:gd name="connsiteX2" fmla="*/ 991312 w 2895600"/>
              <a:gd name="connsiteY2" fmla="*/ 415896 h 1808860"/>
              <a:gd name="connsiteX3" fmla="*/ 0 w 2895600"/>
              <a:gd name="connsiteY3" fmla="*/ 1808860 h 1808860"/>
              <a:gd name="connsiteX4" fmla="*/ 0 w 2895600"/>
              <a:gd name="connsiteY4" fmla="*/ 1808860 h 1808860"/>
              <a:gd name="connsiteX5" fmla="*/ 0 w 2895600"/>
              <a:gd name="connsiteY5" fmla="*/ 1808860 h 1808860"/>
              <a:gd name="connsiteX6" fmla="*/ 0 w 2895600"/>
              <a:gd name="connsiteY6" fmla="*/ 1808860 h 1808860"/>
              <a:gd name="connsiteX0" fmla="*/ 2623559 w 2623559"/>
              <a:gd name="connsiteY0" fmla="*/ 0 h 1734796"/>
              <a:gd name="connsiteX1" fmla="*/ 991312 w 2623559"/>
              <a:gd name="connsiteY1" fmla="*/ 341832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  <a:gd name="connsiteX0" fmla="*/ 2623559 w 2623559"/>
              <a:gd name="connsiteY0" fmla="*/ 0 h 1734796"/>
              <a:gd name="connsiteX1" fmla="*/ 991093 w 2623559"/>
              <a:gd name="connsiteY1" fmla="*/ 521191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559" h="1734796">
                <a:moveTo>
                  <a:pt x="2623559" y="0"/>
                </a:moveTo>
                <a:cubicBezTo>
                  <a:pt x="2283508" y="71215"/>
                  <a:pt x="1428353" y="232058"/>
                  <a:pt x="991093" y="521191"/>
                </a:cubicBezTo>
                <a:cubicBezTo>
                  <a:pt x="553833" y="813172"/>
                  <a:pt x="165219" y="1502635"/>
                  <a:pt x="0" y="1734796"/>
                </a:cubicBezTo>
                <a:lnTo>
                  <a:pt x="0" y="1734796"/>
                </a:lnTo>
                <a:lnTo>
                  <a:pt x="0" y="1734796"/>
                </a:lnTo>
                <a:lnTo>
                  <a:pt x="0" y="173479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/>
            </a:endParaRPr>
          </a:p>
        </p:txBody>
      </p:sp>
      <p:sp>
        <p:nvSpPr>
          <p:cNvPr id="19" name="Freeform 18"/>
          <p:cNvSpPr/>
          <p:nvPr/>
        </p:nvSpPr>
        <p:spPr bwMode="auto">
          <a:xfrm rot="11186449">
            <a:off x="3813175" y="1917700"/>
            <a:ext cx="623888" cy="466725"/>
          </a:xfrm>
          <a:custGeom>
            <a:avLst/>
            <a:gdLst>
              <a:gd name="connsiteX0" fmla="*/ 2623559 w 2623559"/>
              <a:gd name="connsiteY0" fmla="*/ 195129 h 1929925"/>
              <a:gd name="connsiteX1" fmla="*/ 1230595 w 2623559"/>
              <a:gd name="connsiteY1" fmla="*/ 289133 h 1929925"/>
              <a:gd name="connsiteX2" fmla="*/ 0 w 2623559"/>
              <a:gd name="connsiteY2" fmla="*/ 1929925 h 1929925"/>
              <a:gd name="connsiteX3" fmla="*/ 0 w 2623559"/>
              <a:gd name="connsiteY3" fmla="*/ 1929925 h 1929925"/>
              <a:gd name="connsiteX4" fmla="*/ 0 w 2623559"/>
              <a:gd name="connsiteY4" fmla="*/ 1929925 h 1929925"/>
              <a:gd name="connsiteX5" fmla="*/ 0 w 2623559"/>
              <a:gd name="connsiteY5" fmla="*/ 1929925 h 1929925"/>
              <a:gd name="connsiteX0" fmla="*/ 2623559 w 2855720"/>
              <a:gd name="connsiteY0" fmla="*/ 197977 h 1932773"/>
              <a:gd name="connsiteX1" fmla="*/ 2623559 w 2855720"/>
              <a:gd name="connsiteY1" fmla="*/ 180885 h 1932773"/>
              <a:gd name="connsiteX2" fmla="*/ 1230595 w 2855720"/>
              <a:gd name="connsiteY2" fmla="*/ 291981 h 1932773"/>
              <a:gd name="connsiteX3" fmla="*/ 0 w 2855720"/>
              <a:gd name="connsiteY3" fmla="*/ 1932773 h 1932773"/>
              <a:gd name="connsiteX4" fmla="*/ 0 w 2855720"/>
              <a:gd name="connsiteY4" fmla="*/ 1932773 h 1932773"/>
              <a:gd name="connsiteX5" fmla="*/ 0 w 2855720"/>
              <a:gd name="connsiteY5" fmla="*/ 1932773 h 1932773"/>
              <a:gd name="connsiteX6" fmla="*/ 0 w 2855720"/>
              <a:gd name="connsiteY6" fmla="*/ 1932773 h 1932773"/>
              <a:gd name="connsiteX0" fmla="*/ 2623559 w 2895600"/>
              <a:gd name="connsiteY0" fmla="*/ 74064 h 1808860"/>
              <a:gd name="connsiteX1" fmla="*/ 2623559 w 2895600"/>
              <a:gd name="connsiteY1" fmla="*/ 56972 h 1808860"/>
              <a:gd name="connsiteX2" fmla="*/ 991312 w 2895600"/>
              <a:gd name="connsiteY2" fmla="*/ 415896 h 1808860"/>
              <a:gd name="connsiteX3" fmla="*/ 0 w 2895600"/>
              <a:gd name="connsiteY3" fmla="*/ 1808860 h 1808860"/>
              <a:gd name="connsiteX4" fmla="*/ 0 w 2895600"/>
              <a:gd name="connsiteY4" fmla="*/ 1808860 h 1808860"/>
              <a:gd name="connsiteX5" fmla="*/ 0 w 2895600"/>
              <a:gd name="connsiteY5" fmla="*/ 1808860 h 1808860"/>
              <a:gd name="connsiteX6" fmla="*/ 0 w 2895600"/>
              <a:gd name="connsiteY6" fmla="*/ 1808860 h 1808860"/>
              <a:gd name="connsiteX0" fmla="*/ 2623559 w 2623559"/>
              <a:gd name="connsiteY0" fmla="*/ 0 h 1734796"/>
              <a:gd name="connsiteX1" fmla="*/ 991312 w 2623559"/>
              <a:gd name="connsiteY1" fmla="*/ 341832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559" h="1734796">
                <a:moveTo>
                  <a:pt x="2623559" y="0"/>
                </a:moveTo>
                <a:cubicBezTo>
                  <a:pt x="2283508" y="71215"/>
                  <a:pt x="1428572" y="52699"/>
                  <a:pt x="991312" y="341832"/>
                </a:cubicBezTo>
                <a:cubicBezTo>
                  <a:pt x="554052" y="633813"/>
                  <a:pt x="165219" y="1502635"/>
                  <a:pt x="0" y="1734796"/>
                </a:cubicBezTo>
                <a:lnTo>
                  <a:pt x="0" y="1734796"/>
                </a:lnTo>
                <a:lnTo>
                  <a:pt x="0" y="1734796"/>
                </a:lnTo>
                <a:lnTo>
                  <a:pt x="0" y="173479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/>
            </a:endParaRP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7261225" y="1177925"/>
          <a:ext cx="1858963" cy="1058863"/>
        </p:xfrm>
        <a:graphic>
          <a:graphicData uri="http://schemas.openxmlformats.org/presentationml/2006/ole">
            <p:oleObj spid="_x0000_s20485" name="Equation" r:id="rId8" imgW="2006280" imgH="11430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463" y="1150938"/>
            <a:ext cx="19623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[S] vs. [S</a:t>
            </a:r>
            <a:r>
              <a: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]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505700" y="3354388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(3) </a:t>
            </a:r>
          </a:p>
        </p:txBody>
      </p:sp>
      <p:cxnSp>
        <p:nvCxnSpPr>
          <p:cNvPr id="23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4113213" y="4722813"/>
            <a:ext cx="982662" cy="544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2"/>
          <p:cNvCxnSpPr>
            <a:cxnSpLocks noChangeShapeType="1"/>
          </p:cNvCxnSpPr>
          <p:nvPr/>
        </p:nvCxnSpPr>
        <p:spPr bwMode="auto">
          <a:xfrm rot="5400000">
            <a:off x="3560764" y="5426078"/>
            <a:ext cx="722313" cy="23336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ight Brace 27"/>
          <p:cNvSpPr>
            <a:spLocks/>
          </p:cNvSpPr>
          <p:nvPr/>
        </p:nvSpPr>
        <p:spPr bwMode="auto">
          <a:xfrm>
            <a:off x="5918200" y="4643437"/>
            <a:ext cx="101600" cy="538163"/>
          </a:xfrm>
          <a:prstGeom prst="rightBrace">
            <a:avLst>
              <a:gd name="adj1" fmla="val 841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Freeform 28"/>
          <p:cNvSpPr>
            <a:spLocks noChangeArrowheads="1"/>
          </p:cNvSpPr>
          <p:nvPr/>
        </p:nvSpPr>
        <p:spPr bwMode="auto">
          <a:xfrm>
            <a:off x="6042025" y="3429000"/>
            <a:ext cx="307975" cy="1524000"/>
          </a:xfrm>
          <a:custGeom>
            <a:avLst/>
            <a:gdLst>
              <a:gd name="T0" fmla="*/ 0 w 196553"/>
              <a:gd name="T1" fmla="*/ 1425151 h 1455634"/>
              <a:gd name="T2" fmla="*/ 2147483647 w 196553"/>
              <a:gd name="T3" fmla="*/ 1262017 h 1455634"/>
              <a:gd name="T4" fmla="*/ 2147483647 w 196553"/>
              <a:gd name="T5" fmla="*/ 223231 h 1455634"/>
              <a:gd name="T6" fmla="*/ 2147483647 w 196553"/>
              <a:gd name="T7" fmla="*/ 0 h 1455634"/>
              <a:gd name="T8" fmla="*/ 0 60000 65536"/>
              <a:gd name="T9" fmla="*/ 0 60000 65536"/>
              <a:gd name="T10" fmla="*/ 0 60000 65536"/>
              <a:gd name="T11" fmla="*/ 0 60000 65536"/>
              <a:gd name="T12" fmla="*/ 0 w 196553"/>
              <a:gd name="T13" fmla="*/ 0 h 1455634"/>
              <a:gd name="T14" fmla="*/ 196553 w 196553"/>
              <a:gd name="T15" fmla="*/ 1455634 h 14556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553" h="1455634">
                <a:moveTo>
                  <a:pt x="0" y="1418602"/>
                </a:moveTo>
                <a:cubicBezTo>
                  <a:pt x="58396" y="1368751"/>
                  <a:pt x="116792" y="1455634"/>
                  <a:pt x="145278" y="1256232"/>
                </a:cubicBezTo>
                <a:cubicBezTo>
                  <a:pt x="173764" y="1056830"/>
                  <a:pt x="162370" y="431563"/>
                  <a:pt x="170916" y="222191"/>
                </a:cubicBezTo>
                <a:cubicBezTo>
                  <a:pt x="179462" y="12819"/>
                  <a:pt x="188007" y="17804"/>
                  <a:pt x="196553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ight Brace 29"/>
          <p:cNvSpPr>
            <a:spLocks/>
          </p:cNvSpPr>
          <p:nvPr/>
        </p:nvSpPr>
        <p:spPr bwMode="auto">
          <a:xfrm>
            <a:off x="5903913" y="4081463"/>
            <a:ext cx="101600" cy="539750"/>
          </a:xfrm>
          <a:prstGeom prst="rightBrace">
            <a:avLst>
              <a:gd name="adj1" fmla="val 84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Freeform 30"/>
          <p:cNvSpPr>
            <a:spLocks noChangeArrowheads="1"/>
          </p:cNvSpPr>
          <p:nvPr/>
        </p:nvSpPr>
        <p:spPr bwMode="auto">
          <a:xfrm>
            <a:off x="5122863" y="2679701"/>
            <a:ext cx="973137" cy="1663700"/>
          </a:xfrm>
          <a:custGeom>
            <a:avLst/>
            <a:gdLst>
              <a:gd name="T0" fmla="*/ 951626 w 1046854"/>
              <a:gd name="T1" fmla="*/ 1921662 h 1888621"/>
              <a:gd name="T2" fmla="*/ 1105229 w 1046854"/>
              <a:gd name="T3" fmla="*/ 1747757 h 1888621"/>
              <a:gd name="T4" fmla="*/ 942593 w 1046854"/>
              <a:gd name="T5" fmla="*/ 1217355 h 1888621"/>
              <a:gd name="T6" fmla="*/ 374932 w 1046854"/>
              <a:gd name="T7" fmla="*/ 1236212 h 1888621"/>
              <a:gd name="T8" fmla="*/ 58726 w 1046854"/>
              <a:gd name="T9" fmla="*/ 1010119 h 1888621"/>
              <a:gd name="T10" fmla="*/ 22584 w 1046854"/>
              <a:gd name="T11" fmla="*/ 705790 h 1888621"/>
              <a:gd name="T12" fmla="*/ 57214 w 1046854"/>
              <a:gd name="T13" fmla="*/ 0 h 1888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6854"/>
              <a:gd name="T22" fmla="*/ 0 h 1888621"/>
              <a:gd name="T23" fmla="*/ 1046854 w 1046854"/>
              <a:gd name="T24" fmla="*/ 1888621 h 18886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6854" h="1888621">
                <a:moveTo>
                  <a:pt x="900152" y="1888621"/>
                </a:moveTo>
                <a:cubicBezTo>
                  <a:pt x="958548" y="1838770"/>
                  <a:pt x="1046854" y="1833072"/>
                  <a:pt x="1045430" y="1717704"/>
                </a:cubicBezTo>
                <a:cubicBezTo>
                  <a:pt x="1044006" y="1602336"/>
                  <a:pt x="1006736" y="1280204"/>
                  <a:pt x="891606" y="1196411"/>
                </a:cubicBezTo>
                <a:cubicBezTo>
                  <a:pt x="776476" y="1112618"/>
                  <a:pt x="493992" y="1248888"/>
                  <a:pt x="354649" y="1214945"/>
                </a:cubicBezTo>
                <a:cubicBezTo>
                  <a:pt x="215306" y="1181002"/>
                  <a:pt x="111096" y="1079636"/>
                  <a:pt x="55548" y="992754"/>
                </a:cubicBezTo>
                <a:cubicBezTo>
                  <a:pt x="0" y="905872"/>
                  <a:pt x="21601" y="859110"/>
                  <a:pt x="21363" y="693651"/>
                </a:cubicBezTo>
                <a:cubicBezTo>
                  <a:pt x="21125" y="528192"/>
                  <a:pt x="71448" y="62909"/>
                  <a:pt x="5411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1"/>
          <p:cNvSpPr>
            <a:spLocks noChangeArrowheads="1"/>
          </p:cNvSpPr>
          <p:nvPr/>
        </p:nvSpPr>
        <p:spPr bwMode="auto">
          <a:xfrm>
            <a:off x="5153025" y="1501775"/>
            <a:ext cx="1982788" cy="1854200"/>
          </a:xfrm>
          <a:custGeom>
            <a:avLst/>
            <a:gdLst>
              <a:gd name="T0" fmla="*/ 0 w 196553"/>
              <a:gd name="T1" fmla="*/ 2147483647 h 1418602"/>
              <a:gd name="T2" fmla="*/ 2147483647 w 196553"/>
              <a:gd name="T3" fmla="*/ 2147483647 h 1418602"/>
              <a:gd name="T4" fmla="*/ 2147483647 w 196553"/>
              <a:gd name="T5" fmla="*/ 2147483647 h 1418602"/>
              <a:gd name="T6" fmla="*/ 2147483647 w 196553"/>
              <a:gd name="T7" fmla="*/ 2147483647 h 1418602"/>
              <a:gd name="T8" fmla="*/ 2147483647 w 196553"/>
              <a:gd name="T9" fmla="*/ 0 h 1418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553"/>
              <a:gd name="T16" fmla="*/ 0 h 1418602"/>
              <a:gd name="T17" fmla="*/ 196553 w 196553"/>
              <a:gd name="T18" fmla="*/ 1418602 h 14186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553" h="1418602">
                <a:moveTo>
                  <a:pt x="0" y="1418602"/>
                </a:moveTo>
                <a:cubicBezTo>
                  <a:pt x="5507" y="1414244"/>
                  <a:pt x="8828" y="1226571"/>
                  <a:pt x="33041" y="1176721"/>
                </a:cubicBezTo>
                <a:cubicBezTo>
                  <a:pt x="57254" y="1126871"/>
                  <a:pt x="122299" y="1278587"/>
                  <a:pt x="145278" y="1119499"/>
                </a:cubicBezTo>
                <a:cubicBezTo>
                  <a:pt x="168257" y="960411"/>
                  <a:pt x="162370" y="408774"/>
                  <a:pt x="170916" y="222191"/>
                </a:cubicBezTo>
                <a:cubicBezTo>
                  <a:pt x="179462" y="35608"/>
                  <a:pt x="188007" y="17804"/>
                  <a:pt x="196553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4"/>
          <p:cNvSpPr>
            <a:spLocks noChangeArrowheads="1"/>
          </p:cNvSpPr>
          <p:nvPr/>
        </p:nvSpPr>
        <p:spPr bwMode="auto">
          <a:xfrm rot="17284637">
            <a:off x="5771356" y="988219"/>
            <a:ext cx="706438" cy="1651000"/>
          </a:xfrm>
          <a:custGeom>
            <a:avLst/>
            <a:gdLst>
              <a:gd name="T0" fmla="*/ 0 w 179958"/>
              <a:gd name="T1" fmla="*/ 53340 h 1740519"/>
              <a:gd name="T2" fmla="*/ 2147483647 w 179958"/>
              <a:gd name="T3" fmla="*/ 44175 h 1740519"/>
              <a:gd name="T4" fmla="*/ 2147483647 w 179958"/>
              <a:gd name="T5" fmla="*/ 16676 h 1740519"/>
              <a:gd name="T6" fmla="*/ 2147483647 w 179958"/>
              <a:gd name="T7" fmla="*/ 0 h 1740519"/>
              <a:gd name="T8" fmla="*/ 0 60000 65536"/>
              <a:gd name="T9" fmla="*/ 0 60000 65536"/>
              <a:gd name="T10" fmla="*/ 0 60000 65536"/>
              <a:gd name="T11" fmla="*/ 0 60000 65536"/>
              <a:gd name="T12" fmla="*/ 0 w 179958"/>
              <a:gd name="T13" fmla="*/ 0 h 1740519"/>
              <a:gd name="T14" fmla="*/ 179958 w 179958"/>
              <a:gd name="T15" fmla="*/ 1740519 h 17405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958" h="1740519">
                <a:moveTo>
                  <a:pt x="0" y="1740519"/>
                </a:moveTo>
                <a:cubicBezTo>
                  <a:pt x="58396" y="1690668"/>
                  <a:pt x="116792" y="1640818"/>
                  <a:pt x="145278" y="1441416"/>
                </a:cubicBezTo>
                <a:cubicBezTo>
                  <a:pt x="173764" y="1242014"/>
                  <a:pt x="179958" y="784344"/>
                  <a:pt x="170916" y="544108"/>
                </a:cubicBezTo>
                <a:cubicBezTo>
                  <a:pt x="161874" y="303872"/>
                  <a:pt x="82482" y="17804"/>
                  <a:pt x="9102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Enzyme, Substrate and Inhibitor</a:t>
            </a:r>
            <a:endParaRPr lang="en-US" dirty="0" smtClean="0"/>
          </a:p>
        </p:txBody>
      </p:sp>
      <p:sp>
        <p:nvSpPr>
          <p:cNvPr id="4" name="TextBox 57"/>
          <p:cNvSpPr txBox="1">
            <a:spLocks noChangeArrowheads="1"/>
          </p:cNvSpPr>
          <p:nvPr/>
        </p:nvSpPr>
        <p:spPr bwMode="auto">
          <a:xfrm>
            <a:off x="4152900" y="1096963"/>
            <a:ext cx="1141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 </a:t>
            </a:r>
            <a:r>
              <a:rPr lang="en-US" sz="1400" dirty="0" smtClean="0"/>
              <a:t>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EI          </a:t>
            </a:r>
            <a:r>
              <a:rPr lang="en-US" sz="1400" dirty="0"/>
              <a:t>ESI</a:t>
            </a:r>
          </a:p>
        </p:txBody>
      </p:sp>
      <p:cxnSp>
        <p:nvCxnSpPr>
          <p:cNvPr id="5" name="Straight Arrow Connector 59"/>
          <p:cNvCxnSpPr>
            <a:cxnSpLocks noChangeShapeType="1"/>
          </p:cNvCxnSpPr>
          <p:nvPr/>
        </p:nvCxnSpPr>
        <p:spPr bwMode="auto">
          <a:xfrm>
            <a:off x="4486275" y="1225550"/>
            <a:ext cx="366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6" name="Straight Arrow Connector 60"/>
          <p:cNvCxnSpPr>
            <a:cxnSpLocks noChangeShapeType="1"/>
          </p:cNvCxnSpPr>
          <p:nvPr/>
        </p:nvCxnSpPr>
        <p:spPr bwMode="auto">
          <a:xfrm rot="16200000" flipH="1">
            <a:off x="4117182" y="1556544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7" name="Straight Arrow Connector 61"/>
          <p:cNvCxnSpPr>
            <a:cxnSpLocks noChangeShapeType="1"/>
          </p:cNvCxnSpPr>
          <p:nvPr/>
        </p:nvCxnSpPr>
        <p:spPr bwMode="auto">
          <a:xfrm rot="16200000" flipH="1">
            <a:off x="4818063" y="1541463"/>
            <a:ext cx="300037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8" name="Straight Arrow Connector 62"/>
          <p:cNvCxnSpPr>
            <a:cxnSpLocks noChangeShapeType="1"/>
          </p:cNvCxnSpPr>
          <p:nvPr/>
        </p:nvCxnSpPr>
        <p:spPr bwMode="auto">
          <a:xfrm>
            <a:off x="4473575" y="1852613"/>
            <a:ext cx="3667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892675" y="2490788"/>
            <a:ext cx="1141659" cy="954107"/>
            <a:chOff x="4794250" y="238125"/>
            <a:chExt cx="1141659" cy="954108"/>
          </a:xfrm>
        </p:grpSpPr>
        <p:sp>
          <p:nvSpPr>
            <p:cNvPr id="10" name="TextBox 71"/>
            <p:cNvSpPr txBox="1">
              <a:spLocks noChangeArrowheads="1"/>
            </p:cNvSpPr>
            <p:nvPr/>
          </p:nvSpPr>
          <p:spPr bwMode="auto">
            <a:xfrm>
              <a:off x="4794250" y="238125"/>
              <a:ext cx="1141659" cy="9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E  </a:t>
              </a:r>
              <a:r>
                <a:rPr lang="en-US" sz="1400" dirty="0" smtClean="0"/>
                <a:t>         </a:t>
              </a:r>
              <a:r>
                <a:rPr lang="en-US" sz="1400" dirty="0"/>
                <a:t>ES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 smtClean="0"/>
                <a:t>EI          </a:t>
              </a:r>
              <a:r>
                <a:rPr lang="en-US" sz="1400" dirty="0"/>
                <a:t>ESI</a:t>
              </a:r>
            </a:p>
          </p:txBody>
        </p:sp>
        <p:cxnSp>
          <p:nvCxnSpPr>
            <p:cNvPr id="11" name="Straight Arrow Connector 72"/>
            <p:cNvCxnSpPr>
              <a:cxnSpLocks noChangeShapeType="1"/>
            </p:cNvCxnSpPr>
            <p:nvPr/>
          </p:nvCxnSpPr>
          <p:spPr bwMode="auto">
            <a:xfrm>
              <a:off x="5127625" y="366713"/>
              <a:ext cx="366713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2" name="Straight Arrow Connector 73"/>
            <p:cNvCxnSpPr>
              <a:cxnSpLocks noChangeShapeType="1"/>
            </p:cNvCxnSpPr>
            <p:nvPr/>
          </p:nvCxnSpPr>
          <p:spPr bwMode="auto">
            <a:xfrm rot="16200000" flipH="1">
              <a:off x="4758532" y="697706"/>
              <a:ext cx="3429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" name="Straight Arrow Connector 75"/>
            <p:cNvCxnSpPr>
              <a:cxnSpLocks noChangeShapeType="1"/>
            </p:cNvCxnSpPr>
            <p:nvPr/>
          </p:nvCxnSpPr>
          <p:spPr bwMode="auto">
            <a:xfrm>
              <a:off x="5114925" y="993775"/>
              <a:ext cx="366713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graphicFrame>
        <p:nvGraphicFramePr>
          <p:cNvPr id="14" name="Object 56"/>
          <p:cNvGraphicFramePr>
            <a:graphicFrameLocks noChangeAspect="1"/>
          </p:cNvGraphicFramePr>
          <p:nvPr/>
        </p:nvGraphicFramePr>
        <p:xfrm>
          <a:off x="6261100" y="2343150"/>
          <a:ext cx="2768600" cy="1384300"/>
        </p:xfrm>
        <a:graphic>
          <a:graphicData uri="http://schemas.openxmlformats.org/presentationml/2006/ole">
            <p:oleObj spid="_x0000_s21506" name="Equation" r:id="rId3" imgW="2768400" imgH="1384200" progId="Equation.3">
              <p:embed/>
            </p:oleObj>
          </a:graphicData>
        </a:graphic>
      </p:graphicFrame>
      <p:sp>
        <p:nvSpPr>
          <p:cNvPr id="15" name="TextBox 77"/>
          <p:cNvSpPr txBox="1">
            <a:spLocks noChangeArrowheads="1"/>
          </p:cNvSpPr>
          <p:nvPr/>
        </p:nvSpPr>
        <p:spPr bwMode="auto">
          <a:xfrm>
            <a:off x="168275" y="3875088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</a:t>
            </a:r>
            <a:r>
              <a:rPr lang="en-US" sz="1400" dirty="0" smtClean="0"/>
              <a:t>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     </a:t>
            </a:r>
          </a:p>
        </p:txBody>
      </p:sp>
      <p:cxnSp>
        <p:nvCxnSpPr>
          <p:cNvPr id="16" name="Straight Arrow Connector 78"/>
          <p:cNvCxnSpPr>
            <a:cxnSpLocks noChangeShapeType="1"/>
          </p:cNvCxnSpPr>
          <p:nvPr/>
        </p:nvCxnSpPr>
        <p:spPr bwMode="auto">
          <a:xfrm>
            <a:off x="501650" y="4003675"/>
            <a:ext cx="366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7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132557" y="4334669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graphicFrame>
        <p:nvGraphicFramePr>
          <p:cNvPr id="18" name="Object 57"/>
          <p:cNvGraphicFramePr>
            <a:graphicFrameLocks noChangeAspect="1"/>
          </p:cNvGraphicFramePr>
          <p:nvPr/>
        </p:nvGraphicFramePr>
        <p:xfrm>
          <a:off x="1266825" y="3852863"/>
          <a:ext cx="1993900" cy="1320800"/>
        </p:xfrm>
        <a:graphic>
          <a:graphicData uri="http://schemas.openxmlformats.org/presentationml/2006/ole">
            <p:oleObj spid="_x0000_s21507" name="Equation" r:id="rId4" imgW="1993680" imgH="1320480" progId="Equation.3">
              <p:embed/>
            </p:oleObj>
          </a:graphicData>
        </a:graphic>
      </p:graphicFrame>
      <p:graphicFrame>
        <p:nvGraphicFramePr>
          <p:cNvPr id="19" name="Object 58"/>
          <p:cNvGraphicFramePr>
            <a:graphicFrameLocks noChangeAspect="1"/>
          </p:cNvGraphicFramePr>
          <p:nvPr/>
        </p:nvGraphicFramePr>
        <p:xfrm>
          <a:off x="1579563" y="2287588"/>
          <a:ext cx="2692400" cy="1320800"/>
        </p:xfrm>
        <a:graphic>
          <a:graphicData uri="http://schemas.openxmlformats.org/presentationml/2006/ole">
            <p:oleObj spid="_x0000_s21508" name="Equation" r:id="rId5" imgW="2692080" imgH="1320480" progId="Equation.3">
              <p:embed/>
            </p:oleObj>
          </a:graphicData>
        </a:graphic>
      </p:graphicFrame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238125" y="2405063"/>
            <a:ext cx="1141659" cy="954107"/>
            <a:chOff x="238125" y="1954213"/>
            <a:chExt cx="1141659" cy="954107"/>
          </a:xfrm>
        </p:grpSpPr>
        <p:sp>
          <p:nvSpPr>
            <p:cNvPr id="21" name="TextBox 83"/>
            <p:cNvSpPr txBox="1">
              <a:spLocks noChangeArrowheads="1"/>
            </p:cNvSpPr>
            <p:nvPr/>
          </p:nvSpPr>
          <p:spPr bwMode="auto">
            <a:xfrm>
              <a:off x="238125" y="1954213"/>
              <a:ext cx="114165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E  </a:t>
              </a:r>
              <a:r>
                <a:rPr lang="en-US" sz="1400" dirty="0" smtClean="0"/>
                <a:t>          </a:t>
              </a:r>
              <a:r>
                <a:rPr lang="en-US" sz="1400" dirty="0"/>
                <a:t>ES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EI       </a:t>
              </a:r>
              <a:r>
                <a:rPr lang="en-US" sz="1400" dirty="0" smtClean="0"/>
                <a:t>   </a:t>
              </a:r>
              <a:r>
                <a:rPr lang="en-US" sz="1400" dirty="0"/>
                <a:t>ESI</a:t>
              </a:r>
            </a:p>
          </p:txBody>
        </p:sp>
        <p:cxnSp>
          <p:nvCxnSpPr>
            <p:cNvPr id="22" name="Straight Arrow Connector 84"/>
            <p:cNvCxnSpPr>
              <a:cxnSpLocks noChangeShapeType="1"/>
            </p:cNvCxnSpPr>
            <p:nvPr/>
          </p:nvCxnSpPr>
          <p:spPr bwMode="auto">
            <a:xfrm>
              <a:off x="571500" y="2082800"/>
              <a:ext cx="366713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" name="Straight Arrow Connector 85"/>
            <p:cNvCxnSpPr>
              <a:cxnSpLocks noChangeShapeType="1"/>
            </p:cNvCxnSpPr>
            <p:nvPr/>
          </p:nvCxnSpPr>
          <p:spPr bwMode="auto">
            <a:xfrm rot="16200000" flipH="1">
              <a:off x="202407" y="2413794"/>
              <a:ext cx="3429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4" name="Straight Arrow Connector 86"/>
            <p:cNvCxnSpPr>
              <a:cxnSpLocks noChangeShapeType="1"/>
            </p:cNvCxnSpPr>
            <p:nvPr/>
          </p:nvCxnSpPr>
          <p:spPr bwMode="auto">
            <a:xfrm>
              <a:off x="477838" y="2162175"/>
              <a:ext cx="479425" cy="4349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sp>
        <p:nvSpPr>
          <p:cNvPr id="25" name="TextBox 99"/>
          <p:cNvSpPr txBox="1">
            <a:spLocks noChangeArrowheads="1"/>
          </p:cNvSpPr>
          <p:nvPr/>
        </p:nvSpPr>
        <p:spPr bwMode="auto">
          <a:xfrm>
            <a:off x="4133850" y="3736975"/>
            <a:ext cx="1125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        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EI         ESI</a:t>
            </a:r>
          </a:p>
        </p:txBody>
      </p:sp>
      <p:cxnSp>
        <p:nvCxnSpPr>
          <p:cNvPr id="26" name="Straight Arrow Connector 101"/>
          <p:cNvCxnSpPr>
            <a:cxnSpLocks noChangeShapeType="1"/>
          </p:cNvCxnSpPr>
          <p:nvPr/>
        </p:nvCxnSpPr>
        <p:spPr bwMode="auto">
          <a:xfrm rot="16200000" flipH="1">
            <a:off x="4098132" y="4196556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7" name="Straight Arrow Connector 102"/>
          <p:cNvCxnSpPr>
            <a:cxnSpLocks noChangeShapeType="1"/>
          </p:cNvCxnSpPr>
          <p:nvPr/>
        </p:nvCxnSpPr>
        <p:spPr bwMode="auto">
          <a:xfrm>
            <a:off x="4373563" y="3944938"/>
            <a:ext cx="479425" cy="434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28" name="TextBox 103"/>
          <p:cNvSpPr txBox="1">
            <a:spLocks noChangeArrowheads="1"/>
          </p:cNvSpPr>
          <p:nvPr/>
        </p:nvSpPr>
        <p:spPr bwMode="auto">
          <a:xfrm>
            <a:off x="4175125" y="4914900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 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</a:t>
            </a:r>
            <a:r>
              <a:rPr lang="en-US" sz="1400" dirty="0" smtClean="0"/>
              <a:t>     </a:t>
            </a:r>
            <a:r>
              <a:rPr lang="en-US" sz="1400" dirty="0"/>
              <a:t>ESI</a:t>
            </a:r>
          </a:p>
        </p:txBody>
      </p:sp>
      <p:cxnSp>
        <p:nvCxnSpPr>
          <p:cNvPr id="29" name="Straight Arrow Connector 104"/>
          <p:cNvCxnSpPr>
            <a:cxnSpLocks noChangeShapeType="1"/>
          </p:cNvCxnSpPr>
          <p:nvPr/>
        </p:nvCxnSpPr>
        <p:spPr bwMode="auto">
          <a:xfrm>
            <a:off x="4508500" y="5043488"/>
            <a:ext cx="3667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0" name="Straight Arrow Connector 106"/>
          <p:cNvCxnSpPr>
            <a:cxnSpLocks noChangeShapeType="1"/>
          </p:cNvCxnSpPr>
          <p:nvPr/>
        </p:nvCxnSpPr>
        <p:spPr bwMode="auto">
          <a:xfrm>
            <a:off x="4414838" y="5122863"/>
            <a:ext cx="479425" cy="434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5703888" y="3778250"/>
            <a:ext cx="1141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  </a:t>
            </a:r>
            <a:r>
              <a:rPr lang="en-US" sz="1400" dirty="0" smtClean="0"/>
              <a:t>    </a:t>
            </a:r>
            <a:r>
              <a:rPr lang="en-US" sz="1400" dirty="0"/>
              <a:t>ESI</a:t>
            </a:r>
          </a:p>
        </p:txBody>
      </p:sp>
      <p:cxnSp>
        <p:nvCxnSpPr>
          <p:cNvPr id="32" name="Straight Arrow Connector 108"/>
          <p:cNvCxnSpPr>
            <a:cxnSpLocks noChangeShapeType="1"/>
          </p:cNvCxnSpPr>
          <p:nvPr/>
        </p:nvCxnSpPr>
        <p:spPr bwMode="auto">
          <a:xfrm rot="16200000" flipH="1">
            <a:off x="5668963" y="4238625"/>
            <a:ext cx="342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3" name="Straight Arrow Connector 109"/>
          <p:cNvCxnSpPr>
            <a:cxnSpLocks noChangeShapeType="1"/>
          </p:cNvCxnSpPr>
          <p:nvPr/>
        </p:nvCxnSpPr>
        <p:spPr bwMode="auto">
          <a:xfrm>
            <a:off x="6007100" y="4586288"/>
            <a:ext cx="4191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" name="TextBox 110"/>
          <p:cNvSpPr txBox="1">
            <a:spLocks noChangeArrowheads="1"/>
          </p:cNvSpPr>
          <p:nvPr/>
        </p:nvSpPr>
        <p:spPr bwMode="auto">
          <a:xfrm>
            <a:off x="5745163" y="4956175"/>
            <a:ext cx="11208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</a:t>
            </a:r>
            <a:r>
              <a:rPr lang="en-US" sz="1400" dirty="0" smtClean="0"/>
              <a:t>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</a:t>
            </a:r>
            <a:r>
              <a:rPr lang="en-US" sz="1400" dirty="0" smtClean="0"/>
              <a:t>      </a:t>
            </a:r>
            <a:r>
              <a:rPr lang="en-US" sz="1400" dirty="0"/>
              <a:t>ESI</a:t>
            </a:r>
          </a:p>
        </p:txBody>
      </p:sp>
      <p:cxnSp>
        <p:nvCxnSpPr>
          <p:cNvPr id="35" name="Straight Arrow Connector 111"/>
          <p:cNvCxnSpPr>
            <a:cxnSpLocks noChangeShapeType="1"/>
          </p:cNvCxnSpPr>
          <p:nvPr/>
        </p:nvCxnSpPr>
        <p:spPr bwMode="auto">
          <a:xfrm>
            <a:off x="6078538" y="5084763"/>
            <a:ext cx="3683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6" name="Straight Arrow Connector 112"/>
          <p:cNvCxnSpPr>
            <a:cxnSpLocks noChangeShapeType="1"/>
          </p:cNvCxnSpPr>
          <p:nvPr/>
        </p:nvCxnSpPr>
        <p:spPr bwMode="auto">
          <a:xfrm rot="16200000" flipH="1">
            <a:off x="6379369" y="5395119"/>
            <a:ext cx="358775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" name="TextBox 120"/>
          <p:cNvSpPr txBox="1">
            <a:spLocks noChangeArrowheads="1"/>
          </p:cNvSpPr>
          <p:nvPr/>
        </p:nvSpPr>
        <p:spPr bwMode="auto">
          <a:xfrm>
            <a:off x="5314950" y="4057650"/>
            <a:ext cx="35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38" name="TextBox 121"/>
          <p:cNvSpPr txBox="1">
            <a:spLocks noChangeArrowheads="1"/>
          </p:cNvSpPr>
          <p:nvPr/>
        </p:nvSpPr>
        <p:spPr bwMode="auto">
          <a:xfrm>
            <a:off x="5365750" y="5175250"/>
            <a:ext cx="35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39" name="TextBox 122"/>
          <p:cNvSpPr txBox="1">
            <a:spLocks noChangeArrowheads="1"/>
          </p:cNvSpPr>
          <p:nvPr/>
        </p:nvSpPr>
        <p:spPr bwMode="auto">
          <a:xfrm>
            <a:off x="211138" y="5237163"/>
            <a:ext cx="857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          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EI         </a:t>
            </a:r>
          </a:p>
        </p:txBody>
      </p:sp>
      <p:cxnSp>
        <p:nvCxnSpPr>
          <p:cNvPr id="40" name="Straight Arrow Connector 124"/>
          <p:cNvCxnSpPr>
            <a:cxnSpLocks noChangeShapeType="1"/>
          </p:cNvCxnSpPr>
          <p:nvPr/>
        </p:nvCxnSpPr>
        <p:spPr bwMode="auto">
          <a:xfrm rot="16200000" flipH="1">
            <a:off x="175419" y="5696744"/>
            <a:ext cx="342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1" name="TextBox 126"/>
          <p:cNvSpPr txBox="1">
            <a:spLocks noChangeArrowheads="1"/>
          </p:cNvSpPr>
          <p:nvPr/>
        </p:nvSpPr>
        <p:spPr bwMode="auto">
          <a:xfrm>
            <a:off x="774700" y="5253038"/>
            <a:ext cx="1069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</a:t>
            </a:r>
            <a:r>
              <a:rPr lang="en-US" sz="1400" dirty="0" smtClean="0"/>
              <a:t>   </a:t>
            </a:r>
            <a:r>
              <a:rPr lang="en-US" sz="1400" dirty="0"/>
              <a:t>ESI</a:t>
            </a:r>
          </a:p>
        </p:txBody>
      </p:sp>
      <p:cxnSp>
        <p:nvCxnSpPr>
          <p:cNvPr id="42" name="Straight Arrow Connector 129"/>
          <p:cNvCxnSpPr>
            <a:cxnSpLocks noChangeShapeType="1"/>
          </p:cNvCxnSpPr>
          <p:nvPr/>
        </p:nvCxnSpPr>
        <p:spPr bwMode="auto">
          <a:xfrm>
            <a:off x="1016000" y="5461000"/>
            <a:ext cx="477838" cy="436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3" name="TextBox 130"/>
          <p:cNvSpPr txBox="1">
            <a:spLocks noChangeArrowheads="1"/>
          </p:cNvSpPr>
          <p:nvPr/>
        </p:nvSpPr>
        <p:spPr bwMode="auto">
          <a:xfrm>
            <a:off x="1858963" y="5294313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</a:t>
            </a:r>
            <a:r>
              <a:rPr lang="en-US" sz="1400" dirty="0" smtClean="0"/>
              <a:t>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44" name="Straight Arrow Connector 131"/>
          <p:cNvCxnSpPr>
            <a:cxnSpLocks noChangeShapeType="1"/>
          </p:cNvCxnSpPr>
          <p:nvPr/>
        </p:nvCxnSpPr>
        <p:spPr bwMode="auto">
          <a:xfrm>
            <a:off x="2192338" y="5422900"/>
            <a:ext cx="3667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5" name="TextBox 134"/>
          <p:cNvSpPr txBox="1">
            <a:spLocks noChangeArrowheads="1"/>
          </p:cNvSpPr>
          <p:nvPr/>
        </p:nvSpPr>
        <p:spPr bwMode="auto">
          <a:xfrm>
            <a:off x="3260725" y="5329238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46" name="TextBox 138"/>
          <p:cNvSpPr txBox="1">
            <a:spLocks noChangeArrowheads="1"/>
          </p:cNvSpPr>
          <p:nvPr/>
        </p:nvSpPr>
        <p:spPr bwMode="auto">
          <a:xfrm>
            <a:off x="0" y="3646488"/>
            <a:ext cx="1406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Competitive inhibition</a:t>
            </a:r>
          </a:p>
        </p:txBody>
      </p:sp>
      <p:sp>
        <p:nvSpPr>
          <p:cNvPr id="47" name="TextBox 139"/>
          <p:cNvSpPr txBox="1">
            <a:spLocks noChangeArrowheads="1"/>
          </p:cNvSpPr>
          <p:nvPr/>
        </p:nvSpPr>
        <p:spPr bwMode="auto">
          <a:xfrm>
            <a:off x="4843463" y="4765675"/>
            <a:ext cx="219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uncompetitive inhibition if k</a:t>
            </a:r>
            <a:r>
              <a:rPr lang="en-US" sz="1000" baseline="-25000"/>
              <a:t>cat_ESI</a:t>
            </a:r>
            <a:r>
              <a:rPr lang="en-US" sz="1000"/>
              <a:t>=0</a:t>
            </a:r>
          </a:p>
        </p:txBody>
      </p:sp>
      <p:sp>
        <p:nvSpPr>
          <p:cNvPr id="48" name="TextBox 140"/>
          <p:cNvSpPr txBox="1">
            <a:spLocks noChangeArrowheads="1"/>
          </p:cNvSpPr>
          <p:nvPr/>
        </p:nvSpPr>
        <p:spPr bwMode="auto">
          <a:xfrm>
            <a:off x="7613650" y="4379913"/>
            <a:ext cx="11384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      </a:t>
            </a:r>
            <a:r>
              <a:rPr lang="en-US" sz="1400" dirty="0"/>
              <a:t>|    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|   </a:t>
            </a:r>
            <a:r>
              <a:rPr lang="en-US" sz="1400" dirty="0" smtClean="0"/>
              <a:t>  ESI</a:t>
            </a:r>
            <a:endParaRPr lang="en-US" sz="1400" dirty="0"/>
          </a:p>
        </p:txBody>
      </p:sp>
      <p:cxnSp>
        <p:nvCxnSpPr>
          <p:cNvPr id="49" name="Straight Arrow Connector 141"/>
          <p:cNvCxnSpPr>
            <a:cxnSpLocks noChangeShapeType="1"/>
          </p:cNvCxnSpPr>
          <p:nvPr/>
        </p:nvCxnSpPr>
        <p:spPr bwMode="auto">
          <a:xfrm>
            <a:off x="7929563" y="4547171"/>
            <a:ext cx="3667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0" name="Straight Arrow Connector 142"/>
          <p:cNvCxnSpPr>
            <a:cxnSpLocks noChangeShapeType="1"/>
          </p:cNvCxnSpPr>
          <p:nvPr/>
        </p:nvCxnSpPr>
        <p:spPr bwMode="auto">
          <a:xfrm rot="16200000" flipH="1">
            <a:off x="7577138" y="4840288"/>
            <a:ext cx="3444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1" name="Straight Arrow Connector 143"/>
          <p:cNvCxnSpPr>
            <a:cxnSpLocks noChangeShapeType="1"/>
          </p:cNvCxnSpPr>
          <p:nvPr/>
        </p:nvCxnSpPr>
        <p:spPr bwMode="auto">
          <a:xfrm rot="16200000" flipH="1">
            <a:off x="8279607" y="4825206"/>
            <a:ext cx="298450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2" name="Straight Arrow Connector 144"/>
          <p:cNvCxnSpPr>
            <a:cxnSpLocks noChangeShapeType="1"/>
          </p:cNvCxnSpPr>
          <p:nvPr/>
        </p:nvCxnSpPr>
        <p:spPr bwMode="auto">
          <a:xfrm>
            <a:off x="7932738" y="5180012"/>
            <a:ext cx="368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53" name="TextBox 145"/>
          <p:cNvSpPr txBox="1">
            <a:spLocks noChangeArrowheads="1"/>
          </p:cNvSpPr>
          <p:nvPr/>
        </p:nvSpPr>
        <p:spPr bwMode="auto">
          <a:xfrm>
            <a:off x="7391400" y="3994150"/>
            <a:ext cx="164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noncompetitive inhibition </a:t>
            </a:r>
          </a:p>
          <a:p>
            <a:r>
              <a:rPr lang="en-US" sz="1000"/>
              <a:t>Example of K=K’ Model</a:t>
            </a:r>
          </a:p>
        </p:txBody>
      </p:sp>
      <p:sp>
        <p:nvSpPr>
          <p:cNvPr id="54" name="TextBox 149"/>
          <p:cNvSpPr txBox="1">
            <a:spLocks noChangeArrowheads="1"/>
          </p:cNvSpPr>
          <p:nvPr/>
        </p:nvSpPr>
        <p:spPr bwMode="auto">
          <a:xfrm>
            <a:off x="8305800" y="4689475"/>
            <a:ext cx="26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=</a:t>
            </a:r>
          </a:p>
        </p:txBody>
      </p:sp>
      <p:sp>
        <p:nvSpPr>
          <p:cNvPr id="55" name="TextBox 150"/>
          <p:cNvSpPr txBox="1">
            <a:spLocks noChangeArrowheads="1"/>
          </p:cNvSpPr>
          <p:nvPr/>
        </p:nvSpPr>
        <p:spPr bwMode="auto">
          <a:xfrm>
            <a:off x="7612063" y="4697413"/>
            <a:ext cx="265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dTTP induced R1 dimerization</a:t>
            </a:r>
            <a:br>
              <a:rPr lang="en-US" dirty="0" smtClean="0"/>
            </a:br>
            <a:r>
              <a:rPr lang="en-US" sz="3000" dirty="0" smtClean="0"/>
              <a:t>Complete K Hypotheses</a:t>
            </a: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6175375" y="6611938"/>
            <a:ext cx="296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Radivoyevitch, (2008) BMC Systems Biology 2:15</a:t>
            </a:r>
          </a:p>
        </p:txBody>
      </p:sp>
      <p:graphicFrame>
        <p:nvGraphicFramePr>
          <p:cNvPr id="59" name="Object 199"/>
          <p:cNvGraphicFramePr>
            <a:graphicFrameLocks noChangeAspect="1"/>
          </p:cNvGraphicFramePr>
          <p:nvPr/>
        </p:nvGraphicFramePr>
        <p:xfrm>
          <a:off x="2855912" y="5511800"/>
          <a:ext cx="2782888" cy="812800"/>
        </p:xfrm>
        <a:graphic>
          <a:graphicData uri="http://schemas.openxmlformats.org/presentationml/2006/ole">
            <p:oleObj spid="_x0000_s22533" name="Equation" r:id="rId3" imgW="3225600" imgH="939600" progId="Equation.3">
              <p:embed/>
            </p:oleObj>
          </a:graphicData>
        </a:graphic>
      </p:graphicFrame>
      <p:graphicFrame>
        <p:nvGraphicFramePr>
          <p:cNvPr id="60" name="Object 738"/>
          <p:cNvGraphicFramePr>
            <a:graphicFrameLocks noChangeAspect="1"/>
          </p:cNvGraphicFramePr>
          <p:nvPr/>
        </p:nvGraphicFramePr>
        <p:xfrm>
          <a:off x="5945187" y="5486400"/>
          <a:ext cx="2970213" cy="1011237"/>
        </p:xfrm>
        <a:graphic>
          <a:graphicData uri="http://schemas.openxmlformats.org/presentationml/2006/ole">
            <p:oleObj spid="_x0000_s22534" name="Equation" r:id="rId4" imgW="3441600" imgH="1168200" progId="Equation.3">
              <p:embed/>
            </p:oleObj>
          </a:graphicData>
        </a:graphic>
      </p:graphicFrame>
      <p:sp>
        <p:nvSpPr>
          <p:cNvPr id="61" name="Oval 607"/>
          <p:cNvSpPr>
            <a:spLocks noChangeArrowheads="1"/>
          </p:cNvSpPr>
          <p:nvPr/>
        </p:nvSpPr>
        <p:spPr bwMode="auto">
          <a:xfrm>
            <a:off x="454025" y="14160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62" name="Oval 608"/>
          <p:cNvSpPr>
            <a:spLocks noChangeArrowheads="1"/>
          </p:cNvSpPr>
          <p:nvPr/>
        </p:nvSpPr>
        <p:spPr bwMode="auto">
          <a:xfrm>
            <a:off x="949325" y="14160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63" name="Oval 609"/>
          <p:cNvSpPr>
            <a:spLocks noChangeArrowheads="1"/>
          </p:cNvSpPr>
          <p:nvPr/>
        </p:nvSpPr>
        <p:spPr bwMode="auto">
          <a:xfrm>
            <a:off x="949325" y="229235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64" name="Oval 611"/>
          <p:cNvSpPr>
            <a:spLocks noChangeArrowheads="1"/>
          </p:cNvSpPr>
          <p:nvPr/>
        </p:nvSpPr>
        <p:spPr bwMode="auto">
          <a:xfrm>
            <a:off x="949325" y="18732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sp>
        <p:nvSpPr>
          <p:cNvPr id="65" name="Oval 612"/>
          <p:cNvSpPr>
            <a:spLocks noChangeArrowheads="1"/>
          </p:cNvSpPr>
          <p:nvPr/>
        </p:nvSpPr>
        <p:spPr bwMode="auto">
          <a:xfrm>
            <a:off x="454025" y="18732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66" name="Straight Arrow Connector 613"/>
          <p:cNvCxnSpPr>
            <a:cxnSpLocks noChangeShapeType="1"/>
            <a:stCxn id="61" idx="6"/>
            <a:endCxn id="62" idx="2"/>
          </p:cNvCxnSpPr>
          <p:nvPr/>
        </p:nvCxnSpPr>
        <p:spPr bwMode="auto">
          <a:xfrm>
            <a:off x="682625" y="1530350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" name="Straight Arrow Connector 614"/>
          <p:cNvCxnSpPr>
            <a:cxnSpLocks noChangeShapeType="1"/>
            <a:stCxn id="61" idx="5"/>
            <a:endCxn id="64" idx="1"/>
          </p:cNvCxnSpPr>
          <p:nvPr/>
        </p:nvCxnSpPr>
        <p:spPr bwMode="auto">
          <a:xfrm rot="16200000" flipH="1">
            <a:off x="668338" y="1592263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8" name="Straight Arrow Connector 615"/>
          <p:cNvCxnSpPr>
            <a:cxnSpLocks noChangeShapeType="1"/>
            <a:stCxn id="61" idx="5"/>
            <a:endCxn id="63" idx="1"/>
          </p:cNvCxnSpPr>
          <p:nvPr/>
        </p:nvCxnSpPr>
        <p:spPr bwMode="auto">
          <a:xfrm rot="16200000" flipH="1">
            <a:off x="461963" y="1798638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9" name="Straight Arrow Connector 616"/>
          <p:cNvCxnSpPr>
            <a:cxnSpLocks noChangeShapeType="1"/>
            <a:stCxn id="61" idx="4"/>
            <a:endCxn id="65" idx="0"/>
          </p:cNvCxnSpPr>
          <p:nvPr/>
        </p:nvCxnSpPr>
        <p:spPr bwMode="auto">
          <a:xfrm rot="5400000">
            <a:off x="454026" y="175895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70" name="Oval 625"/>
          <p:cNvSpPr>
            <a:spLocks noChangeArrowheads="1"/>
          </p:cNvSpPr>
          <p:nvPr/>
        </p:nvSpPr>
        <p:spPr bwMode="auto">
          <a:xfrm>
            <a:off x="26257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71" name="Oval 627"/>
          <p:cNvSpPr>
            <a:spLocks noChangeArrowheads="1"/>
          </p:cNvSpPr>
          <p:nvPr/>
        </p:nvSpPr>
        <p:spPr bwMode="auto">
          <a:xfrm>
            <a:off x="3121025" y="2255838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72" name="Oval 628"/>
          <p:cNvSpPr>
            <a:spLocks noChangeArrowheads="1"/>
          </p:cNvSpPr>
          <p:nvPr/>
        </p:nvSpPr>
        <p:spPr bwMode="auto">
          <a:xfrm>
            <a:off x="31210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sp>
        <p:nvSpPr>
          <p:cNvPr id="73" name="Oval 629"/>
          <p:cNvSpPr>
            <a:spLocks noChangeArrowheads="1"/>
          </p:cNvSpPr>
          <p:nvPr/>
        </p:nvSpPr>
        <p:spPr bwMode="auto">
          <a:xfrm>
            <a:off x="26257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74" name="Straight Arrow Connector 631"/>
          <p:cNvCxnSpPr>
            <a:cxnSpLocks noChangeShapeType="1"/>
            <a:stCxn id="70" idx="5"/>
            <a:endCxn id="72" idx="1"/>
          </p:cNvCxnSpPr>
          <p:nvPr/>
        </p:nvCxnSpPr>
        <p:spPr bwMode="auto">
          <a:xfrm rot="16200000" flipH="1">
            <a:off x="2840038" y="1555750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75" name="Straight Arrow Connector 632"/>
          <p:cNvCxnSpPr>
            <a:cxnSpLocks noChangeShapeType="1"/>
            <a:stCxn id="70" idx="5"/>
            <a:endCxn id="71" idx="1"/>
          </p:cNvCxnSpPr>
          <p:nvPr/>
        </p:nvCxnSpPr>
        <p:spPr bwMode="auto">
          <a:xfrm rot="16200000" flipH="1">
            <a:off x="2633663" y="1762125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76" name="Straight Arrow Connector 633"/>
          <p:cNvCxnSpPr>
            <a:cxnSpLocks noChangeShapeType="1"/>
            <a:stCxn id="70" idx="4"/>
            <a:endCxn id="73" idx="0"/>
          </p:cNvCxnSpPr>
          <p:nvPr/>
        </p:nvCxnSpPr>
        <p:spPr bwMode="auto">
          <a:xfrm rot="5400000">
            <a:off x="2625726" y="1722437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77" name="Oval 634"/>
          <p:cNvSpPr>
            <a:spLocks noChangeArrowheads="1"/>
          </p:cNvSpPr>
          <p:nvPr/>
        </p:nvSpPr>
        <p:spPr bwMode="auto">
          <a:xfrm>
            <a:off x="36925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78" name="Oval 635"/>
          <p:cNvSpPr>
            <a:spLocks noChangeArrowheads="1"/>
          </p:cNvSpPr>
          <p:nvPr/>
        </p:nvSpPr>
        <p:spPr bwMode="auto">
          <a:xfrm>
            <a:off x="41878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79" name="Oval 636"/>
          <p:cNvSpPr>
            <a:spLocks noChangeArrowheads="1"/>
          </p:cNvSpPr>
          <p:nvPr/>
        </p:nvSpPr>
        <p:spPr bwMode="auto">
          <a:xfrm>
            <a:off x="4187825" y="2255838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80" name="Oval 638"/>
          <p:cNvSpPr>
            <a:spLocks noChangeArrowheads="1"/>
          </p:cNvSpPr>
          <p:nvPr/>
        </p:nvSpPr>
        <p:spPr bwMode="auto">
          <a:xfrm>
            <a:off x="36925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81" name="Straight Arrow Connector 639"/>
          <p:cNvCxnSpPr>
            <a:cxnSpLocks noChangeShapeType="1"/>
            <a:stCxn id="77" idx="6"/>
            <a:endCxn id="78" idx="2"/>
          </p:cNvCxnSpPr>
          <p:nvPr/>
        </p:nvCxnSpPr>
        <p:spPr bwMode="auto">
          <a:xfrm>
            <a:off x="3921125" y="149383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82" name="Straight Arrow Connector 641"/>
          <p:cNvCxnSpPr>
            <a:cxnSpLocks noChangeShapeType="1"/>
            <a:stCxn id="77" idx="5"/>
            <a:endCxn id="79" idx="1"/>
          </p:cNvCxnSpPr>
          <p:nvPr/>
        </p:nvCxnSpPr>
        <p:spPr bwMode="auto">
          <a:xfrm rot="16200000" flipH="1">
            <a:off x="3700463" y="1762125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83" name="Straight Arrow Connector 642"/>
          <p:cNvCxnSpPr>
            <a:cxnSpLocks noChangeShapeType="1"/>
            <a:stCxn id="77" idx="4"/>
            <a:endCxn id="80" idx="0"/>
          </p:cNvCxnSpPr>
          <p:nvPr/>
        </p:nvCxnSpPr>
        <p:spPr bwMode="auto">
          <a:xfrm rot="5400000">
            <a:off x="3692526" y="1722437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84" name="Oval 643"/>
          <p:cNvSpPr>
            <a:spLocks noChangeArrowheads="1"/>
          </p:cNvSpPr>
          <p:nvPr/>
        </p:nvSpPr>
        <p:spPr bwMode="auto">
          <a:xfrm>
            <a:off x="47212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85" name="Oval 644"/>
          <p:cNvSpPr>
            <a:spLocks noChangeArrowheads="1"/>
          </p:cNvSpPr>
          <p:nvPr/>
        </p:nvSpPr>
        <p:spPr bwMode="auto">
          <a:xfrm>
            <a:off x="52165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86" name="Oval 646"/>
          <p:cNvSpPr>
            <a:spLocks noChangeArrowheads="1"/>
          </p:cNvSpPr>
          <p:nvPr/>
        </p:nvSpPr>
        <p:spPr bwMode="auto">
          <a:xfrm>
            <a:off x="52165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sp>
        <p:nvSpPr>
          <p:cNvPr id="87" name="Oval 647"/>
          <p:cNvSpPr>
            <a:spLocks noChangeArrowheads="1"/>
          </p:cNvSpPr>
          <p:nvPr/>
        </p:nvSpPr>
        <p:spPr bwMode="auto">
          <a:xfrm>
            <a:off x="47212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88" name="Straight Arrow Connector 648"/>
          <p:cNvCxnSpPr>
            <a:cxnSpLocks noChangeShapeType="1"/>
            <a:stCxn id="84" idx="6"/>
            <a:endCxn id="85" idx="2"/>
          </p:cNvCxnSpPr>
          <p:nvPr/>
        </p:nvCxnSpPr>
        <p:spPr bwMode="auto">
          <a:xfrm>
            <a:off x="4949825" y="149383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89" name="Straight Arrow Connector 649"/>
          <p:cNvCxnSpPr>
            <a:cxnSpLocks noChangeShapeType="1"/>
            <a:stCxn id="84" idx="5"/>
            <a:endCxn id="86" idx="1"/>
          </p:cNvCxnSpPr>
          <p:nvPr/>
        </p:nvCxnSpPr>
        <p:spPr bwMode="auto">
          <a:xfrm rot="16200000" flipH="1">
            <a:off x="4935538" y="1555750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90" name="Straight Arrow Connector 651"/>
          <p:cNvCxnSpPr>
            <a:cxnSpLocks noChangeShapeType="1"/>
            <a:stCxn id="84" idx="4"/>
            <a:endCxn id="87" idx="0"/>
          </p:cNvCxnSpPr>
          <p:nvPr/>
        </p:nvCxnSpPr>
        <p:spPr bwMode="auto">
          <a:xfrm rot="5400000">
            <a:off x="4721226" y="1722437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91" name="Oval 652"/>
          <p:cNvSpPr>
            <a:spLocks noChangeArrowheads="1"/>
          </p:cNvSpPr>
          <p:nvPr/>
        </p:nvSpPr>
        <p:spPr bwMode="auto">
          <a:xfrm>
            <a:off x="57118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92" name="Oval 653"/>
          <p:cNvSpPr>
            <a:spLocks noChangeArrowheads="1"/>
          </p:cNvSpPr>
          <p:nvPr/>
        </p:nvSpPr>
        <p:spPr bwMode="auto">
          <a:xfrm>
            <a:off x="6207125" y="13795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93" name="Oval 654"/>
          <p:cNvSpPr>
            <a:spLocks noChangeArrowheads="1"/>
          </p:cNvSpPr>
          <p:nvPr/>
        </p:nvSpPr>
        <p:spPr bwMode="auto">
          <a:xfrm>
            <a:off x="6207125" y="2255838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94" name="Oval 655"/>
          <p:cNvSpPr>
            <a:spLocks noChangeArrowheads="1"/>
          </p:cNvSpPr>
          <p:nvPr/>
        </p:nvSpPr>
        <p:spPr bwMode="auto">
          <a:xfrm>
            <a:off x="6207125" y="18367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cxnSp>
        <p:nvCxnSpPr>
          <p:cNvPr id="95" name="Straight Arrow Connector 657"/>
          <p:cNvCxnSpPr>
            <a:cxnSpLocks noChangeShapeType="1"/>
            <a:stCxn id="91" idx="6"/>
            <a:endCxn id="92" idx="2"/>
          </p:cNvCxnSpPr>
          <p:nvPr/>
        </p:nvCxnSpPr>
        <p:spPr bwMode="auto">
          <a:xfrm>
            <a:off x="5940425" y="149383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96" name="Straight Arrow Connector 658"/>
          <p:cNvCxnSpPr>
            <a:cxnSpLocks noChangeShapeType="1"/>
            <a:stCxn id="91" idx="5"/>
            <a:endCxn id="94" idx="1"/>
          </p:cNvCxnSpPr>
          <p:nvPr/>
        </p:nvCxnSpPr>
        <p:spPr bwMode="auto">
          <a:xfrm rot="16200000" flipH="1">
            <a:off x="5926138" y="1555750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97" name="Straight Arrow Connector 659"/>
          <p:cNvCxnSpPr>
            <a:cxnSpLocks noChangeShapeType="1"/>
            <a:stCxn id="91" idx="5"/>
            <a:endCxn id="93" idx="1"/>
          </p:cNvCxnSpPr>
          <p:nvPr/>
        </p:nvCxnSpPr>
        <p:spPr bwMode="auto">
          <a:xfrm rot="16200000" flipH="1">
            <a:off x="5719763" y="1762125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98" name="Oval 661"/>
          <p:cNvSpPr>
            <a:spLocks noChangeArrowheads="1"/>
          </p:cNvSpPr>
          <p:nvPr/>
        </p:nvSpPr>
        <p:spPr bwMode="auto">
          <a:xfrm>
            <a:off x="1787525" y="28257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99" name="Oval 663"/>
          <p:cNvSpPr>
            <a:spLocks noChangeArrowheads="1"/>
          </p:cNvSpPr>
          <p:nvPr/>
        </p:nvSpPr>
        <p:spPr bwMode="auto">
          <a:xfrm>
            <a:off x="2282825" y="370205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100" name="Oval 665"/>
          <p:cNvSpPr>
            <a:spLocks noChangeArrowheads="1"/>
          </p:cNvSpPr>
          <p:nvPr/>
        </p:nvSpPr>
        <p:spPr bwMode="auto">
          <a:xfrm>
            <a:off x="1787525" y="32829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101" name="Straight Arrow Connector 668"/>
          <p:cNvCxnSpPr>
            <a:cxnSpLocks noChangeShapeType="1"/>
            <a:stCxn id="98" idx="5"/>
            <a:endCxn id="99" idx="1"/>
          </p:cNvCxnSpPr>
          <p:nvPr/>
        </p:nvCxnSpPr>
        <p:spPr bwMode="auto">
          <a:xfrm rot="16200000" flipH="1">
            <a:off x="1795463" y="3208338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02" name="Straight Arrow Connector 669"/>
          <p:cNvCxnSpPr>
            <a:cxnSpLocks noChangeShapeType="1"/>
            <a:stCxn id="98" idx="4"/>
            <a:endCxn id="100" idx="0"/>
          </p:cNvCxnSpPr>
          <p:nvPr/>
        </p:nvCxnSpPr>
        <p:spPr bwMode="auto">
          <a:xfrm rot="5400000">
            <a:off x="1787526" y="316865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3" name="Oval 670"/>
          <p:cNvSpPr>
            <a:spLocks noChangeArrowheads="1"/>
          </p:cNvSpPr>
          <p:nvPr/>
        </p:nvSpPr>
        <p:spPr bwMode="auto">
          <a:xfrm>
            <a:off x="2778125" y="27844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04" name="Oval 673"/>
          <p:cNvSpPr>
            <a:spLocks noChangeArrowheads="1"/>
          </p:cNvSpPr>
          <p:nvPr/>
        </p:nvSpPr>
        <p:spPr bwMode="auto">
          <a:xfrm>
            <a:off x="3273425" y="32416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sp>
        <p:nvSpPr>
          <p:cNvPr id="105" name="Oval 674"/>
          <p:cNvSpPr>
            <a:spLocks noChangeArrowheads="1"/>
          </p:cNvSpPr>
          <p:nvPr/>
        </p:nvSpPr>
        <p:spPr bwMode="auto">
          <a:xfrm>
            <a:off x="2778125" y="32416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106" name="Straight Arrow Connector 676"/>
          <p:cNvCxnSpPr>
            <a:cxnSpLocks noChangeShapeType="1"/>
            <a:stCxn id="103" idx="5"/>
            <a:endCxn id="104" idx="1"/>
          </p:cNvCxnSpPr>
          <p:nvPr/>
        </p:nvCxnSpPr>
        <p:spPr bwMode="auto">
          <a:xfrm rot="16200000" flipH="1">
            <a:off x="2992438" y="2960688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07" name="Straight Arrow Connector 678"/>
          <p:cNvCxnSpPr>
            <a:cxnSpLocks noChangeShapeType="1"/>
            <a:stCxn id="103" idx="4"/>
            <a:endCxn id="105" idx="0"/>
          </p:cNvCxnSpPr>
          <p:nvPr/>
        </p:nvCxnSpPr>
        <p:spPr bwMode="auto">
          <a:xfrm rot="5400000">
            <a:off x="2778126" y="3127375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8" name="Oval 679"/>
          <p:cNvSpPr>
            <a:spLocks noChangeArrowheads="1"/>
          </p:cNvSpPr>
          <p:nvPr/>
        </p:nvSpPr>
        <p:spPr bwMode="auto">
          <a:xfrm>
            <a:off x="3768725" y="28225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09" name="Oval 680"/>
          <p:cNvSpPr>
            <a:spLocks noChangeArrowheads="1"/>
          </p:cNvSpPr>
          <p:nvPr/>
        </p:nvSpPr>
        <p:spPr bwMode="auto">
          <a:xfrm>
            <a:off x="4264025" y="28225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110" name="Oval 683"/>
          <p:cNvSpPr>
            <a:spLocks noChangeArrowheads="1"/>
          </p:cNvSpPr>
          <p:nvPr/>
        </p:nvSpPr>
        <p:spPr bwMode="auto">
          <a:xfrm>
            <a:off x="3768725" y="32797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111" name="Straight Arrow Connector 684"/>
          <p:cNvCxnSpPr>
            <a:cxnSpLocks noChangeShapeType="1"/>
            <a:stCxn id="108" idx="6"/>
            <a:endCxn id="109" idx="2"/>
          </p:cNvCxnSpPr>
          <p:nvPr/>
        </p:nvCxnSpPr>
        <p:spPr bwMode="auto">
          <a:xfrm>
            <a:off x="3997325" y="2936875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12" name="Straight Arrow Connector 687"/>
          <p:cNvCxnSpPr>
            <a:cxnSpLocks noChangeShapeType="1"/>
            <a:stCxn id="108" idx="4"/>
            <a:endCxn id="110" idx="0"/>
          </p:cNvCxnSpPr>
          <p:nvPr/>
        </p:nvCxnSpPr>
        <p:spPr bwMode="auto">
          <a:xfrm rot="5400000">
            <a:off x="3768726" y="3165475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13" name="TextBox 688"/>
          <p:cNvSpPr txBox="1">
            <a:spLocks noChangeArrowheads="1"/>
          </p:cNvSpPr>
          <p:nvPr/>
        </p:nvSpPr>
        <p:spPr bwMode="auto">
          <a:xfrm>
            <a:off x="2967038" y="1262063"/>
            <a:ext cx="244475" cy="163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aseline="-25000">
                <a:latin typeface="Arial" charset="0"/>
                <a:cs typeface="Arial" charset="0"/>
              </a:rPr>
              <a:t>IJJJ</a:t>
            </a:r>
          </a:p>
        </p:txBody>
      </p:sp>
      <p:sp>
        <p:nvSpPr>
          <p:cNvPr id="114" name="TextBox 689"/>
          <p:cNvSpPr txBox="1">
            <a:spLocks noChangeArrowheads="1"/>
          </p:cNvSpPr>
          <p:nvPr/>
        </p:nvSpPr>
        <p:spPr bwMode="auto">
          <a:xfrm>
            <a:off x="4037013" y="1225550"/>
            <a:ext cx="227012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JJIJ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15" name="TextBox 690"/>
          <p:cNvSpPr txBox="1">
            <a:spLocks noChangeArrowheads="1"/>
          </p:cNvSpPr>
          <p:nvPr/>
        </p:nvSpPr>
        <p:spPr bwMode="auto">
          <a:xfrm>
            <a:off x="5046663" y="1238250"/>
            <a:ext cx="227012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JJJI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16" name="TextBox 691"/>
          <p:cNvSpPr txBox="1">
            <a:spLocks noChangeArrowheads="1"/>
          </p:cNvSpPr>
          <p:nvPr/>
        </p:nvSpPr>
        <p:spPr bwMode="auto">
          <a:xfrm>
            <a:off x="6008688" y="1238250"/>
            <a:ext cx="227012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JIJJ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17" name="TextBox 692"/>
          <p:cNvSpPr txBox="1">
            <a:spLocks noChangeArrowheads="1"/>
          </p:cNvSpPr>
          <p:nvPr/>
        </p:nvSpPr>
        <p:spPr bwMode="auto">
          <a:xfrm>
            <a:off x="2089150" y="2671763"/>
            <a:ext cx="198438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IJIJ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18" name="TextBox 693"/>
          <p:cNvSpPr txBox="1">
            <a:spLocks noChangeArrowheads="1"/>
          </p:cNvSpPr>
          <p:nvPr/>
        </p:nvSpPr>
        <p:spPr bwMode="auto">
          <a:xfrm>
            <a:off x="3127375" y="2671763"/>
            <a:ext cx="198438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IJJI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19" name="TextBox 694"/>
          <p:cNvSpPr txBox="1">
            <a:spLocks noChangeArrowheads="1"/>
          </p:cNvSpPr>
          <p:nvPr/>
        </p:nvSpPr>
        <p:spPr bwMode="auto">
          <a:xfrm>
            <a:off x="4073525" y="2671763"/>
            <a:ext cx="198438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JJII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20" name="TextBox 706"/>
          <p:cNvSpPr txBox="1">
            <a:spLocks noChangeArrowheads="1"/>
          </p:cNvSpPr>
          <p:nvPr/>
        </p:nvSpPr>
        <p:spPr bwMode="auto">
          <a:xfrm>
            <a:off x="754063" y="1223963"/>
            <a:ext cx="2571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JJJJ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21" name="Oval 607"/>
          <p:cNvSpPr>
            <a:spLocks noChangeArrowheads="1"/>
          </p:cNvSpPr>
          <p:nvPr/>
        </p:nvSpPr>
        <p:spPr bwMode="auto">
          <a:xfrm>
            <a:off x="4895850" y="27876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22" name="Oval 609"/>
          <p:cNvSpPr>
            <a:spLocks noChangeArrowheads="1"/>
          </p:cNvSpPr>
          <p:nvPr/>
        </p:nvSpPr>
        <p:spPr bwMode="auto">
          <a:xfrm>
            <a:off x="5391150" y="366395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sp>
        <p:nvSpPr>
          <p:cNvPr id="123" name="Oval 611"/>
          <p:cNvSpPr>
            <a:spLocks noChangeArrowheads="1"/>
          </p:cNvSpPr>
          <p:nvPr/>
        </p:nvSpPr>
        <p:spPr bwMode="auto">
          <a:xfrm>
            <a:off x="5391150" y="32448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cxnSp>
        <p:nvCxnSpPr>
          <p:cNvPr id="124" name="Straight Arrow Connector 614"/>
          <p:cNvCxnSpPr>
            <a:cxnSpLocks noChangeShapeType="1"/>
            <a:stCxn id="121" idx="5"/>
            <a:endCxn id="123" idx="1"/>
          </p:cNvCxnSpPr>
          <p:nvPr/>
        </p:nvCxnSpPr>
        <p:spPr bwMode="auto">
          <a:xfrm rot="16200000" flipH="1">
            <a:off x="5110163" y="2963863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25" name="Straight Arrow Connector 615"/>
          <p:cNvCxnSpPr>
            <a:cxnSpLocks noChangeShapeType="1"/>
            <a:stCxn id="121" idx="5"/>
            <a:endCxn id="122" idx="1"/>
          </p:cNvCxnSpPr>
          <p:nvPr/>
        </p:nvCxnSpPr>
        <p:spPr bwMode="auto">
          <a:xfrm rot="16200000" flipH="1">
            <a:off x="4903788" y="3170238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26" name="Oval 607"/>
          <p:cNvSpPr>
            <a:spLocks noChangeArrowheads="1"/>
          </p:cNvSpPr>
          <p:nvPr/>
        </p:nvSpPr>
        <p:spPr bwMode="auto">
          <a:xfrm>
            <a:off x="5915025" y="27447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27" name="Oval 608"/>
          <p:cNvSpPr>
            <a:spLocks noChangeArrowheads="1"/>
          </p:cNvSpPr>
          <p:nvPr/>
        </p:nvSpPr>
        <p:spPr bwMode="auto">
          <a:xfrm>
            <a:off x="6410325" y="27447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128" name="Oval 609"/>
          <p:cNvSpPr>
            <a:spLocks noChangeArrowheads="1"/>
          </p:cNvSpPr>
          <p:nvPr/>
        </p:nvSpPr>
        <p:spPr bwMode="auto">
          <a:xfrm>
            <a:off x="6410325" y="3621088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cxnSp>
        <p:nvCxnSpPr>
          <p:cNvPr id="129" name="Straight Arrow Connector 613"/>
          <p:cNvCxnSpPr>
            <a:cxnSpLocks noChangeShapeType="1"/>
            <a:stCxn id="126" idx="6"/>
            <a:endCxn id="127" idx="2"/>
          </p:cNvCxnSpPr>
          <p:nvPr/>
        </p:nvCxnSpPr>
        <p:spPr bwMode="auto">
          <a:xfrm>
            <a:off x="6143625" y="285908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30" name="Straight Arrow Connector 615"/>
          <p:cNvCxnSpPr>
            <a:cxnSpLocks noChangeShapeType="1"/>
            <a:stCxn id="126" idx="5"/>
            <a:endCxn id="128" idx="1"/>
          </p:cNvCxnSpPr>
          <p:nvPr/>
        </p:nvCxnSpPr>
        <p:spPr bwMode="auto">
          <a:xfrm rot="16200000" flipH="1">
            <a:off x="5922963" y="3127375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31" name="Oval 607"/>
          <p:cNvSpPr>
            <a:spLocks noChangeArrowheads="1"/>
          </p:cNvSpPr>
          <p:nvPr/>
        </p:nvSpPr>
        <p:spPr bwMode="auto">
          <a:xfrm>
            <a:off x="7007225" y="27130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32" name="Oval 608"/>
          <p:cNvSpPr>
            <a:spLocks noChangeArrowheads="1"/>
          </p:cNvSpPr>
          <p:nvPr/>
        </p:nvSpPr>
        <p:spPr bwMode="auto">
          <a:xfrm>
            <a:off x="7502525" y="27130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sp>
        <p:nvSpPr>
          <p:cNvPr id="133" name="Oval 611"/>
          <p:cNvSpPr>
            <a:spLocks noChangeArrowheads="1"/>
          </p:cNvSpPr>
          <p:nvPr/>
        </p:nvSpPr>
        <p:spPr bwMode="auto">
          <a:xfrm>
            <a:off x="7502525" y="317023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cxnSp>
        <p:nvCxnSpPr>
          <p:cNvPr id="134" name="Straight Arrow Connector 613"/>
          <p:cNvCxnSpPr>
            <a:cxnSpLocks noChangeShapeType="1"/>
            <a:stCxn id="131" idx="6"/>
            <a:endCxn id="132" idx="2"/>
          </p:cNvCxnSpPr>
          <p:nvPr/>
        </p:nvCxnSpPr>
        <p:spPr bwMode="auto">
          <a:xfrm>
            <a:off x="7235825" y="282733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35" name="Straight Arrow Connector 614"/>
          <p:cNvCxnSpPr>
            <a:cxnSpLocks noChangeShapeType="1"/>
            <a:stCxn id="131" idx="5"/>
            <a:endCxn id="133" idx="1"/>
          </p:cNvCxnSpPr>
          <p:nvPr/>
        </p:nvCxnSpPr>
        <p:spPr bwMode="auto">
          <a:xfrm rot="16200000" flipH="1">
            <a:off x="7221538" y="2889250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36" name="Oval 607"/>
          <p:cNvSpPr>
            <a:spLocks noChangeArrowheads="1"/>
          </p:cNvSpPr>
          <p:nvPr/>
        </p:nvSpPr>
        <p:spPr bwMode="auto">
          <a:xfrm>
            <a:off x="873125" y="43529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37" name="Oval 612"/>
          <p:cNvSpPr>
            <a:spLocks noChangeArrowheads="1"/>
          </p:cNvSpPr>
          <p:nvPr/>
        </p:nvSpPr>
        <p:spPr bwMode="auto">
          <a:xfrm>
            <a:off x="873125" y="48101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138" name="Straight Arrow Connector 616"/>
          <p:cNvCxnSpPr>
            <a:cxnSpLocks noChangeShapeType="1"/>
            <a:stCxn id="136" idx="4"/>
            <a:endCxn id="137" idx="0"/>
          </p:cNvCxnSpPr>
          <p:nvPr/>
        </p:nvCxnSpPr>
        <p:spPr bwMode="auto">
          <a:xfrm rot="5400000">
            <a:off x="873126" y="4695825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39" name="Oval 607"/>
          <p:cNvSpPr>
            <a:spLocks noChangeArrowheads="1"/>
          </p:cNvSpPr>
          <p:nvPr/>
        </p:nvSpPr>
        <p:spPr bwMode="auto">
          <a:xfrm>
            <a:off x="1520825" y="43497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40" name="Oval 609"/>
          <p:cNvSpPr>
            <a:spLocks noChangeArrowheads="1"/>
          </p:cNvSpPr>
          <p:nvPr/>
        </p:nvSpPr>
        <p:spPr bwMode="auto">
          <a:xfrm>
            <a:off x="2016125" y="522605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cxnSp>
        <p:nvCxnSpPr>
          <p:cNvPr id="141" name="Straight Arrow Connector 615"/>
          <p:cNvCxnSpPr>
            <a:cxnSpLocks noChangeShapeType="1"/>
            <a:stCxn id="139" idx="5"/>
            <a:endCxn id="140" idx="1"/>
          </p:cNvCxnSpPr>
          <p:nvPr/>
        </p:nvCxnSpPr>
        <p:spPr bwMode="auto">
          <a:xfrm rot="16200000" flipH="1">
            <a:off x="1528763" y="4732338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42" name="Oval 607"/>
          <p:cNvSpPr>
            <a:spLocks noChangeArrowheads="1"/>
          </p:cNvSpPr>
          <p:nvPr/>
        </p:nvSpPr>
        <p:spPr bwMode="auto">
          <a:xfrm>
            <a:off x="2397125" y="43529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43" name="Oval 611"/>
          <p:cNvSpPr>
            <a:spLocks noChangeArrowheads="1"/>
          </p:cNvSpPr>
          <p:nvPr/>
        </p:nvSpPr>
        <p:spPr bwMode="auto">
          <a:xfrm>
            <a:off x="2892425" y="48101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cxnSp>
        <p:nvCxnSpPr>
          <p:cNvPr id="144" name="Straight Arrow Connector 614"/>
          <p:cNvCxnSpPr>
            <a:cxnSpLocks noChangeShapeType="1"/>
            <a:stCxn id="142" idx="5"/>
            <a:endCxn id="143" idx="1"/>
          </p:cNvCxnSpPr>
          <p:nvPr/>
        </p:nvCxnSpPr>
        <p:spPr bwMode="auto">
          <a:xfrm rot="16200000" flipH="1">
            <a:off x="2611438" y="4529138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45" name="TextBox 694"/>
          <p:cNvSpPr txBox="1">
            <a:spLocks noChangeArrowheads="1"/>
          </p:cNvSpPr>
          <p:nvPr/>
        </p:nvSpPr>
        <p:spPr bwMode="auto">
          <a:xfrm>
            <a:off x="6224588" y="2595563"/>
            <a:ext cx="198437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JIIJ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46" name="TextBox 694"/>
          <p:cNvSpPr txBox="1">
            <a:spLocks noChangeArrowheads="1"/>
          </p:cNvSpPr>
          <p:nvPr/>
        </p:nvSpPr>
        <p:spPr bwMode="auto">
          <a:xfrm>
            <a:off x="5221288" y="2663825"/>
            <a:ext cx="198437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IIJJ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47" name="TextBox 694"/>
          <p:cNvSpPr txBox="1">
            <a:spLocks noChangeArrowheads="1"/>
          </p:cNvSpPr>
          <p:nvPr/>
        </p:nvSpPr>
        <p:spPr bwMode="auto">
          <a:xfrm>
            <a:off x="7308850" y="2597150"/>
            <a:ext cx="198438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JIJI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48" name="Oval 607"/>
          <p:cNvSpPr>
            <a:spLocks noChangeArrowheads="1"/>
          </p:cNvSpPr>
          <p:nvPr/>
        </p:nvSpPr>
        <p:spPr bwMode="auto">
          <a:xfrm>
            <a:off x="3311525" y="43195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49" name="Oval 608"/>
          <p:cNvSpPr>
            <a:spLocks noChangeArrowheads="1"/>
          </p:cNvSpPr>
          <p:nvPr/>
        </p:nvSpPr>
        <p:spPr bwMode="auto">
          <a:xfrm>
            <a:off x="3806825" y="43195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cxnSp>
        <p:nvCxnSpPr>
          <p:cNvPr id="150" name="Straight Arrow Connector 613"/>
          <p:cNvCxnSpPr>
            <a:cxnSpLocks noChangeShapeType="1"/>
            <a:stCxn id="148" idx="6"/>
            <a:endCxn id="149" idx="2"/>
          </p:cNvCxnSpPr>
          <p:nvPr/>
        </p:nvCxnSpPr>
        <p:spPr bwMode="auto">
          <a:xfrm>
            <a:off x="3540125" y="443388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51" name="Oval 607"/>
          <p:cNvSpPr>
            <a:spLocks noChangeArrowheads="1"/>
          </p:cNvSpPr>
          <p:nvPr/>
        </p:nvSpPr>
        <p:spPr bwMode="auto">
          <a:xfrm>
            <a:off x="4721225" y="43180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52" name="TextBox 688"/>
          <p:cNvSpPr txBox="1">
            <a:spLocks noChangeArrowheads="1"/>
          </p:cNvSpPr>
          <p:nvPr/>
        </p:nvSpPr>
        <p:spPr bwMode="auto">
          <a:xfrm>
            <a:off x="1123950" y="4187825"/>
            <a:ext cx="169863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IJII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53" name="TextBox 689"/>
          <p:cNvSpPr txBox="1">
            <a:spLocks noChangeArrowheads="1"/>
          </p:cNvSpPr>
          <p:nvPr/>
        </p:nvSpPr>
        <p:spPr bwMode="auto">
          <a:xfrm>
            <a:off x="1835150" y="4197350"/>
            <a:ext cx="169863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IIIJ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54" name="TextBox 690"/>
          <p:cNvSpPr txBox="1">
            <a:spLocks noChangeArrowheads="1"/>
          </p:cNvSpPr>
          <p:nvPr/>
        </p:nvSpPr>
        <p:spPr bwMode="auto">
          <a:xfrm>
            <a:off x="2717800" y="4197350"/>
            <a:ext cx="169863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IIJI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55" name="TextBox 691"/>
          <p:cNvSpPr txBox="1">
            <a:spLocks noChangeArrowheads="1"/>
          </p:cNvSpPr>
          <p:nvPr/>
        </p:nvSpPr>
        <p:spPr bwMode="auto">
          <a:xfrm>
            <a:off x="3629025" y="4164013"/>
            <a:ext cx="169863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JIII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56" name="TextBox 691"/>
          <p:cNvSpPr txBox="1">
            <a:spLocks noChangeArrowheads="1"/>
          </p:cNvSpPr>
          <p:nvPr/>
        </p:nvSpPr>
        <p:spPr bwMode="auto">
          <a:xfrm>
            <a:off x="4725988" y="4122738"/>
            <a:ext cx="141287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57" name="Oval 607"/>
          <p:cNvSpPr>
            <a:spLocks noChangeArrowheads="1"/>
          </p:cNvSpPr>
          <p:nvPr/>
        </p:nvSpPr>
        <p:spPr bwMode="auto">
          <a:xfrm>
            <a:off x="5710238" y="43148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58" name="Oval 612"/>
          <p:cNvSpPr>
            <a:spLocks noChangeArrowheads="1"/>
          </p:cNvSpPr>
          <p:nvPr/>
        </p:nvSpPr>
        <p:spPr bwMode="auto">
          <a:xfrm>
            <a:off x="5710238" y="47720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Rt</a:t>
            </a:r>
          </a:p>
        </p:txBody>
      </p:sp>
      <p:cxnSp>
        <p:nvCxnSpPr>
          <p:cNvPr id="159" name="Straight Arrow Connector 616"/>
          <p:cNvCxnSpPr>
            <a:cxnSpLocks noChangeShapeType="1"/>
            <a:stCxn id="157" idx="4"/>
            <a:endCxn id="158" idx="0"/>
          </p:cNvCxnSpPr>
          <p:nvPr/>
        </p:nvCxnSpPr>
        <p:spPr bwMode="auto">
          <a:xfrm rot="5400000">
            <a:off x="5710238" y="4657725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lg" len="lg"/>
          </a:ln>
        </p:spPr>
      </p:cxnSp>
      <p:sp>
        <p:nvSpPr>
          <p:cNvPr id="160" name="Oval 607"/>
          <p:cNvSpPr>
            <a:spLocks noChangeArrowheads="1"/>
          </p:cNvSpPr>
          <p:nvPr/>
        </p:nvSpPr>
        <p:spPr bwMode="auto">
          <a:xfrm>
            <a:off x="6511925" y="431165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61" name="Oval 609"/>
          <p:cNvSpPr>
            <a:spLocks noChangeArrowheads="1"/>
          </p:cNvSpPr>
          <p:nvPr/>
        </p:nvSpPr>
        <p:spPr bwMode="auto">
          <a:xfrm>
            <a:off x="7007225" y="518795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cxnSp>
        <p:nvCxnSpPr>
          <p:cNvPr id="162" name="Straight Arrow Connector 615"/>
          <p:cNvCxnSpPr>
            <a:cxnSpLocks noChangeShapeType="1"/>
            <a:stCxn id="160" idx="5"/>
            <a:endCxn id="161" idx="1"/>
          </p:cNvCxnSpPr>
          <p:nvPr/>
        </p:nvCxnSpPr>
        <p:spPr bwMode="auto">
          <a:xfrm rot="16200000" flipH="1">
            <a:off x="6519863" y="4694238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lg" len="lg"/>
          </a:ln>
        </p:spPr>
      </p:cxnSp>
      <p:sp>
        <p:nvSpPr>
          <p:cNvPr id="163" name="Oval 607"/>
          <p:cNvSpPr>
            <a:spLocks noChangeArrowheads="1"/>
          </p:cNvSpPr>
          <p:nvPr/>
        </p:nvSpPr>
        <p:spPr bwMode="auto">
          <a:xfrm>
            <a:off x="7388225" y="43148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64" name="Oval 611"/>
          <p:cNvSpPr>
            <a:spLocks noChangeArrowheads="1"/>
          </p:cNvSpPr>
          <p:nvPr/>
        </p:nvSpPr>
        <p:spPr bwMode="auto">
          <a:xfrm>
            <a:off x="7883525" y="477202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</a:t>
            </a:r>
          </a:p>
        </p:txBody>
      </p:sp>
      <p:cxnSp>
        <p:nvCxnSpPr>
          <p:cNvPr id="165" name="Straight Arrow Connector 614"/>
          <p:cNvCxnSpPr>
            <a:cxnSpLocks noChangeShapeType="1"/>
            <a:stCxn id="163" idx="5"/>
            <a:endCxn id="164" idx="1"/>
          </p:cNvCxnSpPr>
          <p:nvPr/>
        </p:nvCxnSpPr>
        <p:spPr bwMode="auto">
          <a:xfrm rot="16200000" flipH="1">
            <a:off x="7602538" y="4491038"/>
            <a:ext cx="295275" cy="333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lg" len="lg"/>
          </a:ln>
        </p:spPr>
      </p:cxnSp>
      <p:sp>
        <p:nvSpPr>
          <p:cNvPr id="166" name="Oval 607"/>
          <p:cNvSpPr>
            <a:spLocks noChangeArrowheads="1"/>
          </p:cNvSpPr>
          <p:nvPr/>
        </p:nvSpPr>
        <p:spPr bwMode="auto">
          <a:xfrm>
            <a:off x="8148638" y="42814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67" name="Oval 608"/>
          <p:cNvSpPr>
            <a:spLocks noChangeArrowheads="1"/>
          </p:cNvSpPr>
          <p:nvPr/>
        </p:nvSpPr>
        <p:spPr bwMode="auto">
          <a:xfrm>
            <a:off x="8643938" y="4281488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RR</a:t>
            </a:r>
          </a:p>
        </p:txBody>
      </p:sp>
      <p:cxnSp>
        <p:nvCxnSpPr>
          <p:cNvPr id="168" name="Straight Arrow Connector 613"/>
          <p:cNvCxnSpPr>
            <a:cxnSpLocks noChangeShapeType="1"/>
            <a:stCxn id="166" idx="6"/>
            <a:endCxn id="167" idx="2"/>
          </p:cNvCxnSpPr>
          <p:nvPr/>
        </p:nvCxnSpPr>
        <p:spPr bwMode="auto">
          <a:xfrm>
            <a:off x="8377238" y="4395788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lg" len="lg"/>
          </a:ln>
        </p:spPr>
      </p:cxnSp>
      <p:sp>
        <p:nvSpPr>
          <p:cNvPr id="169" name="TextBox 688"/>
          <p:cNvSpPr txBox="1">
            <a:spLocks noChangeArrowheads="1"/>
          </p:cNvSpPr>
          <p:nvPr/>
        </p:nvSpPr>
        <p:spPr bwMode="auto">
          <a:xfrm>
            <a:off x="5961063" y="4149725"/>
            <a:ext cx="176212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I0II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70" name="TextBox 689"/>
          <p:cNvSpPr txBox="1">
            <a:spLocks noChangeArrowheads="1"/>
          </p:cNvSpPr>
          <p:nvPr/>
        </p:nvSpPr>
        <p:spPr bwMode="auto">
          <a:xfrm>
            <a:off x="6826250" y="4113213"/>
            <a:ext cx="176213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III0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71" name="TextBox 690"/>
          <p:cNvSpPr txBox="1">
            <a:spLocks noChangeArrowheads="1"/>
          </p:cNvSpPr>
          <p:nvPr/>
        </p:nvSpPr>
        <p:spPr bwMode="auto">
          <a:xfrm>
            <a:off x="7658100" y="4125913"/>
            <a:ext cx="176213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II0I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72" name="TextBox 691"/>
          <p:cNvSpPr txBox="1">
            <a:spLocks noChangeArrowheads="1"/>
          </p:cNvSpPr>
          <p:nvPr/>
        </p:nvSpPr>
        <p:spPr bwMode="auto">
          <a:xfrm>
            <a:off x="8466138" y="4125913"/>
            <a:ext cx="17621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0III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173" name="TextBox 7"/>
          <p:cNvSpPr txBox="1">
            <a:spLocks noChangeArrowheads="1"/>
          </p:cNvSpPr>
          <p:nvPr/>
        </p:nvSpPr>
        <p:spPr bwMode="auto">
          <a:xfrm>
            <a:off x="1552575" y="1473200"/>
            <a:ext cx="69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 = R1 </a:t>
            </a:r>
          </a:p>
          <a:p>
            <a:r>
              <a:rPr lang="en-US" sz="1000"/>
              <a:t>t = dTTP</a:t>
            </a:r>
          </a:p>
        </p:txBody>
      </p:sp>
      <p:sp>
        <p:nvSpPr>
          <p:cNvPr id="174" name="TextBox 7"/>
          <p:cNvSpPr txBox="1">
            <a:spLocks noChangeArrowheads="1"/>
          </p:cNvSpPr>
          <p:nvPr/>
        </p:nvSpPr>
        <p:spPr bwMode="auto">
          <a:xfrm>
            <a:off x="1292225" y="1169988"/>
            <a:ext cx="1254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(RR, Rt, RRt, RRtt)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Binary K Hypotheses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44613" y="1627188"/>
            <a:ext cx="241300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  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1225" y="1625600"/>
            <a:ext cx="207963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 RR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22388" y="2351088"/>
            <a:ext cx="284162" cy="306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Rt  R</a:t>
            </a:r>
          </a:p>
          <a:p>
            <a:r>
              <a:rPr lang="en-US" sz="1000"/>
              <a:t>    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2813" y="2349500"/>
            <a:ext cx="204787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</a:t>
            </a:r>
          </a:p>
          <a:p>
            <a:r>
              <a:rPr lang="en-US" sz="1000"/>
              <a:t>   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0163" y="3117850"/>
            <a:ext cx="32702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Rt  Rt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2175" y="3117850"/>
            <a:ext cx="246063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RRtt</a:t>
            </a:r>
          </a:p>
        </p:txBody>
      </p:sp>
      <p:cxnSp>
        <p:nvCxnSpPr>
          <p:cNvPr id="10" name="Straight Arrow Connector 10"/>
          <p:cNvCxnSpPr>
            <a:cxnSpLocks noChangeShapeType="1"/>
            <a:stCxn id="4" idx="3"/>
            <a:endCxn id="5" idx="1"/>
          </p:cNvCxnSpPr>
          <p:nvPr/>
        </p:nvCxnSpPr>
        <p:spPr bwMode="auto">
          <a:xfrm flipV="1">
            <a:off x="1585913" y="1779588"/>
            <a:ext cx="595312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731963" y="1539875"/>
            <a:ext cx="3206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d_R_R</a:t>
            </a:r>
          </a:p>
        </p:txBody>
      </p:sp>
      <p:cxnSp>
        <p:nvCxnSpPr>
          <p:cNvPr id="12" name="Straight Arrow Connector 13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1606550" y="2503488"/>
            <a:ext cx="576263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687513" y="2271713"/>
            <a:ext cx="349250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d_Rt_R</a:t>
            </a:r>
          </a:p>
        </p:txBody>
      </p:sp>
      <p:cxnSp>
        <p:nvCxnSpPr>
          <p:cNvPr id="14" name="Straight Arrow Connector 15"/>
          <p:cNvCxnSpPr>
            <a:cxnSpLocks noChangeShapeType="1"/>
            <a:stCxn id="8" idx="3"/>
            <a:endCxn id="9" idx="1"/>
          </p:cNvCxnSpPr>
          <p:nvPr/>
        </p:nvCxnSpPr>
        <p:spPr bwMode="auto">
          <a:xfrm flipV="1">
            <a:off x="1627188" y="3194050"/>
            <a:ext cx="534987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697038" y="2979738"/>
            <a:ext cx="37941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d_Rt_Rt</a:t>
            </a:r>
          </a:p>
        </p:txBody>
      </p:sp>
      <p:cxnSp>
        <p:nvCxnSpPr>
          <p:cNvPr id="16" name="Straight Arrow Connector 22"/>
          <p:cNvCxnSpPr>
            <a:cxnSpLocks noChangeShapeType="1"/>
            <a:stCxn id="5" idx="2"/>
            <a:endCxn id="7" idx="0"/>
          </p:cNvCxnSpPr>
          <p:nvPr/>
        </p:nvCxnSpPr>
        <p:spPr bwMode="auto">
          <a:xfrm rot="16200000" flipH="1">
            <a:off x="2077244" y="2140744"/>
            <a:ext cx="41592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7" name="Straight Arrow Connector 23"/>
          <p:cNvCxnSpPr>
            <a:cxnSpLocks noChangeShapeType="1"/>
            <a:stCxn id="4" idx="2"/>
            <a:endCxn id="6" idx="0"/>
          </p:cNvCxnSpPr>
          <p:nvPr/>
        </p:nvCxnSpPr>
        <p:spPr bwMode="auto">
          <a:xfrm rot="5400000">
            <a:off x="1257300" y="2143126"/>
            <a:ext cx="41592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8" name="Straight Arrow Connector 30"/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2055812" y="2887663"/>
            <a:ext cx="46037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9" name="Straight Arrow Connector 33"/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1234281" y="2886869"/>
            <a:ext cx="460375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1535113" y="2074863"/>
            <a:ext cx="29686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d_R_t</a:t>
            </a: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1549400" y="2797175"/>
            <a:ext cx="296863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d_R_t</a:t>
            </a: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2347913" y="2779713"/>
            <a:ext cx="37782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d_RRt_t</a:t>
            </a:r>
          </a:p>
        </p:txBody>
      </p: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2357438" y="2068513"/>
            <a:ext cx="349250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d_RR_t</a:t>
            </a:r>
          </a:p>
        </p:txBody>
      </p:sp>
      <p:sp>
        <p:nvSpPr>
          <p:cNvPr id="24" name="TextBox 63"/>
          <p:cNvSpPr txBox="1">
            <a:spLocks noChangeArrowheads="1"/>
          </p:cNvSpPr>
          <p:nvPr/>
        </p:nvSpPr>
        <p:spPr bwMode="auto">
          <a:xfrm>
            <a:off x="2239963" y="208438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25" name="TextBox 64"/>
          <p:cNvSpPr txBox="1">
            <a:spLocks noChangeArrowheads="1"/>
          </p:cNvSpPr>
          <p:nvPr/>
        </p:nvSpPr>
        <p:spPr bwMode="auto">
          <a:xfrm>
            <a:off x="2236788" y="2808288"/>
            <a:ext cx="103187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1416050" y="2070100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27" name="TextBox 66"/>
          <p:cNvSpPr txBox="1">
            <a:spLocks noChangeArrowheads="1"/>
          </p:cNvSpPr>
          <p:nvPr/>
        </p:nvSpPr>
        <p:spPr bwMode="auto">
          <a:xfrm>
            <a:off x="1417638" y="2835275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28" name="TextBox 182"/>
          <p:cNvSpPr txBox="1">
            <a:spLocks noChangeArrowheads="1"/>
          </p:cNvSpPr>
          <p:nvPr/>
        </p:nvSpPr>
        <p:spPr bwMode="auto">
          <a:xfrm>
            <a:off x="1758950" y="1720850"/>
            <a:ext cx="2476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sp>
        <p:nvSpPr>
          <p:cNvPr id="29" name="TextBox 183"/>
          <p:cNvSpPr txBox="1">
            <a:spLocks noChangeArrowheads="1"/>
          </p:cNvSpPr>
          <p:nvPr/>
        </p:nvSpPr>
        <p:spPr bwMode="auto">
          <a:xfrm>
            <a:off x="1779588" y="2443163"/>
            <a:ext cx="2476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sp>
        <p:nvSpPr>
          <p:cNvPr id="30" name="TextBox 184"/>
          <p:cNvSpPr txBox="1">
            <a:spLocks noChangeArrowheads="1"/>
          </p:cNvSpPr>
          <p:nvPr/>
        </p:nvSpPr>
        <p:spPr bwMode="auto">
          <a:xfrm>
            <a:off x="1766888" y="3132138"/>
            <a:ext cx="247650" cy="123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332413" y="3548063"/>
            <a:ext cx="1581150" cy="1457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613150" y="3689350"/>
            <a:ext cx="241300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  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4449763" y="3687763"/>
            <a:ext cx="207962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 RR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590925" y="4413250"/>
            <a:ext cx="284163" cy="306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Rt  R</a:t>
            </a:r>
          </a:p>
          <a:p>
            <a:r>
              <a:rPr lang="en-US" sz="1000"/>
              <a:t>    t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4451350" y="4411663"/>
            <a:ext cx="204788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</a:t>
            </a:r>
          </a:p>
          <a:p>
            <a:r>
              <a:rPr lang="en-US" sz="1000"/>
              <a:t>   t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4430713" y="5180013"/>
            <a:ext cx="24606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RRtt</a:t>
            </a:r>
          </a:p>
        </p:txBody>
      </p:sp>
      <p:cxnSp>
        <p:nvCxnSpPr>
          <p:cNvPr id="37" name="Straight Arrow Connector 10"/>
          <p:cNvCxnSpPr>
            <a:cxnSpLocks noChangeShapeType="1"/>
            <a:stCxn id="32" idx="3"/>
            <a:endCxn id="33" idx="1"/>
          </p:cNvCxnSpPr>
          <p:nvPr/>
        </p:nvCxnSpPr>
        <p:spPr bwMode="auto">
          <a:xfrm flipV="1">
            <a:off x="3854450" y="3841750"/>
            <a:ext cx="595313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4013200" y="3903663"/>
            <a:ext cx="227013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R_R</a:t>
            </a:r>
          </a:p>
        </p:txBody>
      </p:sp>
      <p:cxnSp>
        <p:nvCxnSpPr>
          <p:cNvPr id="39" name="Straight Arrow Connector 22"/>
          <p:cNvCxnSpPr>
            <a:cxnSpLocks noChangeShapeType="1"/>
            <a:stCxn id="33" idx="2"/>
            <a:endCxn id="35" idx="0"/>
          </p:cNvCxnSpPr>
          <p:nvPr/>
        </p:nvCxnSpPr>
        <p:spPr bwMode="auto">
          <a:xfrm rot="16200000" flipH="1">
            <a:off x="4345781" y="4202907"/>
            <a:ext cx="415925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40" name="Straight Arrow Connector 23"/>
          <p:cNvCxnSpPr>
            <a:cxnSpLocks noChangeShapeType="1"/>
            <a:stCxn id="32" idx="2"/>
            <a:endCxn id="34" idx="0"/>
          </p:cNvCxnSpPr>
          <p:nvPr/>
        </p:nvCxnSpPr>
        <p:spPr bwMode="auto">
          <a:xfrm rot="5400000">
            <a:off x="3525837" y="4205288"/>
            <a:ext cx="41592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41" name="Straight Arrow Connector 30"/>
          <p:cNvCxnSpPr>
            <a:cxnSpLocks noChangeShapeType="1"/>
            <a:stCxn id="35" idx="2"/>
            <a:endCxn id="36" idx="0"/>
          </p:cNvCxnSpPr>
          <p:nvPr/>
        </p:nvCxnSpPr>
        <p:spPr bwMode="auto">
          <a:xfrm rot="16200000" flipH="1">
            <a:off x="4324350" y="4949826"/>
            <a:ext cx="46037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3803650" y="4137025"/>
            <a:ext cx="203200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R_t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4616450" y="4841875"/>
            <a:ext cx="285750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RRt_t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4625975" y="4130675"/>
            <a:ext cx="2571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RR_t</a:t>
            </a:r>
          </a:p>
        </p:txBody>
      </p:sp>
      <p:sp>
        <p:nvSpPr>
          <p:cNvPr id="45" name="TextBox 63"/>
          <p:cNvSpPr txBox="1">
            <a:spLocks noChangeArrowheads="1"/>
          </p:cNvSpPr>
          <p:nvPr/>
        </p:nvSpPr>
        <p:spPr bwMode="auto">
          <a:xfrm>
            <a:off x="4508500" y="4146550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46" name="TextBox 64"/>
          <p:cNvSpPr txBox="1">
            <a:spLocks noChangeArrowheads="1"/>
          </p:cNvSpPr>
          <p:nvPr/>
        </p:nvSpPr>
        <p:spPr bwMode="auto">
          <a:xfrm>
            <a:off x="4505325" y="4870450"/>
            <a:ext cx="103188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3684588" y="413226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48" name="Straight Connector 243"/>
          <p:cNvCxnSpPr>
            <a:cxnSpLocks noChangeShapeType="1"/>
          </p:cNvCxnSpPr>
          <p:nvPr/>
        </p:nvCxnSpPr>
        <p:spPr bwMode="auto">
          <a:xfrm>
            <a:off x="5122863" y="3838575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49" name="Straight Connector 244"/>
          <p:cNvCxnSpPr>
            <a:cxnSpLocks noChangeShapeType="1"/>
          </p:cNvCxnSpPr>
          <p:nvPr/>
        </p:nvCxnSpPr>
        <p:spPr bwMode="auto">
          <a:xfrm rot="5400000">
            <a:off x="5245894" y="3953669"/>
            <a:ext cx="2159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50" name="Straight Connector 245"/>
          <p:cNvCxnSpPr>
            <a:cxnSpLocks noChangeShapeType="1"/>
          </p:cNvCxnSpPr>
          <p:nvPr/>
        </p:nvCxnSpPr>
        <p:spPr bwMode="auto">
          <a:xfrm rot="5400000">
            <a:off x="5237956" y="4179094"/>
            <a:ext cx="2317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51" name="Straight Connector 246"/>
          <p:cNvCxnSpPr>
            <a:cxnSpLocks noChangeShapeType="1"/>
          </p:cNvCxnSpPr>
          <p:nvPr/>
        </p:nvCxnSpPr>
        <p:spPr bwMode="auto">
          <a:xfrm rot="16200000" flipH="1">
            <a:off x="5013325" y="394811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52" name="TextBox 323"/>
          <p:cNvSpPr txBox="1">
            <a:spLocks noChangeArrowheads="1"/>
          </p:cNvSpPr>
          <p:nvPr/>
        </p:nvSpPr>
        <p:spPr bwMode="auto">
          <a:xfrm>
            <a:off x="5300663" y="388143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53" name="TextBox 327"/>
          <p:cNvSpPr txBox="1">
            <a:spLocks noChangeArrowheads="1"/>
          </p:cNvSpPr>
          <p:nvPr/>
        </p:nvSpPr>
        <p:spPr bwMode="auto">
          <a:xfrm>
            <a:off x="5302250" y="4076700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54" name="Straight Connector 243"/>
          <p:cNvCxnSpPr>
            <a:cxnSpLocks noChangeShapeType="1"/>
          </p:cNvCxnSpPr>
          <p:nvPr/>
        </p:nvCxnSpPr>
        <p:spPr bwMode="auto">
          <a:xfrm>
            <a:off x="5810250" y="3838575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55" name="Straight Connector 244"/>
          <p:cNvCxnSpPr>
            <a:cxnSpLocks noChangeShapeType="1"/>
          </p:cNvCxnSpPr>
          <p:nvPr/>
        </p:nvCxnSpPr>
        <p:spPr bwMode="auto">
          <a:xfrm rot="5400000">
            <a:off x="5933282" y="3953669"/>
            <a:ext cx="2159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56" name="Straight Connector 245"/>
          <p:cNvCxnSpPr>
            <a:cxnSpLocks noChangeShapeType="1"/>
          </p:cNvCxnSpPr>
          <p:nvPr/>
        </p:nvCxnSpPr>
        <p:spPr bwMode="auto">
          <a:xfrm rot="5400000">
            <a:off x="5925344" y="4179094"/>
            <a:ext cx="2317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57" name="Straight Connector 246"/>
          <p:cNvCxnSpPr>
            <a:cxnSpLocks noChangeShapeType="1"/>
          </p:cNvCxnSpPr>
          <p:nvPr/>
        </p:nvCxnSpPr>
        <p:spPr bwMode="auto">
          <a:xfrm rot="16200000" flipH="1">
            <a:off x="5700712" y="394811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58" name="TextBox 323"/>
          <p:cNvSpPr txBox="1">
            <a:spLocks noChangeArrowheads="1"/>
          </p:cNvSpPr>
          <p:nvPr/>
        </p:nvSpPr>
        <p:spPr bwMode="auto">
          <a:xfrm>
            <a:off x="5988050" y="388143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59" name="TextBox 323"/>
          <p:cNvSpPr txBox="1">
            <a:spLocks noChangeArrowheads="1"/>
          </p:cNvSpPr>
          <p:nvPr/>
        </p:nvSpPr>
        <p:spPr bwMode="auto">
          <a:xfrm>
            <a:off x="5753100" y="388461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60" name="Straight Connector 243"/>
          <p:cNvCxnSpPr>
            <a:cxnSpLocks noChangeShapeType="1"/>
          </p:cNvCxnSpPr>
          <p:nvPr/>
        </p:nvCxnSpPr>
        <p:spPr bwMode="auto">
          <a:xfrm>
            <a:off x="6456363" y="3838575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61" name="Straight Connector 244"/>
          <p:cNvCxnSpPr>
            <a:cxnSpLocks noChangeShapeType="1"/>
          </p:cNvCxnSpPr>
          <p:nvPr/>
        </p:nvCxnSpPr>
        <p:spPr bwMode="auto">
          <a:xfrm rot="5400000">
            <a:off x="6579394" y="3953669"/>
            <a:ext cx="2159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62" name="Straight Connector 245"/>
          <p:cNvCxnSpPr>
            <a:cxnSpLocks noChangeShapeType="1"/>
          </p:cNvCxnSpPr>
          <p:nvPr/>
        </p:nvCxnSpPr>
        <p:spPr bwMode="auto">
          <a:xfrm rot="5400000">
            <a:off x="6571456" y="4179094"/>
            <a:ext cx="2317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none" w="sm" len="sm"/>
          </a:ln>
        </p:spPr>
      </p:cxnSp>
      <p:cxnSp>
        <p:nvCxnSpPr>
          <p:cNvPr id="63" name="Straight Connector 246"/>
          <p:cNvCxnSpPr>
            <a:cxnSpLocks noChangeShapeType="1"/>
          </p:cNvCxnSpPr>
          <p:nvPr/>
        </p:nvCxnSpPr>
        <p:spPr bwMode="auto">
          <a:xfrm rot="16200000" flipH="1">
            <a:off x="6346825" y="394811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64" name="TextBox 327"/>
          <p:cNvSpPr txBox="1">
            <a:spLocks noChangeArrowheads="1"/>
          </p:cNvSpPr>
          <p:nvPr/>
        </p:nvSpPr>
        <p:spPr bwMode="auto">
          <a:xfrm>
            <a:off x="6789738" y="3981450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65" name="TextBox 323"/>
          <p:cNvSpPr txBox="1">
            <a:spLocks noChangeArrowheads="1"/>
          </p:cNvSpPr>
          <p:nvPr/>
        </p:nvSpPr>
        <p:spPr bwMode="auto">
          <a:xfrm>
            <a:off x="6408738" y="388461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66" name="Straight Connector 243"/>
          <p:cNvCxnSpPr>
            <a:cxnSpLocks noChangeShapeType="1"/>
          </p:cNvCxnSpPr>
          <p:nvPr/>
        </p:nvCxnSpPr>
        <p:spPr bwMode="auto">
          <a:xfrm>
            <a:off x="7105650" y="3838575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67" name="Straight Connector 244"/>
          <p:cNvCxnSpPr>
            <a:cxnSpLocks noChangeShapeType="1"/>
          </p:cNvCxnSpPr>
          <p:nvPr/>
        </p:nvCxnSpPr>
        <p:spPr bwMode="auto">
          <a:xfrm rot="5400000">
            <a:off x="7228682" y="3953669"/>
            <a:ext cx="2159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68" name="Straight Connector 245"/>
          <p:cNvCxnSpPr>
            <a:cxnSpLocks noChangeShapeType="1"/>
          </p:cNvCxnSpPr>
          <p:nvPr/>
        </p:nvCxnSpPr>
        <p:spPr bwMode="auto">
          <a:xfrm rot="5400000">
            <a:off x="7220744" y="4179094"/>
            <a:ext cx="2317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69" name="Straight Connector 246"/>
          <p:cNvCxnSpPr>
            <a:cxnSpLocks noChangeShapeType="1"/>
          </p:cNvCxnSpPr>
          <p:nvPr/>
        </p:nvCxnSpPr>
        <p:spPr bwMode="auto">
          <a:xfrm rot="16200000" flipH="1">
            <a:off x="6996112" y="394811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70" name="TextBox 327"/>
          <p:cNvSpPr txBox="1">
            <a:spLocks noChangeArrowheads="1"/>
          </p:cNvSpPr>
          <p:nvPr/>
        </p:nvSpPr>
        <p:spPr bwMode="auto">
          <a:xfrm>
            <a:off x="7285038" y="4076700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71" name="TextBox 323"/>
          <p:cNvSpPr txBox="1">
            <a:spLocks noChangeArrowheads="1"/>
          </p:cNvSpPr>
          <p:nvPr/>
        </p:nvSpPr>
        <p:spPr bwMode="auto">
          <a:xfrm>
            <a:off x="7048500" y="388461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72" name="Arc 71"/>
          <p:cNvSpPr/>
          <p:nvPr/>
        </p:nvSpPr>
        <p:spPr bwMode="auto">
          <a:xfrm>
            <a:off x="6551613" y="3849688"/>
            <a:ext cx="288925" cy="438150"/>
          </a:xfrm>
          <a:prstGeom prst="arc">
            <a:avLst>
              <a:gd name="adj1" fmla="val 16200000"/>
              <a:gd name="adj2" fmla="val 54203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cxnSp>
        <p:nvCxnSpPr>
          <p:cNvPr id="73" name="Straight Connector 243"/>
          <p:cNvCxnSpPr>
            <a:cxnSpLocks noChangeShapeType="1"/>
          </p:cNvCxnSpPr>
          <p:nvPr/>
        </p:nvCxnSpPr>
        <p:spPr bwMode="auto">
          <a:xfrm>
            <a:off x="5141913" y="4673600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74" name="Straight Connector 244"/>
          <p:cNvCxnSpPr>
            <a:cxnSpLocks noChangeShapeType="1"/>
          </p:cNvCxnSpPr>
          <p:nvPr/>
        </p:nvCxnSpPr>
        <p:spPr bwMode="auto">
          <a:xfrm rot="5400000">
            <a:off x="5264944" y="4788694"/>
            <a:ext cx="2159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75" name="Straight Connector 245"/>
          <p:cNvCxnSpPr>
            <a:cxnSpLocks noChangeShapeType="1"/>
          </p:cNvCxnSpPr>
          <p:nvPr/>
        </p:nvCxnSpPr>
        <p:spPr bwMode="auto">
          <a:xfrm rot="5400000">
            <a:off x="5257006" y="5014119"/>
            <a:ext cx="2317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76" name="TextBox 323"/>
          <p:cNvSpPr txBox="1">
            <a:spLocks noChangeArrowheads="1"/>
          </p:cNvSpPr>
          <p:nvPr/>
        </p:nvSpPr>
        <p:spPr bwMode="auto">
          <a:xfrm>
            <a:off x="5319713" y="471646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77" name="TextBox 327"/>
          <p:cNvSpPr txBox="1">
            <a:spLocks noChangeArrowheads="1"/>
          </p:cNvSpPr>
          <p:nvPr/>
        </p:nvSpPr>
        <p:spPr bwMode="auto">
          <a:xfrm>
            <a:off x="5321300" y="4911725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78" name="Straight Connector 243"/>
          <p:cNvCxnSpPr>
            <a:cxnSpLocks noChangeShapeType="1"/>
          </p:cNvCxnSpPr>
          <p:nvPr/>
        </p:nvCxnSpPr>
        <p:spPr bwMode="auto">
          <a:xfrm>
            <a:off x="5829300" y="4673600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79" name="Straight Connector 244"/>
          <p:cNvCxnSpPr>
            <a:cxnSpLocks noChangeShapeType="1"/>
          </p:cNvCxnSpPr>
          <p:nvPr/>
        </p:nvCxnSpPr>
        <p:spPr bwMode="auto">
          <a:xfrm rot="5400000">
            <a:off x="5952332" y="4788694"/>
            <a:ext cx="2159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80" name="Straight Connector 246"/>
          <p:cNvCxnSpPr>
            <a:cxnSpLocks noChangeShapeType="1"/>
          </p:cNvCxnSpPr>
          <p:nvPr/>
        </p:nvCxnSpPr>
        <p:spPr bwMode="auto">
          <a:xfrm rot="16200000" flipH="1">
            <a:off x="5719762" y="4783138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81" name="TextBox 323"/>
          <p:cNvSpPr txBox="1">
            <a:spLocks noChangeArrowheads="1"/>
          </p:cNvSpPr>
          <p:nvPr/>
        </p:nvSpPr>
        <p:spPr bwMode="auto">
          <a:xfrm>
            <a:off x="6007100" y="4716463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82" name="TextBox 323"/>
          <p:cNvSpPr txBox="1">
            <a:spLocks noChangeArrowheads="1"/>
          </p:cNvSpPr>
          <p:nvPr/>
        </p:nvSpPr>
        <p:spPr bwMode="auto">
          <a:xfrm>
            <a:off x="5772150" y="471963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83" name="Straight Connector 243"/>
          <p:cNvCxnSpPr>
            <a:cxnSpLocks noChangeShapeType="1"/>
          </p:cNvCxnSpPr>
          <p:nvPr/>
        </p:nvCxnSpPr>
        <p:spPr bwMode="auto">
          <a:xfrm>
            <a:off x="6475413" y="4673600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84" name="Straight Connector 246"/>
          <p:cNvCxnSpPr>
            <a:cxnSpLocks noChangeShapeType="1"/>
          </p:cNvCxnSpPr>
          <p:nvPr/>
        </p:nvCxnSpPr>
        <p:spPr bwMode="auto">
          <a:xfrm rot="16200000" flipH="1">
            <a:off x="6365875" y="4783138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85" name="TextBox 327"/>
          <p:cNvSpPr txBox="1">
            <a:spLocks noChangeArrowheads="1"/>
          </p:cNvSpPr>
          <p:nvPr/>
        </p:nvSpPr>
        <p:spPr bwMode="auto">
          <a:xfrm>
            <a:off x="6808788" y="4822825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86" name="TextBox 323"/>
          <p:cNvSpPr txBox="1">
            <a:spLocks noChangeArrowheads="1"/>
          </p:cNvSpPr>
          <p:nvPr/>
        </p:nvSpPr>
        <p:spPr bwMode="auto">
          <a:xfrm>
            <a:off x="6437313" y="471963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cxnSp>
        <p:nvCxnSpPr>
          <p:cNvPr id="87" name="Straight Connector 244"/>
          <p:cNvCxnSpPr>
            <a:cxnSpLocks noChangeShapeType="1"/>
          </p:cNvCxnSpPr>
          <p:nvPr/>
        </p:nvCxnSpPr>
        <p:spPr bwMode="auto">
          <a:xfrm>
            <a:off x="7127875" y="4670425"/>
            <a:ext cx="227013" cy="227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88" name="Straight Connector 245"/>
          <p:cNvCxnSpPr>
            <a:cxnSpLocks noChangeShapeType="1"/>
          </p:cNvCxnSpPr>
          <p:nvPr/>
        </p:nvCxnSpPr>
        <p:spPr bwMode="auto">
          <a:xfrm rot="5400000">
            <a:off x="7239794" y="5014119"/>
            <a:ext cx="2317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89" name="Straight Connector 246"/>
          <p:cNvCxnSpPr>
            <a:cxnSpLocks noChangeShapeType="1"/>
          </p:cNvCxnSpPr>
          <p:nvPr/>
        </p:nvCxnSpPr>
        <p:spPr bwMode="auto">
          <a:xfrm rot="16200000" flipH="1">
            <a:off x="7015162" y="4783138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90" name="TextBox 327"/>
          <p:cNvSpPr txBox="1">
            <a:spLocks noChangeArrowheads="1"/>
          </p:cNvSpPr>
          <p:nvPr/>
        </p:nvSpPr>
        <p:spPr bwMode="auto">
          <a:xfrm>
            <a:off x="7304088" y="4911725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91" name="TextBox 323"/>
          <p:cNvSpPr txBox="1">
            <a:spLocks noChangeArrowheads="1"/>
          </p:cNvSpPr>
          <p:nvPr/>
        </p:nvSpPr>
        <p:spPr bwMode="auto">
          <a:xfrm>
            <a:off x="7085013" y="4719638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/>
              <a:t>=</a:t>
            </a:r>
            <a:endParaRPr lang="en-US" sz="1000" b="1" baseline="-25000"/>
          </a:p>
        </p:txBody>
      </p:sp>
      <p:sp>
        <p:nvSpPr>
          <p:cNvPr id="92" name="Arc 91"/>
          <p:cNvSpPr/>
          <p:nvPr/>
        </p:nvSpPr>
        <p:spPr bwMode="auto">
          <a:xfrm>
            <a:off x="6567488" y="4668838"/>
            <a:ext cx="288925" cy="438150"/>
          </a:xfrm>
          <a:prstGeom prst="arc">
            <a:avLst>
              <a:gd name="adj1" fmla="val 16200000"/>
              <a:gd name="adj2" fmla="val 5420310"/>
            </a:avLst>
          </a:prstGeom>
          <a:noFill/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93" name="TextBox 3"/>
          <p:cNvSpPr txBox="1">
            <a:spLocks noChangeArrowheads="1"/>
          </p:cNvSpPr>
          <p:nvPr/>
        </p:nvSpPr>
        <p:spPr bwMode="auto">
          <a:xfrm>
            <a:off x="3602038" y="1593850"/>
            <a:ext cx="241300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  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4438650" y="1592263"/>
            <a:ext cx="207963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 RR</a:t>
            </a:r>
          </a:p>
          <a:p>
            <a:r>
              <a:rPr lang="en-US" sz="1000"/>
              <a:t>t   t</a:t>
            </a:r>
          </a:p>
        </p:txBody>
      </p:sp>
      <p:sp>
        <p:nvSpPr>
          <p:cNvPr id="95" name="TextBox 5"/>
          <p:cNvSpPr txBox="1">
            <a:spLocks noChangeArrowheads="1"/>
          </p:cNvSpPr>
          <p:nvPr/>
        </p:nvSpPr>
        <p:spPr bwMode="auto">
          <a:xfrm>
            <a:off x="3579813" y="2317750"/>
            <a:ext cx="284162" cy="306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Rt  R</a:t>
            </a:r>
          </a:p>
          <a:p>
            <a:r>
              <a:rPr lang="en-US" sz="1000"/>
              <a:t>    t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4440238" y="2316163"/>
            <a:ext cx="204787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</a:t>
            </a:r>
          </a:p>
          <a:p>
            <a:r>
              <a:rPr lang="en-US" sz="1000"/>
              <a:t>   t</a:t>
            </a:r>
          </a:p>
        </p:txBody>
      </p:sp>
      <p:sp>
        <p:nvSpPr>
          <p:cNvPr id="97" name="TextBox 7"/>
          <p:cNvSpPr txBox="1">
            <a:spLocks noChangeArrowheads="1"/>
          </p:cNvSpPr>
          <p:nvPr/>
        </p:nvSpPr>
        <p:spPr bwMode="auto">
          <a:xfrm>
            <a:off x="3557588" y="3084513"/>
            <a:ext cx="32702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Rt  Rt</a:t>
            </a: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4419600" y="3084513"/>
            <a:ext cx="246063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RRtt</a:t>
            </a:r>
          </a:p>
        </p:txBody>
      </p:sp>
      <p:cxnSp>
        <p:nvCxnSpPr>
          <p:cNvPr id="99" name="Straight Arrow Connector 10"/>
          <p:cNvCxnSpPr>
            <a:cxnSpLocks noChangeShapeType="1"/>
            <a:stCxn id="93" idx="3"/>
            <a:endCxn id="94" idx="1"/>
          </p:cNvCxnSpPr>
          <p:nvPr/>
        </p:nvCxnSpPr>
        <p:spPr bwMode="auto">
          <a:xfrm flipV="1">
            <a:off x="3843338" y="1746250"/>
            <a:ext cx="595312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0" name="TextBox 12"/>
          <p:cNvSpPr txBox="1">
            <a:spLocks noChangeArrowheads="1"/>
          </p:cNvSpPr>
          <p:nvPr/>
        </p:nvSpPr>
        <p:spPr bwMode="auto">
          <a:xfrm>
            <a:off x="3989388" y="1506538"/>
            <a:ext cx="22701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R_R</a:t>
            </a:r>
          </a:p>
        </p:txBody>
      </p:sp>
      <p:cxnSp>
        <p:nvCxnSpPr>
          <p:cNvPr id="101" name="Straight Arrow Connector 13"/>
          <p:cNvCxnSpPr>
            <a:cxnSpLocks noChangeShapeType="1"/>
            <a:stCxn id="95" idx="3"/>
            <a:endCxn id="96" idx="1"/>
          </p:cNvCxnSpPr>
          <p:nvPr/>
        </p:nvCxnSpPr>
        <p:spPr bwMode="auto">
          <a:xfrm flipV="1">
            <a:off x="3863975" y="2470150"/>
            <a:ext cx="576263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2" name="TextBox 14"/>
          <p:cNvSpPr txBox="1">
            <a:spLocks noChangeArrowheads="1"/>
          </p:cNvSpPr>
          <p:nvPr/>
        </p:nvSpPr>
        <p:spPr bwMode="auto">
          <a:xfrm>
            <a:off x="3944938" y="2238375"/>
            <a:ext cx="2571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Rt_R</a:t>
            </a:r>
          </a:p>
        </p:txBody>
      </p:sp>
      <p:cxnSp>
        <p:nvCxnSpPr>
          <p:cNvPr id="103" name="Straight Arrow Connector 15"/>
          <p:cNvCxnSpPr>
            <a:cxnSpLocks noChangeShapeType="1"/>
            <a:stCxn id="97" idx="3"/>
            <a:endCxn id="98" idx="1"/>
          </p:cNvCxnSpPr>
          <p:nvPr/>
        </p:nvCxnSpPr>
        <p:spPr bwMode="auto">
          <a:xfrm flipV="1">
            <a:off x="3884613" y="3160713"/>
            <a:ext cx="534987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4" name="TextBox 16"/>
          <p:cNvSpPr txBox="1">
            <a:spLocks noChangeArrowheads="1"/>
          </p:cNvSpPr>
          <p:nvPr/>
        </p:nvSpPr>
        <p:spPr bwMode="auto">
          <a:xfrm>
            <a:off x="3954463" y="2946400"/>
            <a:ext cx="285750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Rt_Rt</a:t>
            </a:r>
          </a:p>
        </p:txBody>
      </p:sp>
      <p:cxnSp>
        <p:nvCxnSpPr>
          <p:cNvPr id="105" name="Straight Arrow Connector 23"/>
          <p:cNvCxnSpPr>
            <a:cxnSpLocks noChangeShapeType="1"/>
            <a:stCxn id="93" idx="2"/>
            <a:endCxn id="95" idx="0"/>
          </p:cNvCxnSpPr>
          <p:nvPr/>
        </p:nvCxnSpPr>
        <p:spPr bwMode="auto">
          <a:xfrm rot="5400000">
            <a:off x="3514725" y="2109788"/>
            <a:ext cx="41592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106" name="Straight Arrow Connector 33"/>
          <p:cNvCxnSpPr>
            <a:cxnSpLocks noChangeShapeType="1"/>
            <a:stCxn id="95" idx="2"/>
            <a:endCxn id="97" idx="0"/>
          </p:cNvCxnSpPr>
          <p:nvPr/>
        </p:nvCxnSpPr>
        <p:spPr bwMode="auto">
          <a:xfrm rot="5400000">
            <a:off x="3491706" y="2853532"/>
            <a:ext cx="460375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sp>
        <p:nvSpPr>
          <p:cNvPr id="107" name="TextBox 39"/>
          <p:cNvSpPr txBox="1">
            <a:spLocks noChangeArrowheads="1"/>
          </p:cNvSpPr>
          <p:nvPr/>
        </p:nvSpPr>
        <p:spPr bwMode="auto">
          <a:xfrm>
            <a:off x="3792538" y="2041525"/>
            <a:ext cx="203200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R_t</a:t>
            </a:r>
          </a:p>
        </p:txBody>
      </p:sp>
      <p:sp>
        <p:nvSpPr>
          <p:cNvPr id="108" name="TextBox 40"/>
          <p:cNvSpPr txBox="1">
            <a:spLocks noChangeArrowheads="1"/>
          </p:cNvSpPr>
          <p:nvPr/>
        </p:nvSpPr>
        <p:spPr bwMode="auto">
          <a:xfrm>
            <a:off x="3806825" y="2763838"/>
            <a:ext cx="203200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R_t</a:t>
            </a:r>
          </a:p>
        </p:txBody>
      </p:sp>
      <p:sp>
        <p:nvSpPr>
          <p:cNvPr id="109" name="TextBox 182"/>
          <p:cNvSpPr txBox="1">
            <a:spLocks noChangeArrowheads="1"/>
          </p:cNvSpPr>
          <p:nvPr/>
        </p:nvSpPr>
        <p:spPr bwMode="auto">
          <a:xfrm>
            <a:off x="4016375" y="1687513"/>
            <a:ext cx="2476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sp>
        <p:nvSpPr>
          <p:cNvPr id="110" name="TextBox 183"/>
          <p:cNvSpPr txBox="1">
            <a:spLocks noChangeArrowheads="1"/>
          </p:cNvSpPr>
          <p:nvPr/>
        </p:nvSpPr>
        <p:spPr bwMode="auto">
          <a:xfrm>
            <a:off x="4037013" y="2409825"/>
            <a:ext cx="2476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sp>
        <p:nvSpPr>
          <p:cNvPr id="111" name="TextBox 184"/>
          <p:cNvSpPr txBox="1">
            <a:spLocks noChangeArrowheads="1"/>
          </p:cNvSpPr>
          <p:nvPr/>
        </p:nvSpPr>
        <p:spPr bwMode="auto">
          <a:xfrm>
            <a:off x="4024313" y="3098800"/>
            <a:ext cx="247650" cy="123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  |   </a:t>
            </a:r>
            <a:endParaRPr lang="en-US" sz="800" b="1" baseline="-25000"/>
          </a:p>
        </p:txBody>
      </p:sp>
      <p:cxnSp>
        <p:nvCxnSpPr>
          <p:cNvPr id="112" name="Straight Connector 213"/>
          <p:cNvCxnSpPr>
            <a:cxnSpLocks noChangeShapeType="1"/>
          </p:cNvCxnSpPr>
          <p:nvPr/>
        </p:nvCxnSpPr>
        <p:spPr bwMode="auto">
          <a:xfrm>
            <a:off x="6440488" y="1739900"/>
            <a:ext cx="317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3" name="Straight Connector 214"/>
          <p:cNvCxnSpPr>
            <a:cxnSpLocks noChangeShapeType="1"/>
          </p:cNvCxnSpPr>
          <p:nvPr/>
        </p:nvCxnSpPr>
        <p:spPr bwMode="auto">
          <a:xfrm>
            <a:off x="6442075" y="1962150"/>
            <a:ext cx="3159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4" name="Straight Connector 215"/>
          <p:cNvCxnSpPr>
            <a:cxnSpLocks noChangeShapeType="1"/>
          </p:cNvCxnSpPr>
          <p:nvPr/>
        </p:nvCxnSpPr>
        <p:spPr bwMode="auto">
          <a:xfrm>
            <a:off x="6442075" y="2195513"/>
            <a:ext cx="3159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5" name="Straight Connector 241"/>
          <p:cNvCxnSpPr>
            <a:cxnSpLocks noChangeShapeType="1"/>
          </p:cNvCxnSpPr>
          <p:nvPr/>
        </p:nvCxnSpPr>
        <p:spPr bwMode="auto">
          <a:xfrm rot="16200000" flipH="1">
            <a:off x="6330156" y="1848644"/>
            <a:ext cx="2254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6" name="Straight Connector 242"/>
          <p:cNvCxnSpPr>
            <a:cxnSpLocks noChangeShapeType="1"/>
          </p:cNvCxnSpPr>
          <p:nvPr/>
        </p:nvCxnSpPr>
        <p:spPr bwMode="auto">
          <a:xfrm rot="5400000" flipH="1" flipV="1">
            <a:off x="6327775" y="2076450"/>
            <a:ext cx="2301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7" name="Straight Connector 248"/>
          <p:cNvCxnSpPr>
            <a:cxnSpLocks noChangeShapeType="1"/>
          </p:cNvCxnSpPr>
          <p:nvPr/>
        </p:nvCxnSpPr>
        <p:spPr bwMode="auto">
          <a:xfrm>
            <a:off x="7113588" y="1760538"/>
            <a:ext cx="3175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8" name="Straight Connector 249"/>
          <p:cNvCxnSpPr>
            <a:cxnSpLocks noChangeShapeType="1"/>
          </p:cNvCxnSpPr>
          <p:nvPr/>
        </p:nvCxnSpPr>
        <p:spPr bwMode="auto">
          <a:xfrm>
            <a:off x="7115175" y="1982788"/>
            <a:ext cx="3159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9" name="Straight Connector 250"/>
          <p:cNvCxnSpPr>
            <a:cxnSpLocks noChangeShapeType="1"/>
          </p:cNvCxnSpPr>
          <p:nvPr/>
        </p:nvCxnSpPr>
        <p:spPr bwMode="auto">
          <a:xfrm>
            <a:off x="7115175" y="2216150"/>
            <a:ext cx="3159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0" name="Straight Connector 251"/>
          <p:cNvCxnSpPr>
            <a:cxnSpLocks noChangeShapeType="1"/>
          </p:cNvCxnSpPr>
          <p:nvPr/>
        </p:nvCxnSpPr>
        <p:spPr bwMode="auto">
          <a:xfrm rot="16200000" flipH="1">
            <a:off x="7003256" y="1869282"/>
            <a:ext cx="2254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1" name="Straight Connector 252"/>
          <p:cNvCxnSpPr>
            <a:cxnSpLocks noChangeShapeType="1"/>
          </p:cNvCxnSpPr>
          <p:nvPr/>
        </p:nvCxnSpPr>
        <p:spPr bwMode="auto">
          <a:xfrm rot="5400000" flipH="1" flipV="1">
            <a:off x="7000875" y="2097088"/>
            <a:ext cx="230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2" name="Straight Connector 253"/>
          <p:cNvCxnSpPr>
            <a:cxnSpLocks noChangeShapeType="1"/>
          </p:cNvCxnSpPr>
          <p:nvPr/>
        </p:nvCxnSpPr>
        <p:spPr bwMode="auto">
          <a:xfrm>
            <a:off x="5776913" y="1749425"/>
            <a:ext cx="317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3" name="Straight Connector 254"/>
          <p:cNvCxnSpPr>
            <a:cxnSpLocks noChangeShapeType="1"/>
          </p:cNvCxnSpPr>
          <p:nvPr/>
        </p:nvCxnSpPr>
        <p:spPr bwMode="auto">
          <a:xfrm>
            <a:off x="5780088" y="1971675"/>
            <a:ext cx="3143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4" name="Straight Connector 255"/>
          <p:cNvCxnSpPr>
            <a:cxnSpLocks noChangeShapeType="1"/>
          </p:cNvCxnSpPr>
          <p:nvPr/>
        </p:nvCxnSpPr>
        <p:spPr bwMode="auto">
          <a:xfrm>
            <a:off x="5780088" y="2206625"/>
            <a:ext cx="3143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5" name="Straight Connector 256"/>
          <p:cNvCxnSpPr>
            <a:cxnSpLocks noChangeShapeType="1"/>
          </p:cNvCxnSpPr>
          <p:nvPr/>
        </p:nvCxnSpPr>
        <p:spPr bwMode="auto">
          <a:xfrm rot="16200000" flipH="1">
            <a:off x="5667375" y="185896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26" name="Straight Connector 257"/>
          <p:cNvCxnSpPr>
            <a:cxnSpLocks noChangeShapeType="1"/>
          </p:cNvCxnSpPr>
          <p:nvPr/>
        </p:nvCxnSpPr>
        <p:spPr bwMode="auto">
          <a:xfrm rot="5400000" flipH="1" flipV="1">
            <a:off x="5664994" y="2086769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127" name="TextBox 310"/>
          <p:cNvSpPr txBox="1">
            <a:spLocks noChangeArrowheads="1"/>
          </p:cNvSpPr>
          <p:nvPr/>
        </p:nvSpPr>
        <p:spPr bwMode="auto">
          <a:xfrm>
            <a:off x="5876925" y="19034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28" name="TextBox 311"/>
          <p:cNvSpPr txBox="1">
            <a:spLocks noChangeArrowheads="1"/>
          </p:cNvSpPr>
          <p:nvPr/>
        </p:nvSpPr>
        <p:spPr bwMode="auto">
          <a:xfrm>
            <a:off x="5876925" y="16748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29" name="TextBox 312"/>
          <p:cNvSpPr txBox="1">
            <a:spLocks noChangeArrowheads="1"/>
          </p:cNvSpPr>
          <p:nvPr/>
        </p:nvSpPr>
        <p:spPr bwMode="auto">
          <a:xfrm>
            <a:off x="7202488" y="19034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30" name="TextBox 313"/>
          <p:cNvSpPr txBox="1">
            <a:spLocks noChangeArrowheads="1"/>
          </p:cNvSpPr>
          <p:nvPr/>
        </p:nvSpPr>
        <p:spPr bwMode="auto">
          <a:xfrm>
            <a:off x="7202488" y="2146300"/>
            <a:ext cx="952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31" name="TextBox 314"/>
          <p:cNvSpPr txBox="1">
            <a:spLocks noChangeArrowheads="1"/>
          </p:cNvSpPr>
          <p:nvPr/>
        </p:nvSpPr>
        <p:spPr bwMode="auto">
          <a:xfrm>
            <a:off x="6546850" y="21447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32" name="TextBox 315"/>
          <p:cNvSpPr txBox="1">
            <a:spLocks noChangeArrowheads="1"/>
          </p:cNvSpPr>
          <p:nvPr/>
        </p:nvSpPr>
        <p:spPr bwMode="auto">
          <a:xfrm>
            <a:off x="6526213" y="1673225"/>
            <a:ext cx="96837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cxnSp>
        <p:nvCxnSpPr>
          <p:cNvPr id="133" name="Straight Connector 213"/>
          <p:cNvCxnSpPr>
            <a:cxnSpLocks noChangeShapeType="1"/>
          </p:cNvCxnSpPr>
          <p:nvPr/>
        </p:nvCxnSpPr>
        <p:spPr bwMode="auto">
          <a:xfrm>
            <a:off x="6456363" y="2654300"/>
            <a:ext cx="317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4" name="Straight Connector 215"/>
          <p:cNvCxnSpPr>
            <a:cxnSpLocks noChangeShapeType="1"/>
          </p:cNvCxnSpPr>
          <p:nvPr/>
        </p:nvCxnSpPr>
        <p:spPr bwMode="auto">
          <a:xfrm>
            <a:off x="6457950" y="3109913"/>
            <a:ext cx="3159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5" name="Straight Connector 241"/>
          <p:cNvCxnSpPr>
            <a:cxnSpLocks noChangeShapeType="1"/>
          </p:cNvCxnSpPr>
          <p:nvPr/>
        </p:nvCxnSpPr>
        <p:spPr bwMode="auto">
          <a:xfrm rot="16200000" flipH="1">
            <a:off x="6346031" y="2763044"/>
            <a:ext cx="2254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6" name="Straight Connector 242"/>
          <p:cNvCxnSpPr>
            <a:cxnSpLocks noChangeShapeType="1"/>
          </p:cNvCxnSpPr>
          <p:nvPr/>
        </p:nvCxnSpPr>
        <p:spPr bwMode="auto">
          <a:xfrm rot="5400000" flipH="1" flipV="1">
            <a:off x="6343650" y="2990850"/>
            <a:ext cx="2301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7" name="Straight Connector 249"/>
          <p:cNvCxnSpPr>
            <a:cxnSpLocks noChangeShapeType="1"/>
          </p:cNvCxnSpPr>
          <p:nvPr/>
        </p:nvCxnSpPr>
        <p:spPr bwMode="auto">
          <a:xfrm>
            <a:off x="7131050" y="2897188"/>
            <a:ext cx="3159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8" name="Straight Connector 250"/>
          <p:cNvCxnSpPr>
            <a:cxnSpLocks noChangeShapeType="1"/>
          </p:cNvCxnSpPr>
          <p:nvPr/>
        </p:nvCxnSpPr>
        <p:spPr bwMode="auto">
          <a:xfrm>
            <a:off x="7131050" y="3130550"/>
            <a:ext cx="3159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39" name="Straight Connector 251"/>
          <p:cNvCxnSpPr>
            <a:cxnSpLocks noChangeShapeType="1"/>
          </p:cNvCxnSpPr>
          <p:nvPr/>
        </p:nvCxnSpPr>
        <p:spPr bwMode="auto">
          <a:xfrm rot="16200000" flipH="1">
            <a:off x="7019131" y="2783682"/>
            <a:ext cx="2254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40" name="Straight Connector 252"/>
          <p:cNvCxnSpPr>
            <a:cxnSpLocks noChangeShapeType="1"/>
          </p:cNvCxnSpPr>
          <p:nvPr/>
        </p:nvCxnSpPr>
        <p:spPr bwMode="auto">
          <a:xfrm rot="5400000" flipH="1" flipV="1">
            <a:off x="7016750" y="3011488"/>
            <a:ext cx="230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41" name="Straight Connector 253"/>
          <p:cNvCxnSpPr>
            <a:cxnSpLocks noChangeShapeType="1"/>
          </p:cNvCxnSpPr>
          <p:nvPr/>
        </p:nvCxnSpPr>
        <p:spPr bwMode="auto">
          <a:xfrm>
            <a:off x="5792788" y="2663825"/>
            <a:ext cx="317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42" name="Straight Connector 254"/>
          <p:cNvCxnSpPr>
            <a:cxnSpLocks noChangeShapeType="1"/>
          </p:cNvCxnSpPr>
          <p:nvPr/>
        </p:nvCxnSpPr>
        <p:spPr bwMode="auto">
          <a:xfrm>
            <a:off x="5795963" y="2886075"/>
            <a:ext cx="3143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43" name="Straight Connector 256"/>
          <p:cNvCxnSpPr>
            <a:cxnSpLocks noChangeShapeType="1"/>
          </p:cNvCxnSpPr>
          <p:nvPr/>
        </p:nvCxnSpPr>
        <p:spPr bwMode="auto">
          <a:xfrm rot="16200000" flipH="1">
            <a:off x="5683250" y="2773363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44" name="Straight Connector 257"/>
          <p:cNvCxnSpPr>
            <a:cxnSpLocks noChangeShapeType="1"/>
          </p:cNvCxnSpPr>
          <p:nvPr/>
        </p:nvCxnSpPr>
        <p:spPr bwMode="auto">
          <a:xfrm rot="5400000" flipH="1" flipV="1">
            <a:off x="5680869" y="3001169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145" name="TextBox 310"/>
          <p:cNvSpPr txBox="1">
            <a:spLocks noChangeArrowheads="1"/>
          </p:cNvSpPr>
          <p:nvPr/>
        </p:nvSpPr>
        <p:spPr bwMode="auto">
          <a:xfrm>
            <a:off x="5892800" y="28178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46" name="TextBox 311"/>
          <p:cNvSpPr txBox="1">
            <a:spLocks noChangeArrowheads="1"/>
          </p:cNvSpPr>
          <p:nvPr/>
        </p:nvSpPr>
        <p:spPr bwMode="auto">
          <a:xfrm>
            <a:off x="5892800" y="25892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47" name="TextBox 312"/>
          <p:cNvSpPr txBox="1">
            <a:spLocks noChangeArrowheads="1"/>
          </p:cNvSpPr>
          <p:nvPr/>
        </p:nvSpPr>
        <p:spPr bwMode="auto">
          <a:xfrm>
            <a:off x="7218363" y="28178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48" name="TextBox 313"/>
          <p:cNvSpPr txBox="1">
            <a:spLocks noChangeArrowheads="1"/>
          </p:cNvSpPr>
          <p:nvPr/>
        </p:nvSpPr>
        <p:spPr bwMode="auto">
          <a:xfrm>
            <a:off x="7218363" y="3060700"/>
            <a:ext cx="952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49" name="TextBox 314"/>
          <p:cNvSpPr txBox="1">
            <a:spLocks noChangeArrowheads="1"/>
          </p:cNvSpPr>
          <p:nvPr/>
        </p:nvSpPr>
        <p:spPr bwMode="auto">
          <a:xfrm>
            <a:off x="6562725" y="3059113"/>
            <a:ext cx="95250" cy="1222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50" name="TextBox 315"/>
          <p:cNvSpPr txBox="1">
            <a:spLocks noChangeArrowheads="1"/>
          </p:cNvSpPr>
          <p:nvPr/>
        </p:nvSpPr>
        <p:spPr bwMode="auto">
          <a:xfrm>
            <a:off x="6542088" y="2587625"/>
            <a:ext cx="96837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 |</a:t>
            </a:r>
            <a:endParaRPr lang="en-US" sz="800" b="1" baseline="-25000"/>
          </a:p>
        </p:txBody>
      </p:sp>
      <p:sp>
        <p:nvSpPr>
          <p:cNvPr id="151" name="TextBox 470"/>
          <p:cNvSpPr txBox="1">
            <a:spLocks noChangeArrowheads="1"/>
          </p:cNvSpPr>
          <p:nvPr/>
        </p:nvSpPr>
        <p:spPr bwMode="auto">
          <a:xfrm>
            <a:off x="5122863" y="1849438"/>
            <a:ext cx="29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52" name="TextBox 471"/>
          <p:cNvSpPr txBox="1">
            <a:spLocks noChangeArrowheads="1"/>
          </p:cNvSpPr>
          <p:nvPr/>
        </p:nvSpPr>
        <p:spPr bwMode="auto">
          <a:xfrm>
            <a:off x="5133975" y="2698750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53" name="TextBox 42"/>
          <p:cNvSpPr txBox="1">
            <a:spLocks noChangeArrowheads="1"/>
          </p:cNvSpPr>
          <p:nvPr/>
        </p:nvSpPr>
        <p:spPr bwMode="auto">
          <a:xfrm>
            <a:off x="5084763" y="4437063"/>
            <a:ext cx="2698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HIFF</a:t>
            </a:r>
            <a:endParaRPr lang="en-US" sz="1000" baseline="-25000"/>
          </a:p>
        </p:txBody>
      </p:sp>
      <p:sp>
        <p:nvSpPr>
          <p:cNvPr id="154" name="TextBox 42"/>
          <p:cNvSpPr txBox="1">
            <a:spLocks noChangeArrowheads="1"/>
          </p:cNvSpPr>
          <p:nvPr/>
        </p:nvSpPr>
        <p:spPr bwMode="auto">
          <a:xfrm>
            <a:off x="5084763" y="3619500"/>
            <a:ext cx="3079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HDFF</a:t>
            </a:r>
            <a:endParaRPr lang="en-US" sz="1000" baseline="-25000"/>
          </a:p>
        </p:txBody>
      </p:sp>
      <p:sp>
        <p:nvSpPr>
          <p:cNvPr id="155" name="TextBox 42"/>
          <p:cNvSpPr txBox="1">
            <a:spLocks noChangeArrowheads="1"/>
          </p:cNvSpPr>
          <p:nvPr/>
        </p:nvSpPr>
        <p:spPr bwMode="auto">
          <a:xfrm>
            <a:off x="3959225" y="3619500"/>
            <a:ext cx="3460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HDDD</a:t>
            </a:r>
            <a:endParaRPr lang="en-US" sz="1000" baseline="-25000"/>
          </a:p>
        </p:txBody>
      </p:sp>
      <p:sp>
        <p:nvSpPr>
          <p:cNvPr id="156" name="TextBox 63"/>
          <p:cNvSpPr txBox="1">
            <a:spLocks noChangeArrowheads="1"/>
          </p:cNvSpPr>
          <p:nvPr/>
        </p:nvSpPr>
        <p:spPr bwMode="auto">
          <a:xfrm>
            <a:off x="3019425" y="2255838"/>
            <a:ext cx="104775" cy="3079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=</a:t>
            </a:r>
            <a:endParaRPr lang="en-US" sz="20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65237"/>
            <a:ext cx="46132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Fits to Data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1143000" y="5661025"/>
          <a:ext cx="3670300" cy="663575"/>
        </p:xfrm>
        <a:graphic>
          <a:graphicData uri="http://schemas.openxmlformats.org/presentationml/2006/ole">
            <p:oleObj spid="_x0000_s27650" name="Equation" r:id="rId4" imgW="3657600" imgH="660240" progId="Equation.3">
              <p:embed/>
            </p:oleObj>
          </a:graphicData>
        </a:graphic>
      </p:graphicFrame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2362200" y="6477000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dirty="0" err="1"/>
              <a:t>AIC</a:t>
            </a:r>
            <a:r>
              <a:rPr lang="en-US" sz="1100" baseline="-25000" dirty="0" err="1"/>
              <a:t>c</a:t>
            </a:r>
            <a:r>
              <a:rPr lang="en-US" sz="1100" dirty="0"/>
              <a:t> = N*log(SSE/N)+2P+2P(P+1)/(N-P-1)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752600" y="15195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Data from Scott</a:t>
            </a:r>
            <a:r>
              <a:rPr lang="en-US" sz="1200" dirty="0"/>
              <a:t>, C. P</a:t>
            </a:r>
            <a:r>
              <a:rPr lang="en-US" sz="1200" dirty="0" smtClean="0"/>
              <a:t>., et al. (2001</a:t>
            </a:r>
            <a:r>
              <a:rPr lang="en-US" sz="1200" dirty="0"/>
              <a:t>) </a:t>
            </a:r>
            <a:endParaRPr lang="en-US" sz="1200" dirty="0" smtClean="0"/>
          </a:p>
          <a:p>
            <a:pPr eaLnBrk="0" hangingPunct="0"/>
            <a:r>
              <a:rPr lang="en-US" sz="1200" i="1" dirty="0" smtClean="0"/>
              <a:t>Biochemistry</a:t>
            </a:r>
            <a:r>
              <a:rPr lang="en-US" sz="1200" dirty="0" smtClean="0"/>
              <a:t> </a:t>
            </a:r>
            <a:r>
              <a:rPr lang="en-US" sz="1200" b="1" dirty="0"/>
              <a:t>40</a:t>
            </a:r>
            <a:r>
              <a:rPr lang="en-US" sz="1200" dirty="0"/>
              <a:t>(6), 1651-166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176962" y="6611937"/>
            <a:ext cx="2967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Radivoyevitch, (2008) BMC Systems Biology 2:15</a:t>
            </a:r>
          </a:p>
        </p:txBody>
      </p:sp>
      <p:cxnSp>
        <p:nvCxnSpPr>
          <p:cNvPr id="8" name="Straight Connector 243"/>
          <p:cNvCxnSpPr>
            <a:cxnSpLocks noChangeShapeType="1"/>
          </p:cNvCxnSpPr>
          <p:nvPr/>
        </p:nvCxnSpPr>
        <p:spPr bwMode="auto">
          <a:xfrm>
            <a:off x="3667125" y="4325937"/>
            <a:ext cx="231775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9" name="Straight Connector 244"/>
          <p:cNvCxnSpPr>
            <a:cxnSpLocks noChangeShapeType="1"/>
          </p:cNvCxnSpPr>
          <p:nvPr/>
        </p:nvCxnSpPr>
        <p:spPr bwMode="auto">
          <a:xfrm rot="5400000">
            <a:off x="3790157" y="4441031"/>
            <a:ext cx="2159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0" name="Straight Connector 245"/>
          <p:cNvCxnSpPr>
            <a:cxnSpLocks noChangeShapeType="1"/>
          </p:cNvCxnSpPr>
          <p:nvPr/>
        </p:nvCxnSpPr>
        <p:spPr bwMode="auto">
          <a:xfrm rot="5400000">
            <a:off x="3782219" y="4666456"/>
            <a:ext cx="2317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cxnSp>
        <p:nvCxnSpPr>
          <p:cNvPr id="11" name="Straight Connector 246"/>
          <p:cNvCxnSpPr>
            <a:cxnSpLocks noChangeShapeType="1"/>
          </p:cNvCxnSpPr>
          <p:nvPr/>
        </p:nvCxnSpPr>
        <p:spPr bwMode="auto">
          <a:xfrm rot="16200000" flipH="1">
            <a:off x="3557587" y="4435475"/>
            <a:ext cx="22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oval" w="sm" len="sm"/>
          </a:ln>
        </p:spPr>
      </p:cxnSp>
      <p:sp>
        <p:nvSpPr>
          <p:cNvPr id="12" name="TextBox 302"/>
          <p:cNvSpPr txBox="1">
            <a:spLocks noChangeArrowheads="1"/>
          </p:cNvSpPr>
          <p:nvPr/>
        </p:nvSpPr>
        <p:spPr bwMode="auto">
          <a:xfrm>
            <a:off x="3644900" y="4127500"/>
            <a:ext cx="3079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HDFF</a:t>
            </a:r>
            <a:endParaRPr lang="en-US" sz="1000" baseline="-25000"/>
          </a:p>
        </p:txBody>
      </p:sp>
      <p:sp>
        <p:nvSpPr>
          <p:cNvPr id="13" name="TextBox 323"/>
          <p:cNvSpPr txBox="1">
            <a:spLocks noChangeArrowheads="1"/>
          </p:cNvSpPr>
          <p:nvPr/>
        </p:nvSpPr>
        <p:spPr bwMode="auto">
          <a:xfrm>
            <a:off x="3857625" y="4368800"/>
            <a:ext cx="104775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/>
              <a:t>=</a:t>
            </a:r>
            <a:endParaRPr lang="en-US" sz="1000" b="1" baseline="-25000" dirty="0"/>
          </a:p>
        </p:txBody>
      </p:sp>
      <p:sp>
        <p:nvSpPr>
          <p:cNvPr id="14" name="TextBox 327"/>
          <p:cNvSpPr txBox="1">
            <a:spLocks noChangeArrowheads="1"/>
          </p:cNvSpPr>
          <p:nvPr/>
        </p:nvSpPr>
        <p:spPr bwMode="auto">
          <a:xfrm>
            <a:off x="3857625" y="4564062"/>
            <a:ext cx="104775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/>
              <a:t>=</a:t>
            </a:r>
            <a:endParaRPr lang="en-US" sz="1000" b="1" baseline="-25000" dirty="0"/>
          </a:p>
        </p:txBody>
      </p:sp>
      <p:sp>
        <p:nvSpPr>
          <p:cNvPr id="15" name="Oval 607"/>
          <p:cNvSpPr>
            <a:spLocks noChangeArrowheads="1"/>
          </p:cNvSpPr>
          <p:nvPr/>
        </p:nvSpPr>
        <p:spPr bwMode="auto">
          <a:xfrm>
            <a:off x="3340100" y="27051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  R</a:t>
            </a:r>
          </a:p>
        </p:txBody>
      </p:sp>
      <p:sp>
        <p:nvSpPr>
          <p:cNvPr id="16" name="Oval 609"/>
          <p:cNvSpPr>
            <a:spLocks noChangeArrowheads="1"/>
          </p:cNvSpPr>
          <p:nvPr/>
        </p:nvSpPr>
        <p:spPr bwMode="auto">
          <a:xfrm>
            <a:off x="3835400" y="3581400"/>
            <a:ext cx="2667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 sz="800">
                <a:latin typeface="Arial" charset="0"/>
                <a:cs typeface="Arial" charset="0"/>
              </a:rPr>
              <a:t>RRtt</a:t>
            </a:r>
          </a:p>
        </p:txBody>
      </p:sp>
      <p:cxnSp>
        <p:nvCxnSpPr>
          <p:cNvPr id="17" name="Straight Arrow Connector 61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3348038" y="3087687"/>
            <a:ext cx="714375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sm" len="sm"/>
            <a:tailEnd type="triangle" w="lg" len="lg"/>
          </a:ln>
        </p:spPr>
      </p:cxnSp>
      <p:sp>
        <p:nvSpPr>
          <p:cNvPr id="18" name="TextBox 689"/>
          <p:cNvSpPr txBox="1">
            <a:spLocks noChangeArrowheads="1"/>
          </p:cNvSpPr>
          <p:nvPr/>
        </p:nvSpPr>
        <p:spPr bwMode="auto">
          <a:xfrm>
            <a:off x="3811588" y="2900362"/>
            <a:ext cx="171450" cy="1539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IIIJ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sp>
        <p:nvSpPr>
          <p:cNvPr id="20" name="TextBox 689"/>
          <p:cNvSpPr txBox="1">
            <a:spLocks noChangeArrowheads="1"/>
          </p:cNvSpPr>
          <p:nvPr/>
        </p:nvSpPr>
        <p:spPr bwMode="auto">
          <a:xfrm>
            <a:off x="3817938" y="2705100"/>
            <a:ext cx="284162" cy="1539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Arial" charset="0"/>
                <a:cs typeface="Arial" charset="0"/>
              </a:rPr>
              <a:t>III0m</a:t>
            </a:r>
            <a:endParaRPr lang="en-US" sz="1000" baseline="-25000">
              <a:latin typeface="Arial" charset="0"/>
              <a:cs typeface="Arial" charset="0"/>
            </a:endParaRPr>
          </a:p>
        </p:txBody>
      </p:sp>
      <p:graphicFrame>
        <p:nvGraphicFramePr>
          <p:cNvPr id="21" name="Table 39"/>
          <p:cNvGraphicFramePr>
            <a:graphicFrameLocks noGrp="1"/>
          </p:cNvGraphicFramePr>
          <p:nvPr/>
        </p:nvGraphicFramePr>
        <p:xfrm>
          <a:off x="5067300" y="1231900"/>
          <a:ext cx="3886201" cy="2500249"/>
        </p:xfrm>
        <a:graphic>
          <a:graphicData uri="http://schemas.openxmlformats.org/drawingml/2006/table">
            <a:tbl>
              <a:tblPr/>
              <a:tblGrid>
                <a:gridCol w="641865"/>
                <a:gridCol w="643325"/>
                <a:gridCol w="641865"/>
                <a:gridCol w="641865"/>
                <a:gridCol w="131728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Model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Parameter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Initial Value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Optimal Value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Confidence Interval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 III0m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m1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90.000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82.368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(79.838, 84.775)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SSE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4397.550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525.178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AIC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71.965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57.090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 IIIJ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R2t2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1.000^3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2.725^3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(2.014^3, 3.682^3)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SSE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2290.516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557.797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AIC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67.399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57.512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 HDFF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R2t0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1.000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12369.79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(0, 1308627507869)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R1t0_t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1.000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1.744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(0.003, 1187.969)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R2t0_t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1.000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0.010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(0.000, 403.429)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SSE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25768.23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477.484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AIC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105.342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77.423</a:t>
                      </a: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able 39"/>
          <p:cNvSpPr>
            <a:spLocks noGrp="1" noChangeArrowheads="1"/>
          </p:cNvSpPr>
          <p:nvPr/>
        </p:nvSpPr>
        <p:spPr bwMode="auto">
          <a:xfrm>
            <a:off x="0" y="427037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199"/>
          <p:cNvGraphicFramePr>
            <a:graphicFrameLocks noChangeAspect="1"/>
          </p:cNvGraphicFramePr>
          <p:nvPr/>
        </p:nvGraphicFramePr>
        <p:xfrm>
          <a:off x="5559425" y="3970337"/>
          <a:ext cx="2782888" cy="812800"/>
        </p:xfrm>
        <a:graphic>
          <a:graphicData uri="http://schemas.openxmlformats.org/presentationml/2006/ole">
            <p:oleObj spid="_x0000_s27651" name="Equation" r:id="rId5" imgW="3225600" imgH="939600" progId="Equation.3">
              <p:embed/>
            </p:oleObj>
          </a:graphicData>
        </a:graphic>
      </p:graphicFrame>
      <p:graphicFrame>
        <p:nvGraphicFramePr>
          <p:cNvPr id="24" name="Object 738"/>
          <p:cNvGraphicFramePr>
            <a:graphicFrameLocks noChangeAspect="1"/>
          </p:cNvGraphicFramePr>
          <p:nvPr/>
        </p:nvGraphicFramePr>
        <p:xfrm>
          <a:off x="5372100" y="4930775"/>
          <a:ext cx="2970213" cy="1009650"/>
        </p:xfrm>
        <a:graphic>
          <a:graphicData uri="http://schemas.openxmlformats.org/presentationml/2006/ole">
            <p:oleObj spid="_x0000_s27652" name="Equation" r:id="rId6" imgW="3441600" imgH="1168200" progId="Equation.3">
              <p:embed/>
            </p:oleObj>
          </a:graphicData>
        </a:graphic>
      </p:graphicFrame>
      <p:graphicFrame>
        <p:nvGraphicFramePr>
          <p:cNvPr id="25" name="Object 103"/>
          <p:cNvGraphicFramePr>
            <a:graphicFrameLocks noChangeAspect="1"/>
          </p:cNvGraphicFramePr>
          <p:nvPr/>
        </p:nvGraphicFramePr>
        <p:xfrm>
          <a:off x="5753100" y="6019800"/>
          <a:ext cx="1028700" cy="541338"/>
        </p:xfrm>
        <a:graphic>
          <a:graphicData uri="http://schemas.openxmlformats.org/presentationml/2006/ole">
            <p:oleObj spid="_x0000_s27653" name="Equation" r:id="rId7" imgW="93960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ATP-induced R1 Hexamerization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-22860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-22860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84138" y="267718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/>
              <a:t>2+5+9+13 = 28 parameters =&gt; 2</a:t>
            </a:r>
            <a:r>
              <a:rPr lang="en-GB" sz="1400" baseline="30000" dirty="0"/>
              <a:t>28</a:t>
            </a:r>
            <a:r>
              <a:rPr lang="en-GB" sz="1400" dirty="0"/>
              <a:t>=2.5x10</a:t>
            </a:r>
            <a:r>
              <a:rPr lang="en-GB" sz="1400" baseline="30000" dirty="0"/>
              <a:t>8</a:t>
            </a:r>
            <a:r>
              <a:rPr lang="en-GB" sz="1400" dirty="0"/>
              <a:t> spur graph models via </a:t>
            </a:r>
            <a:r>
              <a:rPr lang="en-GB" sz="1400" i="1" dirty="0" err="1"/>
              <a:t>K</a:t>
            </a:r>
            <a:r>
              <a:rPr lang="en-GB" sz="1400" baseline="-25000" dirty="0" err="1"/>
              <a:t>j</a:t>
            </a:r>
            <a:r>
              <a:rPr lang="en-GB" sz="1400" dirty="0"/>
              <a:t>=∞ hypotheses</a:t>
            </a:r>
          </a:p>
          <a:p>
            <a:r>
              <a:rPr lang="en-GB" sz="1400" dirty="0" smtClean="0"/>
              <a:t>28 </a:t>
            </a:r>
            <a:r>
              <a:rPr lang="en-GB" sz="1400" dirty="0"/>
              <a:t>models with 1 parameter, 428 models with 2, 3278 models with 3, 20475 with 4</a:t>
            </a:r>
            <a:endParaRPr lang="en-US" sz="1400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7772400" y="1563687"/>
            <a:ext cx="121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 = R1</a:t>
            </a:r>
          </a:p>
          <a:p>
            <a:r>
              <a:rPr lang="en-US" dirty="0"/>
              <a:t>X = ATP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2860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28600" y="1138691"/>
          <a:ext cx="7239000" cy="1452108"/>
        </p:xfrm>
        <a:graphic>
          <a:graphicData uri="http://schemas.openxmlformats.org/presentationml/2006/ole">
            <p:oleObj spid="_x0000_s28674" name="Equation" r:id="rId3" imgW="5384800" imgH="1041400" progId="Equation.3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3920"/>
          <a:stretch>
            <a:fillRect/>
          </a:stretch>
        </p:blipFill>
        <p:spPr bwMode="auto">
          <a:xfrm>
            <a:off x="38100" y="3200271"/>
            <a:ext cx="4152900" cy="36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14300" y="6248400"/>
            <a:ext cx="2400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Yeast R1 structure. Dealwis Lab, PNAS  </a:t>
            </a:r>
            <a:r>
              <a:rPr lang="en-US" sz="1100" b="1"/>
              <a:t>102</a:t>
            </a:r>
            <a:r>
              <a:rPr lang="en-US" sz="1100"/>
              <a:t>, 4022-4027, 2006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1"/>
            <a:ext cx="451169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07218" y="3581400"/>
            <a:ext cx="35557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Data of </a:t>
            </a:r>
            <a:r>
              <a:rPr lang="en-US" sz="1200" dirty="0" err="1" smtClean="0">
                <a:solidFill>
                  <a:schemeClr val="tx2"/>
                </a:solidFill>
                <a:latin typeface="Arial" charset="0"/>
              </a:rPr>
              <a:t>Kashlan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et al. Biochemistry 2002  </a:t>
            </a: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41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:462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Fits to R1 Mass Data</a:t>
            </a:r>
          </a:p>
        </p:txBody>
      </p:sp>
      <p:sp>
        <p:nvSpPr>
          <p:cNvPr id="4" name="Rectangle 135"/>
          <p:cNvSpPr>
            <a:spLocks noChangeArrowheads="1"/>
          </p:cNvSpPr>
          <p:nvPr/>
        </p:nvSpPr>
        <p:spPr bwMode="auto">
          <a:xfrm>
            <a:off x="2362200" y="5319117"/>
            <a:ext cx="63627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28 of top 30 did not include an </a:t>
            </a:r>
            <a:r>
              <a:rPr lang="en-US" sz="1600" i="1" dirty="0"/>
              <a:t>h</a:t>
            </a:r>
            <a:r>
              <a:rPr lang="en-US" sz="1600" dirty="0"/>
              <a:t>-site term; 28/30 ≠ 503/2081 with p &lt;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-16</a:t>
            </a:r>
            <a:r>
              <a:rPr lang="en-US" sz="1600" dirty="0" smtClean="0"/>
              <a:t>. This </a:t>
            </a:r>
            <a:r>
              <a:rPr lang="en-US" sz="1600" dirty="0"/>
              <a:t>suggests no h-site.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Top 13 all include R6X8 or R6X9, save one, single edge model R6X7 </a:t>
            </a:r>
            <a:r>
              <a:rPr lang="en-US" sz="1600" dirty="0" smtClean="0"/>
              <a:t>This </a:t>
            </a:r>
            <a:r>
              <a:rPr lang="en-US" sz="1600" dirty="0"/>
              <a:t>suggests less than 3 a-sites are occupied in hexamer. </a:t>
            </a:r>
            <a:r>
              <a:rPr lang="en-US" sz="1400" dirty="0" smtClean="0"/>
              <a:t> Radivoyevitch, T. , Biology Direct 4, 50 (2009). </a:t>
            </a:r>
            <a:endParaRPr lang="en-US" sz="1400" dirty="0"/>
          </a:p>
        </p:txBody>
      </p:sp>
      <p:sp>
        <p:nvSpPr>
          <p:cNvPr id="5" name="Rectangle 136"/>
          <p:cNvSpPr>
            <a:spLocks noChangeArrowheads="1"/>
          </p:cNvSpPr>
          <p:nvPr/>
        </p:nvSpPr>
        <p:spPr bwMode="auto">
          <a:xfrm>
            <a:off x="419100" y="19812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2088 Models with SSE &lt; 2 min (SSE)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1911350"/>
            <a:ext cx="8039100" cy="3422650"/>
            <a:chOff x="419100" y="190500"/>
            <a:chExt cx="8343900" cy="426085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50000" b="49921"/>
            <a:stretch>
              <a:fillRect/>
            </a:stretch>
          </p:blipFill>
          <p:spPr bwMode="auto">
            <a:xfrm>
              <a:off x="419100" y="685800"/>
              <a:ext cx="3467100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342900"/>
              <a:ext cx="4114800" cy="410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027613" y="190500"/>
              <a:ext cx="37353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>Data from Kashlan et al. Biochemistry 2002  </a:t>
              </a:r>
              <a:r>
                <a:rPr lang="en-US" sz="1200" b="1">
                  <a:solidFill>
                    <a:schemeClr val="tx2"/>
                  </a:solidFill>
                  <a:latin typeface="Arial" charset="0"/>
                </a:rPr>
                <a:t>41</a:t>
              </a:r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>:462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~1/2 a-sites not occupied by ATP?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 rot="-5400000">
            <a:off x="700075" y="3241870"/>
            <a:ext cx="609600" cy="609600"/>
            <a:chOff x="3086100" y="800100"/>
            <a:chExt cx="609600" cy="609600"/>
          </a:xfrm>
        </p:grpSpPr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    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 rot="1839458">
            <a:off x="1079487" y="3776857"/>
            <a:ext cx="609600" cy="609600"/>
            <a:chOff x="3086100" y="800100"/>
            <a:chExt cx="609600" cy="609600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 rot="8234448">
            <a:off x="406387" y="3824482"/>
            <a:ext cx="609600" cy="609600"/>
            <a:chOff x="3086100" y="800100"/>
            <a:chExt cx="609600" cy="609600"/>
          </a:xfrm>
        </p:grpSpPr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6200000">
            <a:off x="869937" y="3081532"/>
            <a:ext cx="252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869938" y="3740344"/>
            <a:ext cx="2524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270125" y="5781675"/>
            <a:ext cx="6797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[ATP]=~1000[dATP]</a:t>
            </a:r>
          </a:p>
          <a:p>
            <a:r>
              <a:rPr lang="en-US" dirty="0"/>
              <a:t>So system prefers to have 3 a-sites empty and ready for dATP</a:t>
            </a:r>
          </a:p>
          <a:p>
            <a:r>
              <a:rPr lang="en-US" dirty="0"/>
              <a:t>Inhibition versus activation is partly due to differences in pockets</a:t>
            </a: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 rot="7262711">
            <a:off x="1005669" y="3780826"/>
            <a:ext cx="571500" cy="947737"/>
            <a:chOff x="1277938" y="3951288"/>
            <a:chExt cx="246062" cy="911225"/>
          </a:xfrm>
        </p:grpSpPr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 rot="-5400000">
              <a:off x="1274763" y="3954463"/>
              <a:ext cx="2524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 rot="-5400000">
              <a:off x="1274762" y="4613276"/>
              <a:ext cx="2524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 rot="-8022846">
            <a:off x="330187" y="3605407"/>
            <a:ext cx="573088" cy="947738"/>
            <a:chOff x="1277938" y="3951288"/>
            <a:chExt cx="246062" cy="911225"/>
          </a:xfrm>
        </p:grpSpPr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 rot="-5400000">
              <a:off x="1274763" y="3954463"/>
              <a:ext cx="2524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 rot="-5400000">
              <a:off x="1274762" y="4613276"/>
              <a:ext cx="2524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</a:t>
              </a: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595550" y="1646432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104"/>
          <p:cNvSpPr>
            <a:spLocks noChangeArrowheads="1"/>
          </p:cNvSpPr>
          <p:nvPr/>
        </p:nvSpPr>
        <p:spPr bwMode="auto">
          <a:xfrm>
            <a:off x="4578337" y="1440057"/>
            <a:ext cx="1952625" cy="1943100"/>
          </a:xfrm>
          <a:prstGeom prst="ellipse">
            <a:avLst/>
          </a:prstGeom>
          <a:solidFill>
            <a:schemeClr val="bg2">
              <a:alpha val="1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678100" y="331172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UDP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620950" y="268307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CDP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4125" y="20909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GDP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614600" y="159404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ADP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111612" y="32085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dTTP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40175" y="2665607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dCTP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002075" y="212744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dGTP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025887" y="171152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dATP</a:t>
            </a: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3097200" y="282912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3097200" y="221952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097200" y="176232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841737" y="429279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dT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387712" y="306248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dC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382950" y="23830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dG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382950" y="195282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dA</a:t>
            </a: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3692512" y="2325882"/>
            <a:ext cx="395288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4533887" y="1925832"/>
            <a:ext cx="1001713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V="1">
            <a:off x="4364025" y="2413195"/>
            <a:ext cx="1143000" cy="80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5492737" y="219094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DNA</a:t>
            </a: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4533887" y="2295720"/>
            <a:ext cx="1001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4533887" y="2343345"/>
            <a:ext cx="1001713" cy="376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 flipH="1">
            <a:off x="2573325" y="3545082"/>
            <a:ext cx="371475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2806687" y="404832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dUMP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3587737" y="44531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dU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3316275" y="3483170"/>
            <a:ext cx="877887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4106850" y="3483170"/>
            <a:ext cx="285750" cy="879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33750" y="3899095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TS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H="1">
            <a:off x="3281350" y="2935482"/>
            <a:ext cx="930275" cy="1112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3298812" y="3408557"/>
            <a:ext cx="539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>
                <a:latin typeface="Arial" charset="0"/>
              </a:rPr>
              <a:t>DCTD</a:t>
            </a:r>
            <a:endParaRPr lang="en-US" sz="900" baseline="-25000">
              <a:latin typeface="Arial" charset="0"/>
            </a:endParaRP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 rot="20007941">
            <a:off x="3606787" y="2252857"/>
            <a:ext cx="442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dCK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2422512" y="1294007"/>
            <a:ext cx="1003300" cy="2771775"/>
          </a:xfrm>
          <a:custGeom>
            <a:avLst/>
            <a:gdLst>
              <a:gd name="T0" fmla="*/ 2147483647 w 632"/>
              <a:gd name="T1" fmla="*/ 2147483647 h 2430"/>
              <a:gd name="T2" fmla="*/ 2147483647 w 632"/>
              <a:gd name="T3" fmla="*/ 2147483647 h 2430"/>
              <a:gd name="T4" fmla="*/ 2147483647 w 632"/>
              <a:gd name="T5" fmla="*/ 2147483647 h 2430"/>
              <a:gd name="T6" fmla="*/ 2147483647 w 632"/>
              <a:gd name="T7" fmla="*/ 2147483647 h 2430"/>
              <a:gd name="T8" fmla="*/ 2147483647 w 632"/>
              <a:gd name="T9" fmla="*/ 2147483647 h 2430"/>
              <a:gd name="T10" fmla="*/ 2147483647 w 632"/>
              <a:gd name="T11" fmla="*/ 2147483647 h 2430"/>
              <a:gd name="T12" fmla="*/ 2147483647 w 632"/>
              <a:gd name="T13" fmla="*/ 2147483647 h 2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2"/>
              <a:gd name="T22" fmla="*/ 0 h 2430"/>
              <a:gd name="T23" fmla="*/ 632 w 632"/>
              <a:gd name="T24" fmla="*/ 2430 h 2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2" h="2430">
                <a:moveTo>
                  <a:pt x="467" y="298"/>
                </a:moveTo>
                <a:cubicBezTo>
                  <a:pt x="455" y="584"/>
                  <a:pt x="535" y="1726"/>
                  <a:pt x="467" y="2016"/>
                </a:cubicBezTo>
                <a:cubicBezTo>
                  <a:pt x="399" y="2306"/>
                  <a:pt x="112" y="2008"/>
                  <a:pt x="56" y="2040"/>
                </a:cubicBezTo>
                <a:cubicBezTo>
                  <a:pt x="0" y="2072"/>
                  <a:pt x="44" y="2197"/>
                  <a:pt x="129" y="2209"/>
                </a:cubicBezTo>
                <a:cubicBezTo>
                  <a:pt x="214" y="2221"/>
                  <a:pt x="496" y="2430"/>
                  <a:pt x="564" y="2112"/>
                </a:cubicBezTo>
                <a:cubicBezTo>
                  <a:pt x="632" y="1794"/>
                  <a:pt x="556" y="596"/>
                  <a:pt x="540" y="298"/>
                </a:cubicBezTo>
                <a:cubicBezTo>
                  <a:pt x="524" y="0"/>
                  <a:pt x="479" y="12"/>
                  <a:pt x="467" y="29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" name="Group 115"/>
          <p:cNvGrpSpPr>
            <a:grpSpLocks/>
          </p:cNvGrpSpPr>
          <p:nvPr/>
        </p:nvGrpSpPr>
        <p:grpSpPr bwMode="auto">
          <a:xfrm>
            <a:off x="4902187" y="1325757"/>
            <a:ext cx="244475" cy="1900238"/>
            <a:chOff x="2394" y="1016"/>
            <a:chExt cx="154" cy="1101"/>
          </a:xfrm>
        </p:grpSpPr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 rot="-5400000">
              <a:off x="1986" y="1424"/>
              <a:ext cx="9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</a:rPr>
                <a:t>DNA polymerase</a:t>
              </a: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2406" y="1174"/>
              <a:ext cx="133" cy="943"/>
            </a:xfrm>
            <a:custGeom>
              <a:avLst/>
              <a:gdLst>
                <a:gd name="T0" fmla="*/ 2 w 161"/>
                <a:gd name="T1" fmla="*/ 118 h 943"/>
                <a:gd name="T2" fmla="*/ 2 w 161"/>
                <a:gd name="T3" fmla="*/ 822 h 943"/>
                <a:gd name="T4" fmla="*/ 2 w 161"/>
                <a:gd name="T5" fmla="*/ 826 h 943"/>
                <a:gd name="T6" fmla="*/ 2 w 161"/>
                <a:gd name="T7" fmla="*/ 118 h 943"/>
                <a:gd name="T8" fmla="*/ 2 w 161"/>
                <a:gd name="T9" fmla="*/ 118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Line 45"/>
          <p:cNvSpPr>
            <a:spLocks noChangeShapeType="1"/>
          </p:cNvSpPr>
          <p:nvPr/>
        </p:nvSpPr>
        <p:spPr bwMode="auto">
          <a:xfrm flipH="1" flipV="1">
            <a:off x="3241662" y="4257870"/>
            <a:ext cx="500063" cy="23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" name="Group 126"/>
          <p:cNvGrpSpPr>
            <a:grpSpLocks/>
          </p:cNvGrpSpPr>
          <p:nvPr/>
        </p:nvGrpSpPr>
        <p:grpSpPr bwMode="auto">
          <a:xfrm>
            <a:off x="3360725" y="4065782"/>
            <a:ext cx="1268412" cy="244475"/>
            <a:chOff x="1405" y="2650"/>
            <a:chExt cx="799" cy="154"/>
          </a:xfrm>
        </p:grpSpPr>
        <p:sp>
          <p:nvSpPr>
            <p:cNvPr id="62" name="Text Box 34"/>
            <p:cNvSpPr txBox="1">
              <a:spLocks noChangeArrowheads="1"/>
            </p:cNvSpPr>
            <p:nvPr/>
          </p:nvSpPr>
          <p:spPr bwMode="auto">
            <a:xfrm rot="-1173211">
              <a:off x="1672" y="2650"/>
              <a:ext cx="3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i="1">
                  <a:latin typeface="Arial" charset="0"/>
                </a:rPr>
                <a:t>TK1</a:t>
              </a:r>
              <a:endParaRPr lang="en-US" sz="1000" b="1" baseline="-25000">
                <a:latin typeface="Arial" charset="0"/>
              </a:endParaRPr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 rot="-1232399">
              <a:off x="1405" y="2679"/>
              <a:ext cx="799" cy="121"/>
            </a:xfrm>
            <a:custGeom>
              <a:avLst/>
              <a:gdLst>
                <a:gd name="T0" fmla="*/ 2147483647 w 161"/>
                <a:gd name="T1" fmla="*/ 0 h 943"/>
                <a:gd name="T2" fmla="*/ 2147483647 w 161"/>
                <a:gd name="T3" fmla="*/ 0 h 943"/>
                <a:gd name="T4" fmla="*/ 2147483647 w 161"/>
                <a:gd name="T5" fmla="*/ 0 h 943"/>
                <a:gd name="T6" fmla="*/ 2147483647 w 161"/>
                <a:gd name="T7" fmla="*/ 0 h 943"/>
                <a:gd name="T8" fmla="*/ 2147483647 w 161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Freeform 47"/>
          <p:cNvSpPr>
            <a:spLocks/>
          </p:cNvSpPr>
          <p:nvPr/>
        </p:nvSpPr>
        <p:spPr bwMode="auto">
          <a:xfrm>
            <a:off x="3913175" y="2733870"/>
            <a:ext cx="4738687" cy="3011487"/>
          </a:xfrm>
          <a:custGeom>
            <a:avLst/>
            <a:gdLst>
              <a:gd name="T0" fmla="*/ 2147483647 w 2985"/>
              <a:gd name="T1" fmla="*/ 2147483647 h 1897"/>
              <a:gd name="T2" fmla="*/ 2147483647 w 2985"/>
              <a:gd name="T3" fmla="*/ 2147483647 h 1897"/>
              <a:gd name="T4" fmla="*/ 2147483647 w 2985"/>
              <a:gd name="T5" fmla="*/ 2147483647 h 1897"/>
              <a:gd name="T6" fmla="*/ 2147483647 w 2985"/>
              <a:gd name="T7" fmla="*/ 2147483647 h 1897"/>
              <a:gd name="T8" fmla="*/ 2147483647 w 2985"/>
              <a:gd name="T9" fmla="*/ 2147483647 h 1897"/>
              <a:gd name="T10" fmla="*/ 2147483647 w 2985"/>
              <a:gd name="T11" fmla="*/ 2147483647 h 1897"/>
              <a:gd name="T12" fmla="*/ 2147483647 w 2985"/>
              <a:gd name="T13" fmla="*/ 2147483647 h 1897"/>
              <a:gd name="T14" fmla="*/ 2147483647 w 2985"/>
              <a:gd name="T15" fmla="*/ 2147483647 h 18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85"/>
              <a:gd name="T25" fmla="*/ 0 h 1897"/>
              <a:gd name="T26" fmla="*/ 2985 w 2985"/>
              <a:gd name="T27" fmla="*/ 1897 h 18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85" h="1897">
                <a:moveTo>
                  <a:pt x="2951" y="1675"/>
                </a:moveTo>
                <a:cubicBezTo>
                  <a:pt x="2520" y="1691"/>
                  <a:pt x="730" y="1897"/>
                  <a:pt x="365" y="1765"/>
                </a:cubicBezTo>
                <a:cubicBezTo>
                  <a:pt x="0" y="1633"/>
                  <a:pt x="580" y="1105"/>
                  <a:pt x="759" y="886"/>
                </a:cubicBezTo>
                <a:cubicBezTo>
                  <a:pt x="938" y="667"/>
                  <a:pt x="1285" y="590"/>
                  <a:pt x="1442" y="451"/>
                </a:cubicBezTo>
                <a:cubicBezTo>
                  <a:pt x="1599" y="312"/>
                  <a:pt x="1537" y="102"/>
                  <a:pt x="1703" y="52"/>
                </a:cubicBezTo>
                <a:cubicBezTo>
                  <a:pt x="1869" y="1"/>
                  <a:pt x="2238" y="0"/>
                  <a:pt x="2438" y="145"/>
                </a:cubicBezTo>
                <a:cubicBezTo>
                  <a:pt x="2638" y="290"/>
                  <a:pt x="2815" y="669"/>
                  <a:pt x="2900" y="922"/>
                </a:cubicBezTo>
                <a:cubicBezTo>
                  <a:pt x="2985" y="1176"/>
                  <a:pt x="2940" y="1513"/>
                  <a:pt x="2950" y="1669"/>
                </a:cubicBezTo>
              </a:path>
            </a:pathLst>
          </a:custGeom>
          <a:solidFill>
            <a:schemeClr val="bg2">
              <a:alpha val="2313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4411650" y="2968820"/>
            <a:ext cx="4081462" cy="2566987"/>
          </a:xfrm>
          <a:custGeom>
            <a:avLst/>
            <a:gdLst>
              <a:gd name="T0" fmla="*/ 2147483647 w 2571"/>
              <a:gd name="T1" fmla="*/ 2147483647 h 1617"/>
              <a:gd name="T2" fmla="*/ 2147483647 w 2571"/>
              <a:gd name="T3" fmla="*/ 2147483647 h 1617"/>
              <a:gd name="T4" fmla="*/ 2147483647 w 2571"/>
              <a:gd name="T5" fmla="*/ 2147483647 h 1617"/>
              <a:gd name="T6" fmla="*/ 2147483647 w 2571"/>
              <a:gd name="T7" fmla="*/ 2147483647 h 1617"/>
              <a:gd name="T8" fmla="*/ 2147483647 w 2571"/>
              <a:gd name="T9" fmla="*/ 2147483647 h 1617"/>
              <a:gd name="T10" fmla="*/ 2147483647 w 2571"/>
              <a:gd name="T11" fmla="*/ 2147483647 h 1617"/>
              <a:gd name="T12" fmla="*/ 2147483647 w 2571"/>
              <a:gd name="T13" fmla="*/ 2147483647 h 1617"/>
              <a:gd name="T14" fmla="*/ 2147483647 w 2571"/>
              <a:gd name="T15" fmla="*/ 2147483647 h 1617"/>
              <a:gd name="T16" fmla="*/ 2147483647 w 2571"/>
              <a:gd name="T17" fmla="*/ 2147483647 h 1617"/>
              <a:gd name="T18" fmla="*/ 2147483647 w 2571"/>
              <a:gd name="T19" fmla="*/ 2147483647 h 1617"/>
              <a:gd name="T20" fmla="*/ 2147483647 w 2571"/>
              <a:gd name="T21" fmla="*/ 2147483647 h 1617"/>
              <a:gd name="T22" fmla="*/ 2147483647 w 2571"/>
              <a:gd name="T23" fmla="*/ 2147483647 h 1617"/>
              <a:gd name="T24" fmla="*/ 2147483647 w 2571"/>
              <a:gd name="T25" fmla="*/ 2147483647 h 1617"/>
              <a:gd name="T26" fmla="*/ 2147483647 w 2571"/>
              <a:gd name="T27" fmla="*/ 2147483647 h 1617"/>
              <a:gd name="T28" fmla="*/ 2147483647 w 2571"/>
              <a:gd name="T29" fmla="*/ 2147483647 h 1617"/>
              <a:gd name="T30" fmla="*/ 2147483647 w 2571"/>
              <a:gd name="T31" fmla="*/ 2147483647 h 1617"/>
              <a:gd name="T32" fmla="*/ 2147483647 w 2571"/>
              <a:gd name="T33" fmla="*/ 2147483647 h 1617"/>
              <a:gd name="T34" fmla="*/ 2147483647 w 2571"/>
              <a:gd name="T35" fmla="*/ 2147483647 h 1617"/>
              <a:gd name="T36" fmla="*/ 2147483647 w 2571"/>
              <a:gd name="T37" fmla="*/ 2147483647 h 1617"/>
              <a:gd name="T38" fmla="*/ 2147483647 w 2571"/>
              <a:gd name="T39" fmla="*/ 2147483647 h 1617"/>
              <a:gd name="T40" fmla="*/ 2147483647 w 2571"/>
              <a:gd name="T41" fmla="*/ 2147483647 h 1617"/>
              <a:gd name="T42" fmla="*/ 2147483647 w 2571"/>
              <a:gd name="T43" fmla="*/ 2147483647 h 1617"/>
              <a:gd name="T44" fmla="*/ 2147483647 w 2571"/>
              <a:gd name="T45" fmla="*/ 2147483647 h 1617"/>
              <a:gd name="T46" fmla="*/ 2147483647 w 2571"/>
              <a:gd name="T47" fmla="*/ 2147483647 h 1617"/>
              <a:gd name="T48" fmla="*/ 2147483647 w 2571"/>
              <a:gd name="T49" fmla="*/ 2147483647 h 16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71"/>
              <a:gd name="T76" fmla="*/ 0 h 1617"/>
              <a:gd name="T77" fmla="*/ 2571 w 2571"/>
              <a:gd name="T78" fmla="*/ 1617 h 16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71" h="1617">
                <a:moveTo>
                  <a:pt x="2571" y="1413"/>
                </a:moveTo>
                <a:cubicBezTo>
                  <a:pt x="2501" y="1429"/>
                  <a:pt x="2405" y="1480"/>
                  <a:pt x="2151" y="1509"/>
                </a:cubicBezTo>
                <a:cubicBezTo>
                  <a:pt x="1897" y="1538"/>
                  <a:pt x="1382" y="1580"/>
                  <a:pt x="1047" y="1587"/>
                </a:cubicBezTo>
                <a:cubicBezTo>
                  <a:pt x="712" y="1594"/>
                  <a:pt x="282" y="1617"/>
                  <a:pt x="141" y="1551"/>
                </a:cubicBezTo>
                <a:cubicBezTo>
                  <a:pt x="0" y="1485"/>
                  <a:pt x="189" y="1272"/>
                  <a:pt x="199" y="1193"/>
                </a:cubicBezTo>
                <a:cubicBezTo>
                  <a:pt x="209" y="1114"/>
                  <a:pt x="165" y="1079"/>
                  <a:pt x="199" y="1078"/>
                </a:cubicBezTo>
                <a:cubicBezTo>
                  <a:pt x="233" y="1077"/>
                  <a:pt x="379" y="1215"/>
                  <a:pt x="403" y="1187"/>
                </a:cubicBezTo>
                <a:cubicBezTo>
                  <a:pt x="427" y="1159"/>
                  <a:pt x="311" y="947"/>
                  <a:pt x="346" y="912"/>
                </a:cubicBezTo>
                <a:cubicBezTo>
                  <a:pt x="381" y="877"/>
                  <a:pt x="575" y="1009"/>
                  <a:pt x="615" y="976"/>
                </a:cubicBezTo>
                <a:cubicBezTo>
                  <a:pt x="655" y="943"/>
                  <a:pt x="551" y="741"/>
                  <a:pt x="589" y="713"/>
                </a:cubicBezTo>
                <a:cubicBezTo>
                  <a:pt x="627" y="685"/>
                  <a:pt x="800" y="829"/>
                  <a:pt x="845" y="809"/>
                </a:cubicBezTo>
                <a:cubicBezTo>
                  <a:pt x="890" y="789"/>
                  <a:pt x="812" y="623"/>
                  <a:pt x="858" y="592"/>
                </a:cubicBezTo>
                <a:cubicBezTo>
                  <a:pt x="904" y="561"/>
                  <a:pt x="1074" y="661"/>
                  <a:pt x="1120" y="624"/>
                </a:cubicBezTo>
                <a:cubicBezTo>
                  <a:pt x="1166" y="587"/>
                  <a:pt x="1083" y="410"/>
                  <a:pt x="1133" y="368"/>
                </a:cubicBezTo>
                <a:cubicBezTo>
                  <a:pt x="1183" y="326"/>
                  <a:pt x="1396" y="413"/>
                  <a:pt x="1421" y="374"/>
                </a:cubicBezTo>
                <a:cubicBezTo>
                  <a:pt x="1446" y="335"/>
                  <a:pt x="1261" y="197"/>
                  <a:pt x="1286" y="135"/>
                </a:cubicBezTo>
                <a:cubicBezTo>
                  <a:pt x="1311" y="73"/>
                  <a:pt x="1462" y="0"/>
                  <a:pt x="1574" y="1"/>
                </a:cubicBezTo>
                <a:cubicBezTo>
                  <a:pt x="1686" y="2"/>
                  <a:pt x="1808" y="10"/>
                  <a:pt x="1958" y="141"/>
                </a:cubicBezTo>
                <a:cubicBezTo>
                  <a:pt x="2108" y="272"/>
                  <a:pt x="2404" y="658"/>
                  <a:pt x="2476" y="788"/>
                </a:cubicBezTo>
                <a:cubicBezTo>
                  <a:pt x="2548" y="918"/>
                  <a:pt x="2383" y="878"/>
                  <a:pt x="2393" y="922"/>
                </a:cubicBezTo>
                <a:cubicBezTo>
                  <a:pt x="2403" y="966"/>
                  <a:pt x="2527" y="1020"/>
                  <a:pt x="2534" y="1050"/>
                </a:cubicBezTo>
                <a:cubicBezTo>
                  <a:pt x="2541" y="1080"/>
                  <a:pt x="2437" y="1074"/>
                  <a:pt x="2438" y="1101"/>
                </a:cubicBezTo>
                <a:cubicBezTo>
                  <a:pt x="2439" y="1128"/>
                  <a:pt x="2541" y="1182"/>
                  <a:pt x="2540" y="1210"/>
                </a:cubicBezTo>
                <a:cubicBezTo>
                  <a:pt x="2539" y="1238"/>
                  <a:pt x="2429" y="1235"/>
                  <a:pt x="2431" y="1268"/>
                </a:cubicBezTo>
                <a:cubicBezTo>
                  <a:pt x="2433" y="1301"/>
                  <a:pt x="2528" y="1380"/>
                  <a:pt x="2553" y="14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Box 49"/>
          <p:cNvSpPr txBox="1">
            <a:spLocks noChangeArrowheads="1"/>
          </p:cNvSpPr>
          <p:nvPr/>
        </p:nvSpPr>
        <p:spPr bwMode="auto">
          <a:xfrm>
            <a:off x="4995850" y="3624457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cytosol</a:t>
            </a:r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6416662" y="3054545"/>
            <a:ext cx="111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mitochondria</a:t>
            </a:r>
          </a:p>
        </p:txBody>
      </p:sp>
      <p:sp>
        <p:nvSpPr>
          <p:cNvPr id="68" name="Text Box 51"/>
          <p:cNvSpPr txBox="1">
            <a:spLocks noChangeArrowheads="1"/>
          </p:cNvSpPr>
          <p:nvPr/>
        </p:nvSpPr>
        <p:spPr bwMode="auto">
          <a:xfrm>
            <a:off x="6037250" y="4854770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dT</a:t>
            </a:r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5999150" y="459124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dC</a:t>
            </a:r>
          </a:p>
        </p:txBody>
      </p:sp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5903900" y="4316607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dG</a:t>
            </a:r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5916600" y="401498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dA</a:t>
            </a:r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>
            <a:off x="4392600" y="4745232"/>
            <a:ext cx="1644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4235437" y="5013520"/>
            <a:ext cx="1801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57"/>
          <p:cNvSpPr>
            <a:spLocks noChangeShapeType="1"/>
          </p:cNvSpPr>
          <p:nvPr/>
        </p:nvSpPr>
        <p:spPr bwMode="auto">
          <a:xfrm>
            <a:off x="4591037" y="4449957"/>
            <a:ext cx="1408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58"/>
          <p:cNvSpPr>
            <a:spLocks noChangeShapeType="1"/>
          </p:cNvSpPr>
          <p:nvPr/>
        </p:nvSpPr>
        <p:spPr bwMode="auto">
          <a:xfrm>
            <a:off x="4803762" y="4168970"/>
            <a:ext cx="11509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59"/>
          <p:cNvSpPr>
            <a:spLocks noChangeShapeType="1"/>
          </p:cNvSpPr>
          <p:nvPr/>
        </p:nvSpPr>
        <p:spPr bwMode="auto">
          <a:xfrm>
            <a:off x="6338875" y="5013520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6338875" y="4745232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 rot="5400000">
            <a:off x="6281725" y="4764282"/>
            <a:ext cx="576262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 rot="16042013">
            <a:off x="6293631" y="4698401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TK2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6338875" y="4475357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64"/>
          <p:cNvSpPr>
            <a:spLocks noChangeShapeType="1"/>
          </p:cNvSpPr>
          <p:nvPr/>
        </p:nvSpPr>
        <p:spPr bwMode="auto">
          <a:xfrm>
            <a:off x="6338875" y="4168970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 rot="5400000">
            <a:off x="6300774" y="4207070"/>
            <a:ext cx="538163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 rot="16042013">
            <a:off x="6307918" y="4161826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dGK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881800" y="48595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dTMP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877037" y="462299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dCMP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915137" y="4322957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dGMP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915137" y="401498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dAMP</a:t>
            </a:r>
          </a:p>
        </p:txBody>
      </p:sp>
      <p:sp>
        <p:nvSpPr>
          <p:cNvPr id="88" name="Line 71"/>
          <p:cNvSpPr>
            <a:spLocks noChangeShapeType="1"/>
          </p:cNvSpPr>
          <p:nvPr/>
        </p:nvSpPr>
        <p:spPr bwMode="auto">
          <a:xfrm>
            <a:off x="7453300" y="4475357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72"/>
          <p:cNvSpPr txBox="1">
            <a:spLocks noChangeArrowheads="1"/>
          </p:cNvSpPr>
          <p:nvPr/>
        </p:nvSpPr>
        <p:spPr bwMode="auto">
          <a:xfrm>
            <a:off x="7607287" y="486588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dTTP</a:t>
            </a:r>
          </a:p>
        </p:txBody>
      </p:sp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7612050" y="462934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dCTP</a:t>
            </a:r>
          </a:p>
        </p:txBody>
      </p:sp>
      <p:sp>
        <p:nvSpPr>
          <p:cNvPr id="91" name="Text Box 74"/>
          <p:cNvSpPr txBox="1">
            <a:spLocks noChangeArrowheads="1"/>
          </p:cNvSpPr>
          <p:nvPr/>
        </p:nvSpPr>
        <p:spPr bwMode="auto">
          <a:xfrm>
            <a:off x="7645387" y="4329307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dGTP</a:t>
            </a:r>
          </a:p>
        </p:txBody>
      </p:sp>
      <p:sp>
        <p:nvSpPr>
          <p:cNvPr id="92" name="Text Box 75"/>
          <p:cNvSpPr txBox="1">
            <a:spLocks noChangeArrowheads="1"/>
          </p:cNvSpPr>
          <p:nvPr/>
        </p:nvSpPr>
        <p:spPr bwMode="auto">
          <a:xfrm>
            <a:off x="7645387" y="4021332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dATP</a:t>
            </a:r>
          </a:p>
        </p:txBody>
      </p:sp>
      <p:sp>
        <p:nvSpPr>
          <p:cNvPr id="93" name="Line 76"/>
          <p:cNvSpPr>
            <a:spLocks noChangeShapeType="1"/>
          </p:cNvSpPr>
          <p:nvPr/>
        </p:nvSpPr>
        <p:spPr bwMode="auto">
          <a:xfrm>
            <a:off x="7453300" y="4168970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77"/>
          <p:cNvSpPr>
            <a:spLocks noChangeShapeType="1"/>
          </p:cNvSpPr>
          <p:nvPr/>
        </p:nvSpPr>
        <p:spPr bwMode="auto">
          <a:xfrm>
            <a:off x="7415200" y="4783332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78"/>
          <p:cNvSpPr>
            <a:spLocks noChangeShapeType="1"/>
          </p:cNvSpPr>
          <p:nvPr/>
        </p:nvSpPr>
        <p:spPr bwMode="auto">
          <a:xfrm>
            <a:off x="7415200" y="5013520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79"/>
          <p:cNvSpPr>
            <a:spLocks/>
          </p:cNvSpPr>
          <p:nvPr/>
        </p:nvSpPr>
        <p:spPr bwMode="auto">
          <a:xfrm>
            <a:off x="6338875" y="3746695"/>
            <a:ext cx="538162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Text Box 80"/>
          <p:cNvSpPr txBox="1">
            <a:spLocks noChangeArrowheads="1"/>
          </p:cNvSpPr>
          <p:nvPr/>
        </p:nvSpPr>
        <p:spPr bwMode="auto">
          <a:xfrm>
            <a:off x="6376975" y="3746695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5NT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98" name="Arc 81"/>
          <p:cNvSpPr>
            <a:spLocks/>
          </p:cNvSpPr>
          <p:nvPr/>
        </p:nvSpPr>
        <p:spPr bwMode="auto">
          <a:xfrm>
            <a:off x="6218225" y="3948307"/>
            <a:ext cx="788987" cy="760413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rc 82"/>
          <p:cNvSpPr>
            <a:spLocks/>
          </p:cNvSpPr>
          <p:nvPr/>
        </p:nvSpPr>
        <p:spPr bwMode="auto">
          <a:xfrm>
            <a:off x="6184887" y="3938782"/>
            <a:ext cx="884238" cy="612775"/>
          </a:xfrm>
          <a:custGeom>
            <a:avLst/>
            <a:gdLst>
              <a:gd name="T0" fmla="*/ 0 w 41407"/>
              <a:gd name="T1" fmla="*/ 2147483647 h 21600"/>
              <a:gd name="T2" fmla="*/ 2147483647 w 41407"/>
              <a:gd name="T3" fmla="*/ 2147483647 h 21600"/>
              <a:gd name="T4" fmla="*/ 2147483647 w 41407"/>
              <a:gd name="T5" fmla="*/ 2147483647 h 21600"/>
              <a:gd name="T6" fmla="*/ 0 60000 65536"/>
              <a:gd name="T7" fmla="*/ 0 60000 65536"/>
              <a:gd name="T8" fmla="*/ 0 60000 65536"/>
              <a:gd name="T9" fmla="*/ 0 w 41407"/>
              <a:gd name="T10" fmla="*/ 0 h 21600"/>
              <a:gd name="T11" fmla="*/ 41407 w 414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07" h="21600" fill="none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</a:path>
              <a:path w="41407" h="21600" stroke="0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  <a:lnTo>
                  <a:pt x="20712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Arc 83"/>
          <p:cNvSpPr>
            <a:spLocks/>
          </p:cNvSpPr>
          <p:nvPr/>
        </p:nvSpPr>
        <p:spPr bwMode="auto">
          <a:xfrm>
            <a:off x="6146787" y="3956245"/>
            <a:ext cx="881063" cy="327025"/>
          </a:xfrm>
          <a:custGeom>
            <a:avLst/>
            <a:gdLst>
              <a:gd name="T0" fmla="*/ 0 w 34078"/>
              <a:gd name="T1" fmla="*/ 2147483647 h 21600"/>
              <a:gd name="T2" fmla="*/ 2147483647 w 34078"/>
              <a:gd name="T3" fmla="*/ 2147483647 h 21600"/>
              <a:gd name="T4" fmla="*/ 2147483647 w 34078"/>
              <a:gd name="T5" fmla="*/ 2147483647 h 21600"/>
              <a:gd name="T6" fmla="*/ 0 60000 65536"/>
              <a:gd name="T7" fmla="*/ 0 60000 65536"/>
              <a:gd name="T8" fmla="*/ 0 60000 65536"/>
              <a:gd name="T9" fmla="*/ 0 w 34078"/>
              <a:gd name="T10" fmla="*/ 0 h 21600"/>
              <a:gd name="T11" fmla="*/ 34078 w 340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78" h="21600" fill="none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</a:path>
              <a:path w="34078" h="21600" stroke="0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  <a:lnTo>
                  <a:pt x="17896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84"/>
          <p:cNvSpPr>
            <a:spLocks noChangeShapeType="1"/>
          </p:cNvSpPr>
          <p:nvPr/>
        </p:nvSpPr>
        <p:spPr bwMode="auto">
          <a:xfrm flipV="1">
            <a:off x="8143862" y="4156270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85"/>
          <p:cNvSpPr>
            <a:spLocks noChangeShapeType="1"/>
          </p:cNvSpPr>
          <p:nvPr/>
        </p:nvSpPr>
        <p:spPr bwMode="auto">
          <a:xfrm flipV="1">
            <a:off x="8140687" y="4437257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 flipV="1">
            <a:off x="8178787" y="4770632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87"/>
          <p:cNvSpPr>
            <a:spLocks noChangeShapeType="1"/>
          </p:cNvSpPr>
          <p:nvPr/>
        </p:nvSpPr>
        <p:spPr bwMode="auto">
          <a:xfrm flipV="1">
            <a:off x="8143862" y="5000820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88"/>
          <p:cNvSpPr>
            <a:spLocks/>
          </p:cNvSpPr>
          <p:nvPr/>
        </p:nvSpPr>
        <p:spPr bwMode="auto">
          <a:xfrm>
            <a:off x="6338875" y="5167507"/>
            <a:ext cx="538162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Text Box 89"/>
          <p:cNvSpPr txBox="1">
            <a:spLocks noChangeArrowheads="1"/>
          </p:cNvSpPr>
          <p:nvPr/>
        </p:nvSpPr>
        <p:spPr bwMode="auto">
          <a:xfrm>
            <a:off x="6376975" y="5200845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>
                <a:latin typeface="Arial" charset="0"/>
              </a:rPr>
              <a:t>NT2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107" name="Text Box 90"/>
          <p:cNvSpPr txBox="1">
            <a:spLocks noChangeArrowheads="1"/>
          </p:cNvSpPr>
          <p:nvPr/>
        </p:nvSpPr>
        <p:spPr bwMode="auto">
          <a:xfrm>
            <a:off x="8375637" y="3740345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cytosol</a:t>
            </a:r>
          </a:p>
        </p:txBody>
      </p:sp>
      <p:sp>
        <p:nvSpPr>
          <p:cNvPr id="108" name="Arc 91"/>
          <p:cNvSpPr>
            <a:spLocks/>
          </p:cNvSpPr>
          <p:nvPr/>
        </p:nvSpPr>
        <p:spPr bwMode="auto">
          <a:xfrm rot="10800000">
            <a:off x="6211875" y="4916682"/>
            <a:ext cx="857250" cy="327025"/>
          </a:xfrm>
          <a:custGeom>
            <a:avLst/>
            <a:gdLst>
              <a:gd name="T0" fmla="*/ 0 w 33107"/>
              <a:gd name="T1" fmla="*/ 2147483647 h 21600"/>
              <a:gd name="T2" fmla="*/ 2147483647 w 33107"/>
              <a:gd name="T3" fmla="*/ 2147483647 h 21600"/>
              <a:gd name="T4" fmla="*/ 2147483647 w 33107"/>
              <a:gd name="T5" fmla="*/ 2147483647 h 21600"/>
              <a:gd name="T6" fmla="*/ 0 60000 65536"/>
              <a:gd name="T7" fmla="*/ 0 60000 65536"/>
              <a:gd name="T8" fmla="*/ 0 60000 65536"/>
              <a:gd name="T9" fmla="*/ 0 w 33107"/>
              <a:gd name="T10" fmla="*/ 0 h 21600"/>
              <a:gd name="T11" fmla="*/ 33107 w 331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07" h="21600" fill="none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</a:path>
              <a:path w="33107" h="21600" stroke="0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  <a:lnTo>
                  <a:pt x="16925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rc 93"/>
          <p:cNvSpPr>
            <a:spLocks/>
          </p:cNvSpPr>
          <p:nvPr/>
        </p:nvSpPr>
        <p:spPr bwMode="auto">
          <a:xfrm rot="1529854">
            <a:off x="4454512" y="3414907"/>
            <a:ext cx="339725" cy="606425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105"/>
          <p:cNvSpPr txBox="1">
            <a:spLocks noChangeArrowheads="1"/>
          </p:cNvSpPr>
          <p:nvPr/>
        </p:nvSpPr>
        <p:spPr bwMode="auto">
          <a:xfrm>
            <a:off x="5294300" y="1503557"/>
            <a:ext cx="1112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nucleus</a:t>
            </a:r>
          </a:p>
        </p:txBody>
      </p:sp>
      <p:sp>
        <p:nvSpPr>
          <p:cNvPr id="111" name="Text Box 112"/>
          <p:cNvSpPr txBox="1">
            <a:spLocks noChangeArrowheads="1"/>
          </p:cNvSpPr>
          <p:nvPr/>
        </p:nvSpPr>
        <p:spPr bwMode="auto">
          <a:xfrm>
            <a:off x="2236775" y="4068957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dUDP</a:t>
            </a:r>
          </a:p>
        </p:txBody>
      </p:sp>
      <p:sp>
        <p:nvSpPr>
          <p:cNvPr id="112" name="Text Box 113"/>
          <p:cNvSpPr txBox="1">
            <a:spLocks noChangeArrowheads="1"/>
          </p:cNvSpPr>
          <p:nvPr/>
        </p:nvSpPr>
        <p:spPr bwMode="auto">
          <a:xfrm>
            <a:off x="2382825" y="4519807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dUTP</a:t>
            </a:r>
          </a:p>
        </p:txBody>
      </p:sp>
      <p:sp>
        <p:nvSpPr>
          <p:cNvPr id="113" name="Line 120"/>
          <p:cNvSpPr>
            <a:spLocks noChangeShapeType="1"/>
          </p:cNvSpPr>
          <p:nvPr/>
        </p:nvSpPr>
        <p:spPr bwMode="auto">
          <a:xfrm>
            <a:off x="2584437" y="4318195"/>
            <a:ext cx="38100" cy="207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21"/>
          <p:cNvSpPr>
            <a:spLocks noChangeShapeType="1"/>
          </p:cNvSpPr>
          <p:nvPr/>
        </p:nvSpPr>
        <p:spPr bwMode="auto">
          <a:xfrm flipV="1">
            <a:off x="2776525" y="4327720"/>
            <a:ext cx="219075" cy="211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Arc 123"/>
          <p:cNvSpPr>
            <a:spLocks/>
          </p:cNvSpPr>
          <p:nvPr/>
        </p:nvSpPr>
        <p:spPr bwMode="auto">
          <a:xfrm rot="18974458">
            <a:off x="1309675" y="1403545"/>
            <a:ext cx="2932112" cy="1584325"/>
          </a:xfrm>
          <a:custGeom>
            <a:avLst/>
            <a:gdLst>
              <a:gd name="T0" fmla="*/ 0 w 42881"/>
              <a:gd name="T1" fmla="*/ 2147483647 h 23225"/>
              <a:gd name="T2" fmla="*/ 2147483647 w 42881"/>
              <a:gd name="T3" fmla="*/ 2147483647 h 23225"/>
              <a:gd name="T4" fmla="*/ 2147483647 w 42881"/>
              <a:gd name="T5" fmla="*/ 2147483647 h 23225"/>
              <a:gd name="T6" fmla="*/ 0 60000 65536"/>
              <a:gd name="T7" fmla="*/ 0 60000 65536"/>
              <a:gd name="T8" fmla="*/ 0 60000 65536"/>
              <a:gd name="T9" fmla="*/ 0 w 42881"/>
              <a:gd name="T10" fmla="*/ 0 h 23225"/>
              <a:gd name="T11" fmla="*/ 42881 w 42881"/>
              <a:gd name="T12" fmla="*/ 23225 h 23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81" h="23225" fill="none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</a:path>
              <a:path w="42881" h="23225" stroke="0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  <a:lnTo>
                  <a:pt x="21281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Freeform 130"/>
          <p:cNvSpPr>
            <a:spLocks/>
          </p:cNvSpPr>
          <p:nvPr/>
        </p:nvSpPr>
        <p:spPr bwMode="auto">
          <a:xfrm rot="7323123">
            <a:off x="2997188" y="4191194"/>
            <a:ext cx="157162" cy="804863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131"/>
          <p:cNvSpPr txBox="1">
            <a:spLocks noChangeArrowheads="1"/>
          </p:cNvSpPr>
          <p:nvPr/>
        </p:nvSpPr>
        <p:spPr bwMode="auto">
          <a:xfrm rot="1657326">
            <a:off x="2778112" y="4527745"/>
            <a:ext cx="758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>
                <a:latin typeface="Arial" charset="0"/>
              </a:rPr>
              <a:t>dUTPase</a:t>
            </a:r>
            <a:endParaRPr lang="en-US" sz="800" baseline="-25000">
              <a:latin typeface="Arial" charset="0"/>
            </a:endParaRPr>
          </a:p>
        </p:txBody>
      </p:sp>
      <p:sp>
        <p:nvSpPr>
          <p:cNvPr id="118" name="Freeform 132"/>
          <p:cNvSpPr>
            <a:spLocks/>
          </p:cNvSpPr>
          <p:nvPr/>
        </p:nvSpPr>
        <p:spPr bwMode="auto">
          <a:xfrm rot="7323123">
            <a:off x="3529000" y="3786382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34"/>
          <p:cNvSpPr>
            <a:spLocks/>
          </p:cNvSpPr>
          <p:nvPr/>
        </p:nvSpPr>
        <p:spPr bwMode="auto">
          <a:xfrm rot="5400000">
            <a:off x="3490900" y="3283145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3906825" y="4596007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dN</a:t>
            </a:r>
          </a:p>
        </p:txBody>
      </p:sp>
      <p:sp>
        <p:nvSpPr>
          <p:cNvPr id="121" name="Right Brace 296"/>
          <p:cNvSpPr>
            <a:spLocks/>
          </p:cNvSpPr>
          <p:nvPr/>
        </p:nvSpPr>
        <p:spPr bwMode="auto">
          <a:xfrm rot="12879103">
            <a:off x="4367200" y="3949895"/>
            <a:ext cx="188912" cy="1320800"/>
          </a:xfrm>
          <a:prstGeom prst="rightBrace">
            <a:avLst>
              <a:gd name="adj1" fmla="val 8286"/>
              <a:gd name="adj2" fmla="val 31514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" name="Right Brace 297"/>
          <p:cNvSpPr>
            <a:spLocks/>
          </p:cNvSpPr>
          <p:nvPr/>
        </p:nvSpPr>
        <p:spPr bwMode="auto">
          <a:xfrm rot="2930621">
            <a:off x="3932224" y="4316608"/>
            <a:ext cx="201613" cy="538162"/>
          </a:xfrm>
          <a:prstGeom prst="rightBrace">
            <a:avLst>
              <a:gd name="adj1" fmla="val 8354"/>
              <a:gd name="adj2" fmla="val 50755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 flipV="1">
            <a:off x="2925750" y="4830957"/>
            <a:ext cx="1042987" cy="566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2620950" y="5296095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dN</a:t>
            </a:r>
          </a:p>
        </p:txBody>
      </p:sp>
      <p:sp>
        <p:nvSpPr>
          <p:cNvPr id="125" name="Arc 93"/>
          <p:cNvSpPr>
            <a:spLocks/>
          </p:cNvSpPr>
          <p:nvPr/>
        </p:nvSpPr>
        <p:spPr bwMode="auto">
          <a:xfrm rot="16987161">
            <a:off x="3597262" y="1198758"/>
            <a:ext cx="339725" cy="1028700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6" name="Straight Arrow Connector 301"/>
          <p:cNvCxnSpPr>
            <a:cxnSpLocks noChangeShapeType="1"/>
          </p:cNvCxnSpPr>
          <p:nvPr/>
        </p:nvCxnSpPr>
        <p:spPr bwMode="auto">
          <a:xfrm rot="10800000" flipV="1">
            <a:off x="3749662" y="3402207"/>
            <a:ext cx="419100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27" name="Freeform 302"/>
          <p:cNvSpPr>
            <a:spLocks noChangeArrowheads="1"/>
          </p:cNvSpPr>
          <p:nvPr/>
        </p:nvSpPr>
        <p:spPr bwMode="auto">
          <a:xfrm rot="946001">
            <a:off x="3925875" y="2870395"/>
            <a:ext cx="325437" cy="644525"/>
          </a:xfrm>
          <a:custGeom>
            <a:avLst/>
            <a:gdLst>
              <a:gd name="T0" fmla="*/ 43227 w 331787"/>
              <a:gd name="T1" fmla="*/ 0 h 523875"/>
              <a:gd name="T2" fmla="*/ 58260 w 331787"/>
              <a:gd name="T3" fmla="*/ 2147483647 h 523875"/>
              <a:gd name="T4" fmla="*/ 0 w 331787"/>
              <a:gd name="T5" fmla="*/ 2147483647 h 523875"/>
              <a:gd name="T6" fmla="*/ 0 60000 65536"/>
              <a:gd name="T7" fmla="*/ 0 60000 65536"/>
              <a:gd name="T8" fmla="*/ 0 60000 65536"/>
              <a:gd name="T9" fmla="*/ 0 w 331787"/>
              <a:gd name="T10" fmla="*/ 0 h 523875"/>
              <a:gd name="T11" fmla="*/ 331787 w 331787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787" h="523875">
                <a:moveTo>
                  <a:pt x="219075" y="0"/>
                </a:moveTo>
                <a:cubicBezTo>
                  <a:pt x="275431" y="94456"/>
                  <a:pt x="331787" y="188913"/>
                  <a:pt x="295275" y="276225"/>
                </a:cubicBezTo>
                <a:cubicBezTo>
                  <a:pt x="258763" y="363537"/>
                  <a:pt x="53975" y="476250"/>
                  <a:pt x="0" y="523875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303"/>
          <p:cNvSpPr>
            <a:spLocks noChangeArrowheads="1"/>
          </p:cNvSpPr>
          <p:nvPr/>
        </p:nvSpPr>
        <p:spPr bwMode="auto">
          <a:xfrm rot="8512236">
            <a:off x="3295637" y="1586107"/>
            <a:ext cx="712788" cy="893763"/>
          </a:xfrm>
          <a:custGeom>
            <a:avLst/>
            <a:gdLst>
              <a:gd name="T0" fmla="*/ 0 w 726579"/>
              <a:gd name="T1" fmla="*/ 0 h 726081"/>
              <a:gd name="T2" fmla="*/ 127115 w 726579"/>
              <a:gd name="T3" fmla="*/ 2147483647 h 726081"/>
              <a:gd name="T4" fmla="*/ 108869 w 726579"/>
              <a:gd name="T5" fmla="*/ 2147483647 h 726081"/>
              <a:gd name="T6" fmla="*/ 0 60000 65536"/>
              <a:gd name="T7" fmla="*/ 0 60000 65536"/>
              <a:gd name="T8" fmla="*/ 0 60000 65536"/>
              <a:gd name="T9" fmla="*/ 0 w 726579"/>
              <a:gd name="T10" fmla="*/ 0 h 726081"/>
              <a:gd name="T11" fmla="*/ 726579 w 726579"/>
              <a:gd name="T12" fmla="*/ 726081 h 7260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579" h="726081">
                <a:moveTo>
                  <a:pt x="0" y="0"/>
                </a:moveTo>
                <a:cubicBezTo>
                  <a:pt x="56356" y="94456"/>
                  <a:pt x="545061" y="288838"/>
                  <a:pt x="635820" y="409851"/>
                </a:cubicBezTo>
                <a:cubicBezTo>
                  <a:pt x="726579" y="530865"/>
                  <a:pt x="598527" y="678456"/>
                  <a:pt x="544552" y="726081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304"/>
          <p:cNvSpPr>
            <a:spLocks noChangeArrowheads="1"/>
          </p:cNvSpPr>
          <p:nvPr/>
        </p:nvSpPr>
        <p:spPr bwMode="auto">
          <a:xfrm rot="8512236">
            <a:off x="3217850" y="2197295"/>
            <a:ext cx="617537" cy="1455737"/>
          </a:xfrm>
          <a:custGeom>
            <a:avLst/>
            <a:gdLst>
              <a:gd name="T0" fmla="*/ 0 w 628724"/>
              <a:gd name="T1" fmla="*/ 0 h 1182538"/>
              <a:gd name="T2" fmla="*/ 135498 w 628724"/>
              <a:gd name="T3" fmla="*/ 2147483647 h 1182538"/>
              <a:gd name="T4" fmla="*/ 20983 w 628724"/>
              <a:gd name="T5" fmla="*/ 2147483647 h 1182538"/>
              <a:gd name="T6" fmla="*/ 0 60000 65536"/>
              <a:gd name="T7" fmla="*/ 0 60000 65536"/>
              <a:gd name="T8" fmla="*/ 0 60000 65536"/>
              <a:gd name="T9" fmla="*/ 0 w 628724"/>
              <a:gd name="T10" fmla="*/ 0 h 1182538"/>
              <a:gd name="T11" fmla="*/ 628724 w 628724"/>
              <a:gd name="T12" fmla="*/ 1182538 h 1182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724" h="1182538">
                <a:moveTo>
                  <a:pt x="0" y="0"/>
                </a:moveTo>
                <a:cubicBezTo>
                  <a:pt x="56356" y="94456"/>
                  <a:pt x="597088" y="198430"/>
                  <a:pt x="612906" y="395520"/>
                </a:cubicBezTo>
                <a:cubicBezTo>
                  <a:pt x="628724" y="592610"/>
                  <a:pt x="148884" y="1134913"/>
                  <a:pt x="94909" y="1182538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305"/>
          <p:cNvSpPr>
            <a:spLocks noChangeArrowheads="1"/>
          </p:cNvSpPr>
          <p:nvPr/>
        </p:nvSpPr>
        <p:spPr bwMode="auto">
          <a:xfrm rot="8512236">
            <a:off x="2879712" y="1751207"/>
            <a:ext cx="1352550" cy="795338"/>
          </a:xfrm>
          <a:custGeom>
            <a:avLst/>
            <a:gdLst>
              <a:gd name="T0" fmla="*/ 0 w 1306948"/>
              <a:gd name="T1" fmla="*/ 2147483647 h 645976"/>
              <a:gd name="T2" fmla="*/ 9311445 w 1306948"/>
              <a:gd name="T3" fmla="*/ 2147483647 h 645976"/>
              <a:gd name="T4" fmla="*/ 17895916 w 1306948"/>
              <a:gd name="T5" fmla="*/ 2147483647 h 645976"/>
              <a:gd name="T6" fmla="*/ 22328995 w 1306948"/>
              <a:gd name="T7" fmla="*/ 2147483647 h 645976"/>
              <a:gd name="T8" fmla="*/ 0 60000 65536"/>
              <a:gd name="T9" fmla="*/ 0 60000 65536"/>
              <a:gd name="T10" fmla="*/ 0 60000 65536"/>
              <a:gd name="T11" fmla="*/ 0 60000 65536"/>
              <a:gd name="T12" fmla="*/ 0 w 1306948"/>
              <a:gd name="T13" fmla="*/ 0 h 645976"/>
              <a:gd name="T14" fmla="*/ 1306948 w 1306948"/>
              <a:gd name="T15" fmla="*/ 645976 h 645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948" h="645976">
                <a:moveTo>
                  <a:pt x="0" y="216133"/>
                </a:moveTo>
                <a:cubicBezTo>
                  <a:pt x="80008" y="259969"/>
                  <a:pt x="355132" y="488704"/>
                  <a:pt x="522500" y="546487"/>
                </a:cubicBezTo>
                <a:cubicBezTo>
                  <a:pt x="689868" y="604270"/>
                  <a:pt x="882464" y="645976"/>
                  <a:pt x="1004209" y="562832"/>
                </a:cubicBezTo>
                <a:cubicBezTo>
                  <a:pt x="1125955" y="479688"/>
                  <a:pt x="1306948" y="0"/>
                  <a:pt x="1252973" y="47625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32"/>
          <p:cNvSpPr>
            <a:spLocks/>
          </p:cNvSpPr>
          <p:nvPr/>
        </p:nvSpPr>
        <p:spPr bwMode="auto">
          <a:xfrm rot="4257161">
            <a:off x="3759981" y="2190151"/>
            <a:ext cx="207963" cy="3905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2" name="Group 160"/>
          <p:cNvGrpSpPr>
            <a:grpSpLocks/>
          </p:cNvGrpSpPr>
          <p:nvPr/>
        </p:nvGrpSpPr>
        <p:grpSpPr bwMode="auto">
          <a:xfrm>
            <a:off x="3616312" y="2887857"/>
            <a:ext cx="514350" cy="322263"/>
            <a:chOff x="2862263" y="2925763"/>
            <a:chExt cx="514350" cy="322262"/>
          </a:xfrm>
        </p:grpSpPr>
        <p:sp>
          <p:nvSpPr>
            <p:cNvPr id="133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>
                  <a:latin typeface="Arial" charset="0"/>
                </a:rPr>
                <a:t>dCK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Freeform 311"/>
          <p:cNvSpPr>
            <a:spLocks noChangeArrowheads="1"/>
          </p:cNvSpPr>
          <p:nvPr/>
        </p:nvSpPr>
        <p:spPr bwMode="auto">
          <a:xfrm rot="8512236">
            <a:off x="2106600" y="1998857"/>
            <a:ext cx="2330450" cy="1230313"/>
          </a:xfrm>
          <a:custGeom>
            <a:avLst/>
            <a:gdLst>
              <a:gd name="T0" fmla="*/ 0 w 2253658"/>
              <a:gd name="T1" fmla="*/ 2147483647 h 998768"/>
              <a:gd name="T2" fmla="*/ 8720225 w 2253658"/>
              <a:gd name="T3" fmla="*/ 2147483647 h 998768"/>
              <a:gd name="T4" fmla="*/ 16759571 w 2253658"/>
              <a:gd name="T5" fmla="*/ 2147483647 h 998768"/>
              <a:gd name="T6" fmla="*/ 33416545 w 2253658"/>
              <a:gd name="T7" fmla="*/ 2147483647 h 998768"/>
              <a:gd name="T8" fmla="*/ 37611651 w 2253658"/>
              <a:gd name="T9" fmla="*/ 0 h 998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3658"/>
              <a:gd name="T16" fmla="*/ 0 h 998768"/>
              <a:gd name="T17" fmla="*/ 2253658 w 2253658"/>
              <a:gd name="T18" fmla="*/ 998768 h 998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3658" h="998768">
                <a:moveTo>
                  <a:pt x="0" y="585356"/>
                </a:moveTo>
                <a:cubicBezTo>
                  <a:pt x="80008" y="629192"/>
                  <a:pt x="355132" y="857927"/>
                  <a:pt x="522500" y="915710"/>
                </a:cubicBezTo>
                <a:cubicBezTo>
                  <a:pt x="689868" y="973493"/>
                  <a:pt x="757578" y="998768"/>
                  <a:pt x="1004209" y="932055"/>
                </a:cubicBezTo>
                <a:cubicBezTo>
                  <a:pt x="1250840" y="865342"/>
                  <a:pt x="1794047" y="670777"/>
                  <a:pt x="2002288" y="515434"/>
                </a:cubicBezTo>
                <a:cubicBezTo>
                  <a:pt x="2210530" y="360092"/>
                  <a:pt x="2174098" y="62908"/>
                  <a:pt x="225365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312"/>
          <p:cNvSpPr>
            <a:spLocks noChangeArrowheads="1"/>
          </p:cNvSpPr>
          <p:nvPr/>
        </p:nvSpPr>
        <p:spPr bwMode="auto">
          <a:xfrm rot="8512236">
            <a:off x="3195625" y="1775020"/>
            <a:ext cx="968375" cy="390525"/>
          </a:xfrm>
          <a:custGeom>
            <a:avLst/>
            <a:gdLst>
              <a:gd name="T0" fmla="*/ 0 w 935795"/>
              <a:gd name="T1" fmla="*/ 0 h 318446"/>
              <a:gd name="T2" fmla="*/ 8619059 w 935795"/>
              <a:gd name="T3" fmla="*/ 2147483647 h 318446"/>
              <a:gd name="T4" fmla="*/ 16574703 w 935795"/>
              <a:gd name="T5" fmla="*/ 2147483647 h 318446"/>
              <a:gd name="T6" fmla="*/ 0 60000 65536"/>
              <a:gd name="T7" fmla="*/ 0 60000 65536"/>
              <a:gd name="T8" fmla="*/ 0 60000 65536"/>
              <a:gd name="T9" fmla="*/ 0 w 935795"/>
              <a:gd name="T10" fmla="*/ 0 h 318446"/>
              <a:gd name="T11" fmla="*/ 935795 w 935795"/>
              <a:gd name="T12" fmla="*/ 318446 h 318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795" h="318446">
                <a:moveTo>
                  <a:pt x="0" y="0"/>
                </a:moveTo>
                <a:cubicBezTo>
                  <a:pt x="80008" y="43836"/>
                  <a:pt x="330659" y="208285"/>
                  <a:pt x="486625" y="246934"/>
                </a:cubicBezTo>
                <a:cubicBezTo>
                  <a:pt x="642591" y="285583"/>
                  <a:pt x="776139" y="318446"/>
                  <a:pt x="935795" y="231896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38" name="Straight Arrow Connector 313"/>
          <p:cNvCxnSpPr>
            <a:cxnSpLocks noChangeShapeType="1"/>
          </p:cNvCxnSpPr>
          <p:nvPr/>
        </p:nvCxnSpPr>
        <p:spPr bwMode="auto">
          <a:xfrm>
            <a:off x="6854812" y="1560707"/>
            <a:ext cx="3000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" name="Straight Arrow Connector 314"/>
          <p:cNvCxnSpPr>
            <a:cxnSpLocks noChangeShapeType="1"/>
          </p:cNvCxnSpPr>
          <p:nvPr/>
        </p:nvCxnSpPr>
        <p:spPr bwMode="auto">
          <a:xfrm>
            <a:off x="6850050" y="1751207"/>
            <a:ext cx="301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0" name="Straight Arrow Connector 315"/>
          <p:cNvCxnSpPr>
            <a:cxnSpLocks noChangeShapeType="1"/>
          </p:cNvCxnSpPr>
          <p:nvPr/>
        </p:nvCxnSpPr>
        <p:spPr bwMode="auto">
          <a:xfrm>
            <a:off x="6850050" y="1905195"/>
            <a:ext cx="301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41" name="Text Box 108"/>
          <p:cNvSpPr txBox="1">
            <a:spLocks noChangeArrowheads="1"/>
          </p:cNvSpPr>
          <p:nvPr/>
        </p:nvSpPr>
        <p:spPr bwMode="auto">
          <a:xfrm>
            <a:off x="7158025" y="1409895"/>
            <a:ext cx="113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>
                <a:latin typeface="Arial" charset="0"/>
              </a:rPr>
              <a:t> </a:t>
            </a:r>
            <a:r>
              <a:rPr lang="en-US" sz="1100" i="1">
                <a:latin typeface="Arial" charset="0"/>
              </a:rPr>
              <a:t> </a:t>
            </a:r>
            <a:r>
              <a:rPr lang="en-US" sz="1200" i="1">
                <a:latin typeface="Arial" charset="0"/>
              </a:rPr>
              <a:t>flux </a:t>
            </a:r>
          </a:p>
          <a:p>
            <a:r>
              <a:rPr lang="en-US" sz="1200" i="1">
                <a:latin typeface="Arial" charset="0"/>
              </a:rPr>
              <a:t>  activation </a:t>
            </a:r>
          </a:p>
          <a:p>
            <a:r>
              <a:rPr lang="en-US" sz="1200" i="1">
                <a:latin typeface="Arial" charset="0"/>
              </a:rPr>
              <a:t>  inhibition</a:t>
            </a:r>
            <a:endParaRPr lang="en-US" sz="1200" i="1" baseline="30000">
              <a:latin typeface="Arial" charset="0"/>
            </a:endParaRPr>
          </a:p>
        </p:txBody>
      </p:sp>
      <p:sp>
        <p:nvSpPr>
          <p:cNvPr id="142" name="Text Box 6"/>
          <p:cNvSpPr txBox="1">
            <a:spLocks noChangeArrowheads="1"/>
          </p:cNvSpPr>
          <p:nvPr/>
        </p:nvSpPr>
        <p:spPr bwMode="auto">
          <a:xfrm>
            <a:off x="1935150" y="3010095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ATP</a:t>
            </a:r>
          </a:p>
          <a:p>
            <a:r>
              <a:rPr lang="en-US" sz="1200">
                <a:latin typeface="Arial" charset="0"/>
              </a:rPr>
              <a:t>or</a:t>
            </a:r>
          </a:p>
          <a:p>
            <a:r>
              <a:rPr lang="en-US" sz="1200">
                <a:latin typeface="Arial" charset="0"/>
              </a:rPr>
              <a:t>dATP</a:t>
            </a:r>
          </a:p>
        </p:txBody>
      </p:sp>
      <p:sp>
        <p:nvSpPr>
          <p:cNvPr id="143" name="Freeform 302"/>
          <p:cNvSpPr>
            <a:spLocks noChangeArrowheads="1"/>
          </p:cNvSpPr>
          <p:nvPr/>
        </p:nvSpPr>
        <p:spPr bwMode="auto">
          <a:xfrm rot="17548715">
            <a:off x="2373300" y="3157732"/>
            <a:ext cx="369888" cy="642937"/>
          </a:xfrm>
          <a:custGeom>
            <a:avLst/>
            <a:gdLst>
              <a:gd name="T0" fmla="*/ 58110 w 377592"/>
              <a:gd name="T1" fmla="*/ 0 h 638709"/>
              <a:gd name="T2" fmla="*/ 53414 w 377592"/>
              <a:gd name="T3" fmla="*/ 675399 h 638709"/>
              <a:gd name="T4" fmla="*/ 0 w 377592"/>
              <a:gd name="T5" fmla="*/ 1103117 h 638709"/>
              <a:gd name="T6" fmla="*/ 0 60000 65536"/>
              <a:gd name="T7" fmla="*/ 0 60000 65536"/>
              <a:gd name="T8" fmla="*/ 0 60000 65536"/>
              <a:gd name="T9" fmla="*/ 0 w 377592"/>
              <a:gd name="T10" fmla="*/ 0 h 638709"/>
              <a:gd name="T11" fmla="*/ 377592 w 377592"/>
              <a:gd name="T12" fmla="*/ 638709 h 638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92" h="638709">
                <a:moveTo>
                  <a:pt x="321236" y="0"/>
                </a:moveTo>
                <a:cubicBezTo>
                  <a:pt x="377592" y="94456"/>
                  <a:pt x="348814" y="284608"/>
                  <a:pt x="295275" y="391059"/>
                </a:cubicBezTo>
                <a:cubicBezTo>
                  <a:pt x="241736" y="497511"/>
                  <a:pt x="53975" y="591084"/>
                  <a:pt x="0" y="6387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302"/>
          <p:cNvSpPr>
            <a:spLocks noChangeArrowheads="1"/>
          </p:cNvSpPr>
          <p:nvPr/>
        </p:nvSpPr>
        <p:spPr bwMode="auto">
          <a:xfrm rot="17548715">
            <a:off x="2444737" y="2627508"/>
            <a:ext cx="719137" cy="754062"/>
          </a:xfrm>
          <a:custGeom>
            <a:avLst/>
            <a:gdLst>
              <a:gd name="T0" fmla="*/ 0 w 732389"/>
              <a:gd name="T1" fmla="*/ 0 h 750309"/>
              <a:gd name="T2" fmla="*/ 43406 w 732389"/>
              <a:gd name="T3" fmla="*/ 650172 h 750309"/>
              <a:gd name="T4" fmla="*/ 148890 w 732389"/>
              <a:gd name="T5" fmla="*/ 1135743 h 750309"/>
              <a:gd name="T6" fmla="*/ 0 60000 65536"/>
              <a:gd name="T7" fmla="*/ 0 60000 65536"/>
              <a:gd name="T8" fmla="*/ 0 60000 65536"/>
              <a:gd name="T9" fmla="*/ 0 w 732389"/>
              <a:gd name="T10" fmla="*/ 0 h 750309"/>
              <a:gd name="T11" fmla="*/ 732389 w 732389"/>
              <a:gd name="T12" fmla="*/ 750309 h 75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389" h="750309">
                <a:moveTo>
                  <a:pt x="0" y="0"/>
                </a:moveTo>
                <a:cubicBezTo>
                  <a:pt x="56356" y="94456"/>
                  <a:pt x="84718" y="304470"/>
                  <a:pt x="197787" y="429521"/>
                </a:cubicBezTo>
                <a:cubicBezTo>
                  <a:pt x="310856" y="554572"/>
                  <a:pt x="732389" y="702684"/>
                  <a:pt x="678414" y="7503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Text Box 36"/>
          <p:cNvSpPr txBox="1">
            <a:spLocks noChangeArrowheads="1"/>
          </p:cNvSpPr>
          <p:nvPr/>
        </p:nvSpPr>
        <p:spPr bwMode="auto">
          <a:xfrm rot="16200000">
            <a:off x="2994013" y="2910082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Arial" charset="0"/>
              </a:rPr>
              <a:t>RNR</a:t>
            </a:r>
          </a:p>
        </p:txBody>
      </p:sp>
      <p:grpSp>
        <p:nvGrpSpPr>
          <p:cNvPr id="146" name="Group 161"/>
          <p:cNvGrpSpPr>
            <a:grpSpLocks/>
          </p:cNvGrpSpPr>
          <p:nvPr/>
        </p:nvGrpSpPr>
        <p:grpSpPr bwMode="auto">
          <a:xfrm rot="734774">
            <a:off x="3602025" y="1836932"/>
            <a:ext cx="514350" cy="322263"/>
            <a:chOff x="2862263" y="2925763"/>
            <a:chExt cx="514350" cy="322262"/>
          </a:xfrm>
        </p:grpSpPr>
        <p:sp>
          <p:nvSpPr>
            <p:cNvPr id="147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>
                  <a:latin typeface="Arial" charset="0"/>
                </a:rPr>
                <a:t>dCK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" name="Freeform 260"/>
          <p:cNvSpPr>
            <a:spLocks/>
          </p:cNvSpPr>
          <p:nvPr/>
        </p:nvSpPr>
        <p:spPr bwMode="auto">
          <a:xfrm>
            <a:off x="2201850" y="4724595"/>
            <a:ext cx="1849437" cy="881062"/>
          </a:xfrm>
          <a:custGeom>
            <a:avLst/>
            <a:gdLst>
              <a:gd name="T0" fmla="*/ 0 w 1850571"/>
              <a:gd name="T1" fmla="*/ 0 h 881742"/>
              <a:gd name="T2" fmla="*/ 441689 w 1850571"/>
              <a:gd name="T3" fmla="*/ 257854 h 881742"/>
              <a:gd name="T4" fmla="*/ 1303516 w 1850571"/>
              <a:gd name="T5" fmla="*/ 408266 h 881742"/>
              <a:gd name="T6" fmla="*/ 1831387 w 1850571"/>
              <a:gd name="T7" fmla="*/ 870254 h 881742"/>
              <a:gd name="T8" fmla="*/ 0 60000 65536"/>
              <a:gd name="T9" fmla="*/ 0 60000 65536"/>
              <a:gd name="T10" fmla="*/ 0 60000 65536"/>
              <a:gd name="T11" fmla="*/ 0 60000 65536"/>
              <a:gd name="T12" fmla="*/ 0 w 1850571"/>
              <a:gd name="T13" fmla="*/ 0 h 881742"/>
              <a:gd name="T14" fmla="*/ 1850571 w 1850571"/>
              <a:gd name="T15" fmla="*/ 881742 h 881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0571" h="881742">
                <a:moveTo>
                  <a:pt x="0" y="0"/>
                </a:moveTo>
                <a:cubicBezTo>
                  <a:pt x="113392" y="96157"/>
                  <a:pt x="226785" y="192314"/>
                  <a:pt x="446314" y="261257"/>
                </a:cubicBezTo>
                <a:cubicBezTo>
                  <a:pt x="665843" y="330200"/>
                  <a:pt x="1083128" y="310243"/>
                  <a:pt x="1317171" y="413657"/>
                </a:cubicBezTo>
                <a:cubicBezTo>
                  <a:pt x="1551214" y="517071"/>
                  <a:pt x="1700892" y="699406"/>
                  <a:pt x="1850571" y="88174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Single-Loop Temperature Control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38200" y="2057400"/>
            <a:ext cx="1371600" cy="1828800"/>
            <a:chOff x="1248" y="1296"/>
            <a:chExt cx="864" cy="11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248" y="1488"/>
              <a:ext cx="864" cy="960"/>
              <a:chOff x="2256" y="2016"/>
              <a:chExt cx="864" cy="960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624" cy="62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2256" y="2352"/>
                <a:ext cx="864" cy="144"/>
              </a:xfrm>
              <a:prstGeom prst="cube">
                <a:avLst>
                  <a:gd name="adj" fmla="val 6111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" name="Picture 6" descr="glass-beaker-half-fu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44" y="2016"/>
                <a:ext cx="31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H="1" flipV="1">
                <a:off x="2496" y="264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2400" y="2544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5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2400" y="2832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0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2684" y="2592"/>
                <a:ext cx="19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10</a:t>
                </a:r>
              </a:p>
            </p:txBody>
          </p:sp>
        </p:grpSp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V="1">
              <a:off x="1632" y="1296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5"/>
          <p:cNvSpPr>
            <a:spLocks noChangeArrowheads="1"/>
          </p:cNvSpPr>
          <p:nvPr/>
        </p:nvSpPr>
        <p:spPr bwMode="auto">
          <a:xfrm rot="5400000">
            <a:off x="1882775" y="5608637"/>
            <a:ext cx="3810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349375" y="568483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54175" y="5380037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54175" y="5699125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4975" y="5470525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setpoint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654175" y="58372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654175" y="58372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1658938" y="6167437"/>
            <a:ext cx="5795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187575" y="5713412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624138" y="536098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624138" y="5365750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617788" y="5716587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309938" y="5229225"/>
            <a:ext cx="436562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987800" y="5586412"/>
            <a:ext cx="43656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309938" y="5194300"/>
            <a:ext cx="36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K</a:t>
            </a:r>
            <a:r>
              <a:rPr lang="en-US" sz="1400" baseline="-25000">
                <a:latin typeface="Arial" charset="0"/>
              </a:rPr>
              <a:t>p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987800" y="5573712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K</a:t>
            </a:r>
            <a:r>
              <a:rPr lang="en-US" sz="1400" baseline="-25000">
                <a:latin typeface="Arial" charset="0"/>
              </a:rPr>
              <a:t>i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309938" y="5591175"/>
            <a:ext cx="436562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 rot="1660006">
            <a:off x="3317875" y="55403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∫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759200" y="5716587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746500" y="5353050"/>
            <a:ext cx="121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416425" y="5713412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775200" y="5562600"/>
            <a:ext cx="325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Arial" charset="0"/>
                <a:cs typeface="Arial" charset="0"/>
              </a:rPr>
              <a:t>Σ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4789488" y="5586412"/>
            <a:ext cx="325437" cy="31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962525" y="5351462"/>
            <a:ext cx="7938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5110163" y="5735637"/>
            <a:ext cx="652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762625" y="5554662"/>
            <a:ext cx="1044575" cy="31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799138" y="5518150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hot plate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6807200" y="56991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7454900" y="5699125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7419975" y="5483225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water </a:t>
            </a:r>
          </a:p>
          <a:p>
            <a:r>
              <a:rPr lang="en-US">
                <a:latin typeface="Arial" charset="0"/>
              </a:rPr>
              <a:t>temperature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5486400" y="4191000"/>
            <a:ext cx="44450" cy="1508124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 flipV="1">
            <a:off x="1600198" y="3581400"/>
            <a:ext cx="914401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/>
          <a:srcRect t="10684" b="63370"/>
          <a:stretch>
            <a:fillRect/>
          </a:stretch>
        </p:blipFill>
        <p:spPr bwMode="auto">
          <a:xfrm>
            <a:off x="5437358" y="1339737"/>
            <a:ext cx="2792242" cy="15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2590800" y="1371600"/>
            <a:ext cx="2598788" cy="3505200"/>
            <a:chOff x="2362200" y="1295400"/>
            <a:chExt cx="2827388" cy="3793672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61294" b="2513"/>
            <a:stretch>
              <a:fillRect/>
            </a:stretch>
          </p:blipFill>
          <p:spPr bwMode="auto">
            <a:xfrm>
              <a:off x="2363958" y="2868386"/>
              <a:ext cx="2825630" cy="222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10556" b="62300"/>
            <a:stretch>
              <a:fillRect/>
            </a:stretch>
          </p:blipFill>
          <p:spPr bwMode="auto">
            <a:xfrm>
              <a:off x="2362200" y="1295400"/>
              <a:ext cx="2825630" cy="166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3" cstate="print"/>
          <a:srcRect t="57997"/>
          <a:stretch>
            <a:fillRect/>
          </a:stretch>
        </p:blipFill>
        <p:spPr bwMode="auto">
          <a:xfrm>
            <a:off x="5433843" y="2635137"/>
            <a:ext cx="2792242" cy="25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600200" y="5181600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30350" y="481488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controller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38800" y="5410200"/>
            <a:ext cx="1371600" cy="6096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724356" y="50292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process</a:t>
            </a:r>
            <a:endParaRPr lang="en-US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2514600" y="6400800"/>
            <a:ext cx="678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>
                <a:latin typeface="Arial" charset="0"/>
              </a:rPr>
              <a:t>rocess output = controller input;      </a:t>
            </a:r>
            <a:r>
              <a:rPr lang="en-US" sz="1200" dirty="0" smtClean="0"/>
              <a:t>process input = </a:t>
            </a:r>
            <a:r>
              <a:rPr lang="en-US" sz="1200" dirty="0"/>
              <a:t>controller </a:t>
            </a:r>
            <a:r>
              <a:rPr lang="en-US" sz="1200" dirty="0" smtClean="0"/>
              <a:t>output (= control effort)</a:t>
            </a:r>
            <a:endParaRPr lang="en-US" sz="1200" dirty="0">
              <a:latin typeface="Arial" charset="0"/>
            </a:endParaRPr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H="1" flipV="1">
            <a:off x="5486400" y="5791200"/>
            <a:ext cx="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 flipH="1" flipV="1">
            <a:off x="2895600" y="61722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Fits to RNR Activity Data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1901825" y="1179550"/>
          <a:ext cx="4575175" cy="573050"/>
        </p:xfrm>
        <a:graphic>
          <a:graphicData uri="http://schemas.openxmlformats.org/presentationml/2006/ole">
            <p:oleObj spid="_x0000_s29698" name="Equation" r:id="rId3" imgW="3873500" imgH="495300" progId="Equation.3">
              <p:embed/>
            </p:oleObj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/>
        </p:nvGraphicFramePr>
        <p:xfrm>
          <a:off x="7315200" y="1219200"/>
          <a:ext cx="1398588" cy="592138"/>
        </p:xfrm>
        <a:graphic>
          <a:graphicData uri="http://schemas.openxmlformats.org/presentationml/2006/ole">
            <p:oleObj spid="_x0000_s29699" name="Equation" r:id="rId4" imgW="1155199" imgH="495085" progId="Equation.3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2133600" y="1793875"/>
          <a:ext cx="4273550" cy="339725"/>
        </p:xfrm>
        <a:graphic>
          <a:graphicData uri="http://schemas.openxmlformats.org/presentationml/2006/ole">
            <p:oleObj spid="_x0000_s29700" name="Equation" r:id="rId5" imgW="3035300" imgH="241300" progId="Equation.3">
              <p:embed/>
            </p:oleObj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16150"/>
            <a:ext cx="6858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1"/>
          <p:cNvPicPr>
            <a:picLocks noChangeArrowheads="1"/>
          </p:cNvPicPr>
          <p:nvPr/>
        </p:nvPicPr>
        <p:blipFill>
          <a:blip r:embed="rId7" cstate="print"/>
          <a:srcRect l="-1244" t="-4555" b="-5347"/>
          <a:stretch>
            <a:fillRect/>
          </a:stretch>
        </p:blipFill>
        <p:spPr bwMode="auto">
          <a:xfrm>
            <a:off x="3810000" y="5334000"/>
            <a:ext cx="533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Distribution of Model Space SSEs</a:t>
            </a:r>
          </a:p>
        </p:txBody>
      </p:sp>
      <p:pic>
        <p:nvPicPr>
          <p:cNvPr id="4" name="Picture 1" descr="fig3rxc.png"/>
          <p:cNvPicPr>
            <a:picLocks noChangeAspect="1"/>
          </p:cNvPicPr>
          <p:nvPr/>
        </p:nvPicPr>
        <p:blipFill>
          <a:blip r:embed="rId2" cstate="print"/>
          <a:srcRect l="3226" r="6452" b="2041"/>
          <a:stretch>
            <a:fillRect/>
          </a:stretch>
        </p:blipFill>
        <p:spPr bwMode="auto">
          <a:xfrm>
            <a:off x="76200" y="1143000"/>
            <a:ext cx="3352800" cy="353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81500" y="1778000"/>
            <a:ext cx="339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Models </a:t>
            </a:r>
            <a:r>
              <a:rPr lang="en-GB" dirty="0"/>
              <a:t>with occupied </a:t>
            </a:r>
            <a:r>
              <a:rPr lang="en-GB" i="1" dirty="0"/>
              <a:t>h</a:t>
            </a:r>
            <a:r>
              <a:rPr lang="en-GB" dirty="0"/>
              <a:t>-sites are in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, those without are in black. Sizes of spheres are proportional to 1/SSE.</a:t>
            </a:r>
            <a:r>
              <a:rPr lang="en-US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6438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Microfluidics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38250"/>
            <a:ext cx="36290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2425" y="401955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Arial" charset="0"/>
              </a:rPr>
              <a:t>Figure 8.</a:t>
            </a:r>
            <a:r>
              <a:rPr lang="en-US">
                <a:latin typeface="Arial" charset="0"/>
              </a:rPr>
              <a:t> T. Thorsen et al. (S. R. Quake Lab)  Science 2002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86225" y="3957638"/>
            <a:ext cx="505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b="1">
                <a:latin typeface="Arial" charset="0"/>
              </a:rPr>
              <a:t>Figure 9.</a:t>
            </a:r>
            <a:r>
              <a:rPr lang="en-US">
                <a:latin typeface="Arial" charset="0"/>
              </a:rPr>
              <a:t> J. Melin and S. R. Quake Annu. Rev. Biophys. Biomol. Struct. 2007. 36:213–31</a:t>
            </a:r>
            <a:endParaRPr lang="en-US" sz="400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1390650"/>
            <a:ext cx="3152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81138" y="4819650"/>
            <a:ext cx="734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Figure 9 shows how a peristaltic pump is implemented by three valves that cycle through the control codes 101, 100, 110, 010, 011, 001, where 0 and 1 represent open and closed valves; note that the 0 in this sequence is forced to the right as the sequence progresses.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Adaptive Experimental Designs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3063" y="1161871"/>
            <a:ext cx="49228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/>
                <a:cs typeface="ＭＳ Ｐゴシック"/>
              </a:rPr>
              <a:t>Find best next 10 measurement conditions given models of data collected.</a:t>
            </a:r>
          </a:p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Need </a:t>
            </a:r>
            <a:r>
              <a:rPr lang="en-US" dirty="0">
                <a:ea typeface="ＭＳ Ｐゴシック"/>
                <a:cs typeface="ＭＳ Ｐゴシック"/>
              </a:rPr>
              <a:t>automated analyses in feedback loop of automatic controls of microfluidic chips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1425"/>
            <a:ext cx="27813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590800"/>
            <a:ext cx="24495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4651375"/>
            <a:ext cx="2273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2255"/>
          <a:stretch>
            <a:fillRect/>
          </a:stretch>
        </p:blipFill>
        <p:spPr bwMode="auto">
          <a:xfrm>
            <a:off x="5486400" y="5029682"/>
            <a:ext cx="2667000" cy="17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 l="1413" t="3900" r="7516" b="4681"/>
          <a:stretch>
            <a:fillRect/>
          </a:stretch>
        </p:blipFill>
        <p:spPr bwMode="auto">
          <a:xfrm>
            <a:off x="5954713" y="3074988"/>
            <a:ext cx="29987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10.png"/>
          <p:cNvPicPr>
            <a:picLocks noChangeAspect="1"/>
          </p:cNvPicPr>
          <p:nvPr/>
        </p:nvPicPr>
        <p:blipFill>
          <a:blip r:embed="rId7" cstate="print"/>
          <a:srcRect l="7623" t="9254" r="12740" b="1733"/>
          <a:stretch>
            <a:fillRect/>
          </a:stretch>
        </p:blipFill>
        <p:spPr bwMode="auto">
          <a:xfrm>
            <a:off x="6553200" y="1172246"/>
            <a:ext cx="2057400" cy="18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Systems Biology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4075" y="2481263"/>
            <a:ext cx="36607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Emphasis is on the </a:t>
            </a:r>
            <a:r>
              <a:rPr lang="en-US" i="1" dirty="0"/>
              <a:t>stochastic</a:t>
            </a:r>
            <a:r>
              <a:rPr lang="en-US" dirty="0"/>
              <a:t> component of the model.</a:t>
            </a:r>
          </a:p>
          <a:p>
            <a:endParaRPr lang="en-US" dirty="0"/>
          </a:p>
          <a:p>
            <a:r>
              <a:rPr lang="en-US" dirty="0"/>
              <a:t>Is there something in the black box or are the input wires disconnected from the output wires such that only thermal noise is being measured?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Do we have enough data?</a:t>
            </a:r>
          </a:p>
          <a:p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612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Model components:   (Deterministic = signal) + (Stochastic = noise)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0425" y="2082800"/>
            <a:ext cx="152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Statistics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27625" y="2044700"/>
            <a:ext cx="170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Engineering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122863" y="2484438"/>
            <a:ext cx="3660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Emphasis is on the </a:t>
            </a:r>
            <a:r>
              <a:rPr lang="en-US" i="1" dirty="0"/>
              <a:t>deterministic</a:t>
            </a:r>
            <a:r>
              <a:rPr lang="en-US" dirty="0"/>
              <a:t> component of the model</a:t>
            </a:r>
          </a:p>
          <a:p>
            <a:endParaRPr lang="en-US" dirty="0"/>
          </a:p>
          <a:p>
            <a:r>
              <a:rPr lang="en-US" dirty="0"/>
              <a:t>We already know what is in the box, since we built it. The goal is to understand it well enough to be able to control it. </a:t>
            </a:r>
          </a:p>
          <a:p>
            <a:endParaRPr lang="en-US" dirty="0"/>
          </a:p>
          <a:p>
            <a:r>
              <a:rPr lang="en-US" dirty="0"/>
              <a:t>Predict the best multi-agent drug dose time course schedules  </a:t>
            </a:r>
          </a:p>
          <a:p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747963" y="5799138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2163" y="5422900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Increasing amounts of data/knowledge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Indirect Approach </a:t>
            </a:r>
            <a:br>
              <a:rPr lang="en-US" dirty="0" smtClean="0"/>
            </a:br>
            <a:r>
              <a:rPr lang="en-US" dirty="0" smtClean="0"/>
              <a:t>pro-B Cell Childhood ALL</a:t>
            </a: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457200" y="1506537"/>
            <a:ext cx="387826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E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TEL-AML1 with HR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TEL-AML1 with CCR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other outcome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E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BCR-ABL with CCR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BCR-ABL with HR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censored, missing, or other outcome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t="12010" r="4216" b="2414"/>
          <a:stretch>
            <a:fillRect/>
          </a:stretch>
        </p:blipFill>
        <p:spPr bwMode="auto">
          <a:xfrm>
            <a:off x="4352925" y="1447800"/>
            <a:ext cx="40020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46737" y="5027612"/>
            <a:ext cx="2774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100"/>
              <a:t>Ross et al: </a:t>
            </a:r>
            <a:r>
              <a:rPr lang="en-US" sz="1100" i="1"/>
              <a:t>Blood </a:t>
            </a:r>
            <a:r>
              <a:rPr lang="en-US" sz="1100"/>
              <a:t>2003, 102:2951-2959 </a:t>
            </a:r>
          </a:p>
          <a:p>
            <a:r>
              <a:rPr lang="en-US" sz="1100"/>
              <a:t>Yeoh et al: </a:t>
            </a:r>
            <a:r>
              <a:rPr lang="en-US" sz="1100" i="1"/>
              <a:t>Cancer Cell </a:t>
            </a:r>
            <a:r>
              <a:rPr lang="en-US" sz="1100"/>
              <a:t>2002, 1:133-143                                                                                   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81012" y="5557837"/>
            <a:ext cx="4435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Radivoyevitch et al., BMC Cancer 6, 104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Folate Cycle (dTTP Supply)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24200" y="24384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76600" y="25146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0" y="57150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24200" y="57912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</a:t>
            </a:r>
            <a:r>
              <a:rPr lang="en-US" sz="1000" b="1" baseline="-25000">
                <a:latin typeface="Arial" charset="0"/>
              </a:rPr>
              <a:t>2</a:t>
            </a: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47800" y="44196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</a:t>
            </a:r>
            <a:r>
              <a:rPr lang="en-US" sz="1000" b="1" baseline="-25000">
                <a:latin typeface="Arial" charset="0"/>
              </a:rPr>
              <a:t>3</a:t>
            </a: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876800" y="54864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76800" y="55626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CHOTHF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010400" y="25146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62800" y="25908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DHF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705600" y="3581400"/>
            <a:ext cx="609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629400" y="35814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CHODHF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2286000" y="5943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1828800" y="480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828800" y="2971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2362200" y="2590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3810000" y="5791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2766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32004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7338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36576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810000" y="5943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5334000" y="3048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70866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V="1">
            <a:off x="7467600" y="28956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 flipV="1">
            <a:off x="7086600" y="5486400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5486400" y="3048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3886200" y="2743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Arc 30"/>
          <p:cNvSpPr>
            <a:spLocks/>
          </p:cNvSpPr>
          <p:nvPr/>
        </p:nvSpPr>
        <p:spPr bwMode="auto">
          <a:xfrm>
            <a:off x="4724400" y="2743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5105400" y="3124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Arc 32"/>
          <p:cNvSpPr>
            <a:spLocks/>
          </p:cNvSpPr>
          <p:nvPr/>
        </p:nvSpPr>
        <p:spPr bwMode="auto">
          <a:xfrm rot="16200000">
            <a:off x="1886744" y="2532856"/>
            <a:ext cx="417512" cy="53340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rc 33"/>
          <p:cNvSpPr>
            <a:spLocks/>
          </p:cNvSpPr>
          <p:nvPr/>
        </p:nvSpPr>
        <p:spPr bwMode="auto">
          <a:xfrm>
            <a:off x="5029200" y="2590800"/>
            <a:ext cx="457200" cy="5397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H="1">
            <a:off x="3886200" y="2667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 flipV="1">
            <a:off x="38862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Arc 36"/>
          <p:cNvSpPr>
            <a:spLocks/>
          </p:cNvSpPr>
          <p:nvPr/>
        </p:nvSpPr>
        <p:spPr bwMode="auto">
          <a:xfrm>
            <a:off x="6858000" y="2051050"/>
            <a:ext cx="417513" cy="4635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rc 37"/>
          <p:cNvSpPr>
            <a:spLocks/>
          </p:cNvSpPr>
          <p:nvPr/>
        </p:nvSpPr>
        <p:spPr bwMode="auto">
          <a:xfrm rot="16200000">
            <a:off x="3678238" y="1968500"/>
            <a:ext cx="341312" cy="519112"/>
          </a:xfrm>
          <a:custGeom>
            <a:avLst/>
            <a:gdLst>
              <a:gd name="T0" fmla="*/ 0 w 23659"/>
              <a:gd name="T1" fmla="*/ 2147483647 h 24200"/>
              <a:gd name="T2" fmla="*/ 2147483647 w 23659"/>
              <a:gd name="T3" fmla="*/ 2147483647 h 24200"/>
              <a:gd name="T4" fmla="*/ 2147483647 w 23659"/>
              <a:gd name="T5" fmla="*/ 2147483647 h 24200"/>
              <a:gd name="T6" fmla="*/ 0 60000 65536"/>
              <a:gd name="T7" fmla="*/ 0 60000 65536"/>
              <a:gd name="T8" fmla="*/ 0 60000 65536"/>
              <a:gd name="T9" fmla="*/ 0 w 23659"/>
              <a:gd name="T10" fmla="*/ 0 h 24200"/>
              <a:gd name="T11" fmla="*/ 23659 w 23659"/>
              <a:gd name="T12" fmla="*/ 24200 h 24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42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cubicBezTo>
                  <a:pt x="23659" y="22469"/>
                  <a:pt x="23606" y="23337"/>
                  <a:pt x="23501" y="24199"/>
                </a:cubicBezTo>
              </a:path>
              <a:path w="23659" h="242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cubicBezTo>
                  <a:pt x="23659" y="22469"/>
                  <a:pt x="23606" y="23337"/>
                  <a:pt x="23501" y="24199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4038600" y="2057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3581400" y="236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Arc 40"/>
          <p:cNvSpPr>
            <a:spLocks/>
          </p:cNvSpPr>
          <p:nvPr/>
        </p:nvSpPr>
        <p:spPr bwMode="auto">
          <a:xfrm>
            <a:off x="4953000" y="2667000"/>
            <a:ext cx="381000" cy="4635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rc 41"/>
          <p:cNvSpPr>
            <a:spLocks/>
          </p:cNvSpPr>
          <p:nvPr/>
        </p:nvSpPr>
        <p:spPr bwMode="auto">
          <a:xfrm rot="10800000">
            <a:off x="1828800" y="5638800"/>
            <a:ext cx="533400" cy="30480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67056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5791200" y="52578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5410200" y="6410325"/>
            <a:ext cx="6096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5791200" y="45720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5791200" y="41148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2362200" y="38100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2362200" y="3794125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HCHO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5791200" y="5257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GAR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5791200" y="45720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FGAR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5791200" y="4114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AICAR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5791200" y="26050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FAICAR</a:t>
            </a:r>
          </a:p>
        </p:txBody>
      </p:sp>
      <p:sp>
        <p:nvSpPr>
          <p:cNvPr id="62" name="Arc 53"/>
          <p:cNvSpPr>
            <a:spLocks/>
          </p:cNvSpPr>
          <p:nvPr/>
        </p:nvSpPr>
        <p:spPr bwMode="auto">
          <a:xfrm>
            <a:off x="2895600" y="3963987"/>
            <a:ext cx="304800" cy="304800"/>
          </a:xfrm>
          <a:custGeom>
            <a:avLst/>
            <a:gdLst>
              <a:gd name="T0" fmla="*/ 0 w 23663"/>
              <a:gd name="T1" fmla="*/ 2147483647 h 26757"/>
              <a:gd name="T2" fmla="*/ 2147483647 w 23663"/>
              <a:gd name="T3" fmla="*/ 2147483647 h 26757"/>
              <a:gd name="T4" fmla="*/ 2147483647 w 23663"/>
              <a:gd name="T5" fmla="*/ 2147483647 h 26757"/>
              <a:gd name="T6" fmla="*/ 0 60000 65536"/>
              <a:gd name="T7" fmla="*/ 0 60000 65536"/>
              <a:gd name="T8" fmla="*/ 0 60000 65536"/>
              <a:gd name="T9" fmla="*/ 0 w 23663"/>
              <a:gd name="T10" fmla="*/ 0 h 26757"/>
              <a:gd name="T11" fmla="*/ 23663 w 23663"/>
              <a:gd name="T12" fmla="*/ 26757 h 26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63" h="26757" fill="none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</a:path>
              <a:path w="23663" h="26757" stroke="0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  <a:lnTo>
                  <a:pt x="206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rc 54"/>
          <p:cNvSpPr>
            <a:spLocks/>
          </p:cNvSpPr>
          <p:nvPr/>
        </p:nvSpPr>
        <p:spPr bwMode="auto">
          <a:xfrm>
            <a:off x="2895600" y="3886200"/>
            <a:ext cx="381000" cy="304800"/>
          </a:xfrm>
          <a:custGeom>
            <a:avLst/>
            <a:gdLst>
              <a:gd name="T0" fmla="*/ 0 w 23663"/>
              <a:gd name="T1" fmla="*/ 2147483647 h 26757"/>
              <a:gd name="T2" fmla="*/ 2147483647 w 23663"/>
              <a:gd name="T3" fmla="*/ 2147483647 h 26757"/>
              <a:gd name="T4" fmla="*/ 2147483647 w 23663"/>
              <a:gd name="T5" fmla="*/ 2147483647 h 26757"/>
              <a:gd name="T6" fmla="*/ 0 60000 65536"/>
              <a:gd name="T7" fmla="*/ 0 60000 65536"/>
              <a:gd name="T8" fmla="*/ 0 60000 65536"/>
              <a:gd name="T9" fmla="*/ 0 w 23663"/>
              <a:gd name="T10" fmla="*/ 0 h 26757"/>
              <a:gd name="T11" fmla="*/ 23663 w 23663"/>
              <a:gd name="T12" fmla="*/ 26757 h 26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63" h="26757" fill="none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</a:path>
              <a:path w="23663" h="26757" stroke="0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  <a:lnTo>
                  <a:pt x="206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>
            <a:off x="2895600" y="3962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56"/>
          <p:cNvSpPr>
            <a:spLocks noChangeShapeType="1"/>
          </p:cNvSpPr>
          <p:nvPr/>
        </p:nvSpPr>
        <p:spPr bwMode="auto">
          <a:xfrm flipH="1" flipV="1">
            <a:off x="6019800" y="4343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Arc 57"/>
          <p:cNvSpPr>
            <a:spLocks/>
          </p:cNvSpPr>
          <p:nvPr/>
        </p:nvSpPr>
        <p:spPr bwMode="auto">
          <a:xfrm rot="16200000">
            <a:off x="6096000" y="3048000"/>
            <a:ext cx="990600" cy="228600"/>
          </a:xfrm>
          <a:custGeom>
            <a:avLst/>
            <a:gdLst>
              <a:gd name="T0" fmla="*/ 0 w 43197"/>
              <a:gd name="T1" fmla="*/ 2147483647 h 23708"/>
              <a:gd name="T2" fmla="*/ 2147483647 w 43197"/>
              <a:gd name="T3" fmla="*/ 2147483647 h 23708"/>
              <a:gd name="T4" fmla="*/ 2147483647 w 43197"/>
              <a:gd name="T5" fmla="*/ 2147483647 h 23708"/>
              <a:gd name="T6" fmla="*/ 0 60000 65536"/>
              <a:gd name="T7" fmla="*/ 0 60000 65536"/>
              <a:gd name="T8" fmla="*/ 0 60000 65536"/>
              <a:gd name="T9" fmla="*/ 0 w 43197"/>
              <a:gd name="T10" fmla="*/ 0 h 23708"/>
              <a:gd name="T11" fmla="*/ 43197 w 43197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3708" fill="none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</a:path>
              <a:path w="43197" h="23708" stroke="0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  <a:lnTo>
                  <a:pt x="215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58"/>
          <p:cNvSpPr>
            <a:spLocks/>
          </p:cNvSpPr>
          <p:nvPr/>
        </p:nvSpPr>
        <p:spPr bwMode="auto">
          <a:xfrm rot="16200000">
            <a:off x="4941887" y="3287713"/>
            <a:ext cx="1431925" cy="342900"/>
          </a:xfrm>
          <a:custGeom>
            <a:avLst/>
            <a:gdLst>
              <a:gd name="T0" fmla="*/ 0 w 43197"/>
              <a:gd name="T1" fmla="*/ 2147483647 h 23708"/>
              <a:gd name="T2" fmla="*/ 2147483647 w 43197"/>
              <a:gd name="T3" fmla="*/ 2147483647 h 23708"/>
              <a:gd name="T4" fmla="*/ 2147483647 w 43197"/>
              <a:gd name="T5" fmla="*/ 2147483647 h 23708"/>
              <a:gd name="T6" fmla="*/ 0 60000 65536"/>
              <a:gd name="T7" fmla="*/ 0 60000 65536"/>
              <a:gd name="T8" fmla="*/ 0 60000 65536"/>
              <a:gd name="T9" fmla="*/ 0 w 43197"/>
              <a:gd name="T10" fmla="*/ 0 h 23708"/>
              <a:gd name="T11" fmla="*/ 43197 w 43197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3708" fill="none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</a:path>
              <a:path w="43197" h="23708" stroke="0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  <a:lnTo>
                  <a:pt x="215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rc 59"/>
          <p:cNvSpPr>
            <a:spLocks/>
          </p:cNvSpPr>
          <p:nvPr/>
        </p:nvSpPr>
        <p:spPr bwMode="auto">
          <a:xfrm rot="5400000">
            <a:off x="5714206" y="3352006"/>
            <a:ext cx="1373188" cy="152400"/>
          </a:xfrm>
          <a:custGeom>
            <a:avLst/>
            <a:gdLst>
              <a:gd name="T0" fmla="*/ 2147483647 w 43200"/>
              <a:gd name="T1" fmla="*/ 2147483647 h 23708"/>
              <a:gd name="T2" fmla="*/ 2147483647 w 43200"/>
              <a:gd name="T3" fmla="*/ 2147483647 h 23708"/>
              <a:gd name="T4" fmla="*/ 2147483647 w 43200"/>
              <a:gd name="T5" fmla="*/ 2147483647 h 23708"/>
              <a:gd name="T6" fmla="*/ 0 60000 65536"/>
              <a:gd name="T7" fmla="*/ 0 60000 65536"/>
              <a:gd name="T8" fmla="*/ 0 60000 65536"/>
              <a:gd name="T9" fmla="*/ 0 w 43200"/>
              <a:gd name="T10" fmla="*/ 0 h 23708"/>
              <a:gd name="T11" fmla="*/ 43200 w 43200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708" fill="none" extrusionOk="0">
                <a:moveTo>
                  <a:pt x="27" y="22695"/>
                </a:moveTo>
                <a:cubicBezTo>
                  <a:pt x="9" y="22330"/>
                  <a:pt x="0" y="219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</a:path>
              <a:path w="43200" h="23708" stroke="0" extrusionOk="0">
                <a:moveTo>
                  <a:pt x="27" y="22695"/>
                </a:moveTo>
                <a:cubicBezTo>
                  <a:pt x="9" y="22330"/>
                  <a:pt x="0" y="219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5791200" y="2743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H="1" flipV="1">
            <a:off x="6248400" y="2743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Box 62"/>
          <p:cNvSpPr txBox="1">
            <a:spLocks noChangeArrowheads="1"/>
          </p:cNvSpPr>
          <p:nvPr/>
        </p:nvSpPr>
        <p:spPr bwMode="auto">
          <a:xfrm>
            <a:off x="5410200" y="6400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dUMP</a:t>
            </a:r>
          </a:p>
        </p:txBody>
      </p:sp>
      <p:sp>
        <p:nvSpPr>
          <p:cNvPr id="72" name="Arc 63"/>
          <p:cNvSpPr>
            <a:spLocks/>
          </p:cNvSpPr>
          <p:nvPr/>
        </p:nvSpPr>
        <p:spPr bwMode="auto">
          <a:xfrm rot="21269705">
            <a:off x="5640388" y="5953125"/>
            <a:ext cx="973137" cy="495300"/>
          </a:xfrm>
          <a:custGeom>
            <a:avLst/>
            <a:gdLst>
              <a:gd name="T0" fmla="*/ 0 w 43152"/>
              <a:gd name="T1" fmla="*/ 2147483647 h 23708"/>
              <a:gd name="T2" fmla="*/ 2147483647 w 43152"/>
              <a:gd name="T3" fmla="*/ 2147483647 h 23708"/>
              <a:gd name="T4" fmla="*/ 2147483647 w 43152"/>
              <a:gd name="T5" fmla="*/ 2147483647 h 23708"/>
              <a:gd name="T6" fmla="*/ 0 60000 65536"/>
              <a:gd name="T7" fmla="*/ 0 60000 65536"/>
              <a:gd name="T8" fmla="*/ 0 60000 65536"/>
              <a:gd name="T9" fmla="*/ 0 w 43152"/>
              <a:gd name="T10" fmla="*/ 0 h 23708"/>
              <a:gd name="T11" fmla="*/ 43152 w 43152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52" h="23708" fill="none" extrusionOk="0">
                <a:moveTo>
                  <a:pt x="0" y="20158"/>
                </a:moveTo>
                <a:cubicBezTo>
                  <a:pt x="759" y="8813"/>
                  <a:pt x="10182" y="-1"/>
                  <a:pt x="21552" y="0"/>
                </a:cubicBezTo>
                <a:cubicBezTo>
                  <a:pt x="33481" y="0"/>
                  <a:pt x="43152" y="9670"/>
                  <a:pt x="43152" y="21600"/>
                </a:cubicBezTo>
                <a:cubicBezTo>
                  <a:pt x="43152" y="22303"/>
                  <a:pt x="43117" y="23007"/>
                  <a:pt x="43048" y="23707"/>
                </a:cubicBezTo>
              </a:path>
              <a:path w="43152" h="23708" stroke="0" extrusionOk="0">
                <a:moveTo>
                  <a:pt x="0" y="20158"/>
                </a:moveTo>
                <a:cubicBezTo>
                  <a:pt x="759" y="8813"/>
                  <a:pt x="10182" y="-1"/>
                  <a:pt x="21552" y="0"/>
                </a:cubicBezTo>
                <a:cubicBezTo>
                  <a:pt x="33481" y="0"/>
                  <a:pt x="43152" y="9670"/>
                  <a:pt x="43152" y="21600"/>
                </a:cubicBezTo>
                <a:cubicBezTo>
                  <a:pt x="43152" y="22303"/>
                  <a:pt x="43117" y="23007"/>
                  <a:pt x="43048" y="23707"/>
                </a:cubicBezTo>
                <a:lnTo>
                  <a:pt x="2155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4"/>
          <p:cNvSpPr>
            <a:spLocks noChangeShapeType="1"/>
          </p:cNvSpPr>
          <p:nvPr/>
        </p:nvSpPr>
        <p:spPr bwMode="auto">
          <a:xfrm>
            <a:off x="6629400" y="632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Box 65"/>
          <p:cNvSpPr txBox="1">
            <a:spLocks noChangeArrowheads="1"/>
          </p:cNvSpPr>
          <p:nvPr/>
        </p:nvSpPr>
        <p:spPr bwMode="auto">
          <a:xfrm>
            <a:off x="6400800" y="6477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dTMP</a:t>
            </a:r>
          </a:p>
        </p:txBody>
      </p:sp>
      <p:sp>
        <p:nvSpPr>
          <p:cNvPr id="75" name="Arc 66"/>
          <p:cNvSpPr>
            <a:spLocks/>
          </p:cNvSpPr>
          <p:nvPr/>
        </p:nvSpPr>
        <p:spPr bwMode="auto">
          <a:xfrm rot="10800000">
            <a:off x="5410200" y="1612900"/>
            <a:ext cx="925513" cy="4460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rc 67"/>
          <p:cNvSpPr>
            <a:spLocks/>
          </p:cNvSpPr>
          <p:nvPr/>
        </p:nvSpPr>
        <p:spPr bwMode="auto">
          <a:xfrm rot="16200000">
            <a:off x="5183188" y="4800599"/>
            <a:ext cx="762000" cy="460375"/>
          </a:xfrm>
          <a:custGeom>
            <a:avLst/>
            <a:gdLst>
              <a:gd name="T0" fmla="*/ 2147483647 w 43200"/>
              <a:gd name="T1" fmla="*/ 2147483647 h 23863"/>
              <a:gd name="T2" fmla="*/ 2147483647 w 43200"/>
              <a:gd name="T3" fmla="*/ 2147483647 h 23863"/>
              <a:gd name="T4" fmla="*/ 2147483647 w 43200"/>
              <a:gd name="T5" fmla="*/ 2147483647 h 23863"/>
              <a:gd name="T6" fmla="*/ 0 60000 65536"/>
              <a:gd name="T7" fmla="*/ 0 60000 65536"/>
              <a:gd name="T8" fmla="*/ 0 60000 65536"/>
              <a:gd name="T9" fmla="*/ 0 w 43200"/>
              <a:gd name="T10" fmla="*/ 0 h 23863"/>
              <a:gd name="T11" fmla="*/ 43200 w 43200"/>
              <a:gd name="T12" fmla="*/ 23863 h 23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863" fill="none" extrusionOk="0">
                <a:moveTo>
                  <a:pt x="118" y="23863"/>
                </a:moveTo>
                <a:cubicBezTo>
                  <a:pt x="39" y="23111"/>
                  <a:pt x="0" y="223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</a:path>
              <a:path w="43200" h="23863" stroke="0" extrusionOk="0">
                <a:moveTo>
                  <a:pt x="118" y="23863"/>
                </a:moveTo>
                <a:cubicBezTo>
                  <a:pt x="39" y="23111"/>
                  <a:pt x="0" y="223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V="1">
            <a:off x="5715000" y="4648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 flipV="1">
            <a:off x="3962400" y="365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70"/>
          <p:cNvSpPr>
            <a:spLocks noChangeShapeType="1"/>
          </p:cNvSpPr>
          <p:nvPr/>
        </p:nvSpPr>
        <p:spPr bwMode="auto">
          <a:xfrm flipH="1" flipV="1">
            <a:off x="5410200" y="1600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Arc 71"/>
          <p:cNvSpPr>
            <a:spLocks/>
          </p:cNvSpPr>
          <p:nvPr/>
        </p:nvSpPr>
        <p:spPr bwMode="auto">
          <a:xfrm rot="10800000">
            <a:off x="2057400" y="56388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Arc 72"/>
          <p:cNvSpPr>
            <a:spLocks/>
          </p:cNvSpPr>
          <p:nvPr/>
        </p:nvSpPr>
        <p:spPr bwMode="auto">
          <a:xfrm rot="10800000">
            <a:off x="4038600" y="54864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rc 73"/>
          <p:cNvSpPr>
            <a:spLocks/>
          </p:cNvSpPr>
          <p:nvPr/>
        </p:nvSpPr>
        <p:spPr bwMode="auto">
          <a:xfrm rot="10800000">
            <a:off x="2286000" y="22860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74"/>
          <p:cNvSpPr>
            <a:spLocks noChangeShapeType="1"/>
          </p:cNvSpPr>
          <p:nvPr/>
        </p:nvSpPr>
        <p:spPr bwMode="auto">
          <a:xfrm flipH="1" flipV="1">
            <a:off x="2819400" y="2209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75"/>
          <p:cNvSpPr>
            <a:spLocks noChangeShapeType="1"/>
          </p:cNvSpPr>
          <p:nvPr/>
        </p:nvSpPr>
        <p:spPr bwMode="auto">
          <a:xfrm flipH="1" flipV="1">
            <a:off x="2057400" y="5638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76"/>
          <p:cNvSpPr>
            <a:spLocks noChangeShapeType="1"/>
          </p:cNvSpPr>
          <p:nvPr/>
        </p:nvSpPr>
        <p:spPr bwMode="auto">
          <a:xfrm flipH="1" flipV="1">
            <a:off x="4572000" y="54864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Box 77"/>
          <p:cNvSpPr txBox="1">
            <a:spLocks noChangeArrowheads="1"/>
          </p:cNvSpPr>
          <p:nvPr/>
        </p:nvSpPr>
        <p:spPr bwMode="auto">
          <a:xfrm>
            <a:off x="3810000" y="5334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87" name="Text Box 78"/>
          <p:cNvSpPr txBox="1">
            <a:spLocks noChangeArrowheads="1"/>
          </p:cNvSpPr>
          <p:nvPr/>
        </p:nvSpPr>
        <p:spPr bwMode="auto">
          <a:xfrm>
            <a:off x="4343400" y="5334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88" name="Text Box 79"/>
          <p:cNvSpPr txBox="1">
            <a:spLocks noChangeArrowheads="1"/>
          </p:cNvSpPr>
          <p:nvPr/>
        </p:nvSpPr>
        <p:spPr bwMode="auto">
          <a:xfrm>
            <a:off x="1828800" y="5486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89" name="Text Box 80"/>
          <p:cNvSpPr txBox="1">
            <a:spLocks noChangeArrowheads="1"/>
          </p:cNvSpPr>
          <p:nvPr/>
        </p:nvSpPr>
        <p:spPr bwMode="auto">
          <a:xfrm>
            <a:off x="2362200" y="5486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0" name="Text Box 81"/>
          <p:cNvSpPr txBox="1">
            <a:spLocks noChangeArrowheads="1"/>
          </p:cNvSpPr>
          <p:nvPr/>
        </p:nvSpPr>
        <p:spPr bwMode="auto">
          <a:xfrm>
            <a:off x="5181600" y="1447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6096000" y="1447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2667000" y="2057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Met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3" name="Text Box 84"/>
          <p:cNvSpPr txBox="1">
            <a:spLocks noChangeArrowheads="1"/>
          </p:cNvSpPr>
          <p:nvPr/>
        </p:nvSpPr>
        <p:spPr bwMode="auto">
          <a:xfrm>
            <a:off x="2057400" y="2057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Hcys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4" name="Arc 85"/>
          <p:cNvSpPr>
            <a:spLocks/>
          </p:cNvSpPr>
          <p:nvPr/>
        </p:nvSpPr>
        <p:spPr bwMode="auto">
          <a:xfrm rot="16200000">
            <a:off x="3613944" y="3853656"/>
            <a:ext cx="533400" cy="293688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rc 86"/>
          <p:cNvSpPr>
            <a:spLocks/>
          </p:cNvSpPr>
          <p:nvPr/>
        </p:nvSpPr>
        <p:spPr bwMode="auto">
          <a:xfrm rot="16200000">
            <a:off x="3505200" y="3810000"/>
            <a:ext cx="685800" cy="381000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 flipV="1">
            <a:off x="3962400" y="4267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" name="Text Box 88"/>
          <p:cNvSpPr txBox="1">
            <a:spLocks noChangeArrowheads="1"/>
          </p:cNvSpPr>
          <p:nvPr/>
        </p:nvSpPr>
        <p:spPr bwMode="auto">
          <a:xfrm>
            <a:off x="4038600" y="3581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Ser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8" name="Text Box 89"/>
          <p:cNvSpPr txBox="1">
            <a:spLocks noChangeArrowheads="1"/>
          </p:cNvSpPr>
          <p:nvPr/>
        </p:nvSpPr>
        <p:spPr bwMode="auto">
          <a:xfrm>
            <a:off x="4038600" y="4191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Gly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9" name="Text Box 90"/>
          <p:cNvSpPr txBox="1">
            <a:spLocks noChangeArrowheads="1"/>
          </p:cNvSpPr>
          <p:nvPr/>
        </p:nvSpPr>
        <p:spPr bwMode="auto">
          <a:xfrm>
            <a:off x="5486400" y="4953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GART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0" name="Text Box 91"/>
          <p:cNvSpPr txBox="1">
            <a:spLocks noChangeArrowheads="1"/>
          </p:cNvSpPr>
          <p:nvPr/>
        </p:nvSpPr>
        <p:spPr bwMode="auto">
          <a:xfrm>
            <a:off x="5410200" y="3352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ATIC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1" name="Text Box 92"/>
          <p:cNvSpPr txBox="1">
            <a:spLocks noChangeArrowheads="1"/>
          </p:cNvSpPr>
          <p:nvPr/>
        </p:nvSpPr>
        <p:spPr bwMode="auto">
          <a:xfrm>
            <a:off x="6096000" y="3200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ATIC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2" name="Text Box 93"/>
          <p:cNvSpPr txBox="1">
            <a:spLocks noChangeArrowheads="1"/>
          </p:cNvSpPr>
          <p:nvPr/>
        </p:nvSpPr>
        <p:spPr bwMode="auto">
          <a:xfrm>
            <a:off x="5981700" y="59436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TS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3" name="Arc 94"/>
          <p:cNvSpPr>
            <a:spLocks/>
          </p:cNvSpPr>
          <p:nvPr/>
        </p:nvSpPr>
        <p:spPr bwMode="auto">
          <a:xfrm rot="5400000">
            <a:off x="4691857" y="3472656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95"/>
          <p:cNvSpPr txBox="1">
            <a:spLocks noChangeArrowheads="1"/>
          </p:cNvSpPr>
          <p:nvPr/>
        </p:nvSpPr>
        <p:spPr bwMode="auto">
          <a:xfrm>
            <a:off x="4495800" y="32146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ATP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05" name="Text Box 96"/>
          <p:cNvSpPr txBox="1">
            <a:spLocks noChangeArrowheads="1"/>
          </p:cNvSpPr>
          <p:nvPr/>
        </p:nvSpPr>
        <p:spPr bwMode="auto">
          <a:xfrm>
            <a:off x="4495800" y="37480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ADP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06" name="Line 97"/>
          <p:cNvSpPr>
            <a:spLocks noChangeShapeType="1"/>
          </p:cNvSpPr>
          <p:nvPr/>
        </p:nvSpPr>
        <p:spPr bwMode="auto">
          <a:xfrm flipH="1" flipV="1">
            <a:off x="4800600" y="3886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Box 98"/>
          <p:cNvSpPr txBox="1">
            <a:spLocks noChangeArrowheads="1"/>
          </p:cNvSpPr>
          <p:nvPr/>
        </p:nvSpPr>
        <p:spPr bwMode="auto">
          <a:xfrm>
            <a:off x="3657600" y="5029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08" name="Text Box 99"/>
          <p:cNvSpPr txBox="1">
            <a:spLocks noChangeArrowheads="1"/>
          </p:cNvSpPr>
          <p:nvPr/>
        </p:nvSpPr>
        <p:spPr bwMode="auto">
          <a:xfrm>
            <a:off x="3429000" y="50292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1R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09" name="Text Box 100"/>
          <p:cNvSpPr txBox="1">
            <a:spLocks noChangeArrowheads="1"/>
          </p:cNvSpPr>
          <p:nvPr/>
        </p:nvSpPr>
        <p:spPr bwMode="auto">
          <a:xfrm>
            <a:off x="2971800" y="34290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2R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3200400" y="34290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2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1" name="Text Box 102"/>
          <p:cNvSpPr txBox="1">
            <a:spLocks noChangeArrowheads="1"/>
          </p:cNvSpPr>
          <p:nvPr/>
        </p:nvSpPr>
        <p:spPr bwMode="auto">
          <a:xfrm>
            <a:off x="1676400" y="57150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3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2" name="Text Box 103"/>
          <p:cNvSpPr txBox="1">
            <a:spLocks noChangeArrowheads="1"/>
          </p:cNvSpPr>
          <p:nvPr/>
        </p:nvSpPr>
        <p:spPr bwMode="auto">
          <a:xfrm>
            <a:off x="1676400" y="2590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4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3" name="Text Box 104"/>
          <p:cNvSpPr txBox="1">
            <a:spLocks noChangeArrowheads="1"/>
          </p:cNvSpPr>
          <p:nvPr/>
        </p:nvSpPr>
        <p:spPr bwMode="auto">
          <a:xfrm>
            <a:off x="5486400" y="2057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10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6477000" y="5745162"/>
            <a:ext cx="685800" cy="198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9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4419600" y="5638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8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6" name="Text Box 107"/>
          <p:cNvSpPr txBox="1">
            <a:spLocks noChangeArrowheads="1"/>
          </p:cNvSpPr>
          <p:nvPr/>
        </p:nvSpPr>
        <p:spPr bwMode="auto">
          <a:xfrm>
            <a:off x="4724400" y="2743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5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5029200" y="2743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6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5257800" y="2590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7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6400800" y="3124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12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0" name="Text Box 111"/>
          <p:cNvSpPr txBox="1">
            <a:spLocks noChangeArrowheads="1"/>
          </p:cNvSpPr>
          <p:nvPr/>
        </p:nvSpPr>
        <p:spPr bwMode="auto">
          <a:xfrm>
            <a:off x="6858000" y="3200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11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5715000" y="4343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13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2" name="Arc 113"/>
          <p:cNvSpPr>
            <a:spLocks/>
          </p:cNvSpPr>
          <p:nvPr/>
        </p:nvSpPr>
        <p:spPr bwMode="auto">
          <a:xfrm rot="5400000">
            <a:off x="4814888" y="2959100"/>
            <a:ext cx="268287" cy="293687"/>
          </a:xfrm>
          <a:custGeom>
            <a:avLst/>
            <a:gdLst>
              <a:gd name="T0" fmla="*/ 2147483647 w 21600"/>
              <a:gd name="T1" fmla="*/ 2147483647 h 23029"/>
              <a:gd name="T2" fmla="*/ 2147483647 w 21600"/>
              <a:gd name="T3" fmla="*/ 0 h 23029"/>
              <a:gd name="T4" fmla="*/ 2147483647 w 21600"/>
              <a:gd name="T5" fmla="*/ 2147483647 h 23029"/>
              <a:gd name="T6" fmla="*/ 0 60000 65536"/>
              <a:gd name="T7" fmla="*/ 0 60000 65536"/>
              <a:gd name="T8" fmla="*/ 0 60000 65536"/>
              <a:gd name="T9" fmla="*/ 0 w 21600"/>
              <a:gd name="T10" fmla="*/ 0 h 23029"/>
              <a:gd name="T11" fmla="*/ 21600 w 21600"/>
              <a:gd name="T12" fmla="*/ 23029 h 230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029" fill="none" extrusionOk="0">
                <a:moveTo>
                  <a:pt x="48" y="23029"/>
                </a:moveTo>
                <a:cubicBezTo>
                  <a:pt x="16" y="22545"/>
                  <a:pt x="0" y="22060"/>
                  <a:pt x="0" y="21576"/>
                </a:cubicBezTo>
                <a:cubicBezTo>
                  <a:pt x="-1" y="10040"/>
                  <a:pt x="9064" y="540"/>
                  <a:pt x="20587" y="-1"/>
                </a:cubicBezTo>
              </a:path>
              <a:path w="21600" h="23029" stroke="0" extrusionOk="0">
                <a:moveTo>
                  <a:pt x="48" y="23029"/>
                </a:moveTo>
                <a:cubicBezTo>
                  <a:pt x="16" y="22545"/>
                  <a:pt x="0" y="22060"/>
                  <a:pt x="0" y="21576"/>
                </a:cubicBezTo>
                <a:cubicBezTo>
                  <a:pt x="-1" y="10040"/>
                  <a:pt x="9064" y="540"/>
                  <a:pt x="20587" y="-1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4267200" y="28956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HCOOH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4038600" y="55006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MTHFD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5" name="Text Box 116"/>
          <p:cNvSpPr txBox="1">
            <a:spLocks noChangeArrowheads="1"/>
          </p:cNvSpPr>
          <p:nvPr/>
        </p:nvSpPr>
        <p:spPr bwMode="auto">
          <a:xfrm>
            <a:off x="2057400" y="5638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MTHFR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2362200" y="2362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5638800" y="1828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DHFR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3733800" y="3886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SHMT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4724400" y="3505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FTS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6753225" y="3048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FDS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31" name="Rectangle 122"/>
          <p:cNvSpPr>
            <a:spLocks noChangeArrowheads="1"/>
          </p:cNvSpPr>
          <p:nvPr/>
        </p:nvSpPr>
        <p:spPr bwMode="auto">
          <a:xfrm>
            <a:off x="914400" y="1143000"/>
            <a:ext cx="7696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/>
              <a:t>Morrison PF, Allegra CJ: Folate cycle kinetics in human breast cancer cells. </a:t>
            </a:r>
            <a:r>
              <a:rPr lang="en-US" sz="1100" i="1" dirty="0" err="1"/>
              <a:t>JBiolChem</a:t>
            </a:r>
            <a:r>
              <a:rPr lang="en-US" sz="1100" i="1" dirty="0"/>
              <a:t> </a:t>
            </a:r>
            <a:r>
              <a:rPr lang="en-US" sz="1100" dirty="0"/>
              <a:t>1989, 264:10552-10566.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 systems biology to succeed:</a:t>
            </a:r>
          </a:p>
          <a:p>
            <a:pPr lvl="1" eaLnBrk="1" hangingPunct="1">
              <a:defRPr/>
            </a:pPr>
            <a:r>
              <a:rPr lang="en-US" dirty="0" smtClean="0"/>
              <a:t>move biological research toward systems which are best understood</a:t>
            </a:r>
          </a:p>
          <a:p>
            <a:pPr lvl="1" eaLnBrk="1" hangingPunct="1">
              <a:defRPr/>
            </a:pPr>
            <a:r>
              <a:rPr lang="en-US" dirty="0" smtClean="0"/>
              <a:t>specialize modelers to become experts in biological literatures (e.g. dNTP Supply) </a:t>
            </a:r>
          </a:p>
          <a:p>
            <a:pPr eaLnBrk="1" hangingPunct="1">
              <a:defRPr/>
            </a:pPr>
            <a:r>
              <a:rPr lang="en-US" dirty="0" smtClean="0"/>
              <a:t>Systems biology is not a service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Comprehensive Cancer Center</a:t>
            </a:r>
          </a:p>
          <a:p>
            <a:pPr eaLnBrk="1" hangingPunct="1">
              <a:defRPr/>
            </a:pPr>
            <a:r>
              <a:rPr lang="en-US" dirty="0" smtClean="0"/>
              <a:t>NIH  (K25 CA104791)</a:t>
            </a:r>
          </a:p>
          <a:p>
            <a:pPr eaLnBrk="1" hangingPunct="1">
              <a:defRPr/>
            </a:pPr>
            <a:r>
              <a:rPr lang="en-US" dirty="0" smtClean="0"/>
              <a:t>Charles </a:t>
            </a:r>
            <a:r>
              <a:rPr lang="en-US" dirty="0" err="1" smtClean="0"/>
              <a:t>Kunos</a:t>
            </a:r>
            <a:r>
              <a:rPr lang="en-US" dirty="0" smtClean="0"/>
              <a:t> (CWRU)</a:t>
            </a:r>
          </a:p>
          <a:p>
            <a:pPr eaLnBrk="1" hangingPunct="1">
              <a:defRPr/>
            </a:pPr>
            <a:r>
              <a:rPr lang="en-US" dirty="0" smtClean="0"/>
              <a:t>John Pink (CWRU)</a:t>
            </a:r>
          </a:p>
          <a:p>
            <a:pPr eaLnBrk="1" hangingPunct="1">
              <a:defRPr/>
            </a:pPr>
            <a:r>
              <a:rPr lang="en-US" dirty="0" smtClean="0"/>
              <a:t>James </a:t>
            </a:r>
            <a:r>
              <a:rPr lang="en-US" dirty="0" err="1" smtClean="0"/>
              <a:t>Jacobberger</a:t>
            </a:r>
            <a:r>
              <a:rPr lang="en-US" dirty="0" smtClean="0"/>
              <a:t> (CWRU)</a:t>
            </a:r>
          </a:p>
          <a:p>
            <a:pPr eaLnBrk="1" hangingPunct="1">
              <a:defRPr/>
            </a:pPr>
            <a:r>
              <a:rPr lang="en-US" dirty="0" smtClean="0"/>
              <a:t>Anders Hofer (Umea) </a:t>
            </a:r>
          </a:p>
          <a:p>
            <a:pPr eaLnBrk="1" hangingPunct="1">
              <a:defRPr/>
            </a:pPr>
            <a:r>
              <a:rPr lang="en-US" dirty="0" err="1" smtClean="0"/>
              <a:t>Yun</a:t>
            </a:r>
            <a:r>
              <a:rPr lang="en-US" dirty="0" smtClean="0"/>
              <a:t> Yen (COH)</a:t>
            </a:r>
          </a:p>
          <a:p>
            <a:pPr eaLnBrk="1" hangingPunct="1">
              <a:defRPr/>
            </a:pPr>
            <a:r>
              <a:rPr lang="en-US" dirty="0" smtClean="0"/>
              <a:t>And thank you for listening! 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Comments on Methods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600" dirty="0" smtClean="0"/>
              <a:t>Fast Total Concentration Constraint (TCC; i.e. </a:t>
            </a:r>
            <a:r>
              <a:rPr lang="en-US" sz="2600" i="1" dirty="0" smtClean="0"/>
              <a:t>g</a:t>
            </a:r>
            <a:r>
              <a:rPr lang="en-US" sz="2600" dirty="0" smtClean="0"/>
              <a:t>=0) solvers are critical to model estimation/selection. TCC ODEs  (#ODEs = #reactants) solve TCCs faster than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on</a:t>
            </a:r>
            <a:r>
              <a:rPr lang="en-US" sz="2600" dirty="0" smtClean="0"/>
              <a:t> =1 and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off</a:t>
            </a:r>
            <a:r>
              <a:rPr lang="en-US" sz="2600" dirty="0" smtClean="0"/>
              <a:t> =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d</a:t>
            </a:r>
            <a:r>
              <a:rPr lang="en-US" sz="2600" dirty="0" smtClean="0"/>
              <a:t> systems  (#ODEs =  #species = high  # in combinatorially complex situations)</a:t>
            </a:r>
          </a:p>
          <a:p>
            <a:pPr lvl="0"/>
            <a:r>
              <a:rPr lang="en-US" sz="2600" dirty="0" smtClean="0"/>
              <a:t>Semi-exhaustive approach = fit all models with same number of parameters as parallel batch, then fit next batch only if current shows AIC improvement over previous batch.  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adivot\AppData\Local\Microsoft\Windows\Temporary Internet Files\Content.IE5\SK79NPIP\MC900365608[1].wmf"/>
          <p:cNvPicPr>
            <a:picLocks noChangeAspect="1" noChangeArrowheads="1"/>
          </p:cNvPicPr>
          <p:nvPr/>
        </p:nvPicPr>
        <p:blipFill>
          <a:blip r:embed="rId2" cstate="print"/>
          <a:srcRect l="54169" t="58333" r="8312"/>
          <a:stretch>
            <a:fillRect/>
          </a:stretch>
        </p:blipFill>
        <p:spPr bwMode="auto">
          <a:xfrm>
            <a:off x="2057400" y="4064812"/>
            <a:ext cx="685800" cy="7620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Power Plant Process &amp; Controls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2971800" y="3048000"/>
            <a:ext cx="9144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" name="Elbow Connector 68"/>
          <p:cNvCxnSpPr/>
          <p:nvPr/>
        </p:nvCxnSpPr>
        <p:spPr>
          <a:xfrm>
            <a:off x="1751012" y="2312212"/>
            <a:ext cx="33528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68"/>
          <p:cNvCxnSpPr/>
          <p:nvPr/>
        </p:nvCxnSpPr>
        <p:spPr>
          <a:xfrm flipV="1">
            <a:off x="1089061" y="4876800"/>
            <a:ext cx="4625939" cy="342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68"/>
          <p:cNvCxnSpPr/>
          <p:nvPr/>
        </p:nvCxnSpPr>
        <p:spPr>
          <a:xfrm rot="5400000">
            <a:off x="799306" y="3263918"/>
            <a:ext cx="19050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68"/>
          <p:cNvCxnSpPr/>
          <p:nvPr/>
        </p:nvCxnSpPr>
        <p:spPr>
          <a:xfrm rot="5400000">
            <a:off x="4152106" y="3263918"/>
            <a:ext cx="19050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68"/>
          <p:cNvCxnSpPr/>
          <p:nvPr/>
        </p:nvCxnSpPr>
        <p:spPr>
          <a:xfrm rot="5400000">
            <a:off x="3886200" y="4495800"/>
            <a:ext cx="609600" cy="152400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68"/>
          <p:cNvCxnSpPr/>
          <p:nvPr/>
        </p:nvCxnSpPr>
        <p:spPr>
          <a:xfrm flipV="1">
            <a:off x="1068512" y="4218800"/>
            <a:ext cx="684088" cy="387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>
            <a:off x="1295400" y="4343400"/>
            <a:ext cx="8382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air/o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4800600" y="4419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stack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01" name="Elbow Connector 68"/>
          <p:cNvCxnSpPr/>
          <p:nvPr/>
        </p:nvCxnSpPr>
        <p:spPr>
          <a:xfrm flipV="1">
            <a:off x="5105400" y="4212404"/>
            <a:ext cx="555661" cy="322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5791200" y="2159812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turbine</a:t>
            </a:r>
            <a:endParaRPr lang="en-US" sz="1200" dirty="0">
              <a:latin typeface="Arial" charset="0"/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7010400" y="264481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turbine</a:t>
            </a:r>
            <a:endParaRPr lang="en-US" sz="1200" dirty="0">
              <a:latin typeface="Arial" charset="0"/>
            </a:endParaRPr>
          </a:p>
        </p:txBody>
      </p: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8077200" y="363541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condenser</a:t>
            </a:r>
            <a:endParaRPr lang="en-US" sz="1200" dirty="0">
              <a:latin typeface="Arial" charset="0"/>
            </a:endParaRPr>
          </a:p>
        </p:txBody>
      </p:sp>
      <p:sp>
        <p:nvSpPr>
          <p:cNvPr id="108" name="Right Arrow 107"/>
          <p:cNvSpPr/>
          <p:nvPr/>
        </p:nvSpPr>
        <p:spPr>
          <a:xfrm>
            <a:off x="2895600" y="2514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g</a:t>
            </a:r>
            <a:r>
              <a:rPr lang="en-US" sz="1400" dirty="0" smtClean="0">
                <a:solidFill>
                  <a:srgbClr val="0070C0"/>
                </a:solidFill>
              </a:rPr>
              <a:t>as flow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9" name="Down Arrow 108"/>
          <p:cNvSpPr/>
          <p:nvPr/>
        </p:nvSpPr>
        <p:spPr>
          <a:xfrm rot="5400000">
            <a:off x="2919984" y="4062984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recirc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1" name="Elbow Connector 110"/>
          <p:cNvCxnSpPr>
            <a:endCxn id="61" idx="0"/>
          </p:cNvCxnSpPr>
          <p:nvPr/>
        </p:nvCxnSpPr>
        <p:spPr>
          <a:xfrm rot="10800000" flipV="1">
            <a:off x="2400300" y="2159812"/>
            <a:ext cx="3390900" cy="533400"/>
          </a:xfrm>
          <a:prstGeom prst="bentConnector2">
            <a:avLst/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0"/>
          <p:cNvCxnSpPr>
            <a:endCxn id="65" idx="0"/>
          </p:cNvCxnSpPr>
          <p:nvPr/>
        </p:nvCxnSpPr>
        <p:spPr>
          <a:xfrm rot="10800000" flipV="1">
            <a:off x="4495800" y="2667000"/>
            <a:ext cx="1981200" cy="76200"/>
          </a:xfrm>
          <a:prstGeom prst="bentConnector2">
            <a:avLst/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10"/>
          <p:cNvCxnSpPr>
            <a:stCxn id="96" idx="0"/>
            <a:endCxn id="65" idx="2"/>
          </p:cNvCxnSpPr>
          <p:nvPr/>
        </p:nvCxnSpPr>
        <p:spPr>
          <a:xfrm rot="10800000" flipV="1">
            <a:off x="4495801" y="2807510"/>
            <a:ext cx="2516125" cy="1002489"/>
          </a:xfrm>
          <a:prstGeom prst="bentConnector4">
            <a:avLst>
              <a:gd name="adj1" fmla="val 46199"/>
              <a:gd name="adj2" fmla="val 122803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10"/>
          <p:cNvCxnSpPr/>
          <p:nvPr/>
        </p:nvCxnSpPr>
        <p:spPr>
          <a:xfrm rot="16200000" flipV="1">
            <a:off x="7429500" y="3188512"/>
            <a:ext cx="533400" cy="152400"/>
          </a:xfrm>
          <a:prstGeom prst="bentConnector3">
            <a:avLst>
              <a:gd name="adj1" fmla="val 100000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10"/>
          <p:cNvCxnSpPr>
            <a:stCxn id="97" idx="2"/>
          </p:cNvCxnSpPr>
          <p:nvPr/>
        </p:nvCxnSpPr>
        <p:spPr>
          <a:xfrm rot="5400000" flipH="1">
            <a:off x="5067300" y="1359712"/>
            <a:ext cx="152400" cy="5410200"/>
          </a:xfrm>
          <a:prstGeom prst="bentConnector4">
            <a:avLst>
              <a:gd name="adj1" fmla="val -691667"/>
              <a:gd name="adj2" fmla="val 13068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5029200" y="2009001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781800" y="2667000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5334000" y="1932801"/>
            <a:ext cx="304800" cy="381000"/>
            <a:chOff x="5334000" y="1600200"/>
            <a:chExt cx="304800" cy="381000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372100" y="1714500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lowchart: Collate 147"/>
            <p:cNvSpPr/>
            <p:nvPr/>
          </p:nvSpPr>
          <p:spPr>
            <a:xfrm rot="16200000">
              <a:off x="5334000" y="1676400"/>
              <a:ext cx="304800" cy="304800"/>
            </a:xfrm>
            <a:prstGeom prst="flowChartCollate">
              <a:avLst/>
            </a:prstGeom>
            <a:solidFill>
              <a:srgbClr val="00EA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Arc 151"/>
            <p:cNvSpPr/>
            <p:nvPr/>
          </p:nvSpPr>
          <p:spPr>
            <a:xfrm>
              <a:off x="5334000" y="1600200"/>
              <a:ext cx="304800" cy="228600"/>
            </a:xfrm>
            <a:prstGeom prst="arc">
              <a:avLst>
                <a:gd name="adj1" fmla="val 12620420"/>
                <a:gd name="adj2" fmla="val 1995043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3" name="Elbow Connector 110"/>
          <p:cNvCxnSpPr/>
          <p:nvPr/>
        </p:nvCxnSpPr>
        <p:spPr>
          <a:xfrm flipV="1">
            <a:off x="1432560" y="1780401"/>
            <a:ext cx="3215640" cy="2209800"/>
          </a:xfrm>
          <a:prstGeom prst="bentConnector4">
            <a:avLst>
              <a:gd name="adj1" fmla="val 972"/>
              <a:gd name="adj2" fmla="val 110345"/>
            </a:avLst>
          </a:prstGeom>
          <a:ln w="15875">
            <a:solidFill>
              <a:srgbClr val="184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10"/>
          <p:cNvCxnSpPr>
            <a:endCxn id="161" idx="2"/>
          </p:cNvCxnSpPr>
          <p:nvPr/>
        </p:nvCxnSpPr>
        <p:spPr>
          <a:xfrm rot="5400000" flipH="1" flipV="1">
            <a:off x="4556234" y="2063867"/>
            <a:ext cx="188706" cy="7951"/>
          </a:xfrm>
          <a:prstGeom prst="straightConnector1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lbow Connector 68"/>
          <p:cNvCxnSpPr/>
          <p:nvPr/>
        </p:nvCxnSpPr>
        <p:spPr>
          <a:xfrm rot="5400000">
            <a:off x="2170111" y="5095102"/>
            <a:ext cx="534989" cy="1588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68"/>
          <p:cNvCxnSpPr/>
          <p:nvPr/>
        </p:nvCxnSpPr>
        <p:spPr>
          <a:xfrm rot="5400000">
            <a:off x="2324099" y="5779313"/>
            <a:ext cx="230192" cy="1589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 Box 19"/>
          <p:cNvSpPr txBox="1">
            <a:spLocks noChangeArrowheads="1"/>
          </p:cNvSpPr>
          <p:nvPr/>
        </p:nvSpPr>
        <p:spPr bwMode="auto">
          <a:xfrm>
            <a:off x="2209800" y="5819001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fuel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198" name="Straight Arrow Connector 197"/>
          <p:cNvCxnSpPr/>
          <p:nvPr/>
        </p:nvCxnSpPr>
        <p:spPr>
          <a:xfrm rot="5400000">
            <a:off x="7620000" y="4523601"/>
            <a:ext cx="457201" cy="1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rot="10800000">
            <a:off x="5334000" y="2669692"/>
            <a:ext cx="533400" cy="1588"/>
          </a:xfrm>
          <a:prstGeom prst="straightConnector1">
            <a:avLst/>
          </a:prstGeom>
          <a:ln w="38100">
            <a:solidFill>
              <a:srgbClr val="00EA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1752600" y="3990200"/>
            <a:ext cx="304800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581400" y="2161401"/>
            <a:ext cx="381000" cy="1588"/>
          </a:xfrm>
          <a:prstGeom prst="straightConnector1">
            <a:avLst/>
          </a:prstGeom>
          <a:ln w="38100">
            <a:solidFill>
              <a:srgbClr val="00EA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 206"/>
          <p:cNvSpPr/>
          <p:nvPr/>
        </p:nvSpPr>
        <p:spPr>
          <a:xfrm>
            <a:off x="4800600" y="2007833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114800" y="45998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θ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9" name="AutoShape 15"/>
          <p:cNvSpPr>
            <a:spLocks noChangeArrowheads="1"/>
          </p:cNvSpPr>
          <p:nvPr/>
        </p:nvSpPr>
        <p:spPr bwMode="auto">
          <a:xfrm rot="16200000">
            <a:off x="6862439" y="1604639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Line 26"/>
          <p:cNvSpPr>
            <a:spLocks noChangeShapeType="1"/>
          </p:cNvSpPr>
          <p:nvPr/>
        </p:nvSpPr>
        <p:spPr bwMode="auto">
          <a:xfrm flipH="1">
            <a:off x="66294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" name="Rectangle 28"/>
          <p:cNvSpPr>
            <a:spLocks noChangeArrowheads="1"/>
          </p:cNvSpPr>
          <p:nvPr/>
        </p:nvSpPr>
        <p:spPr bwMode="auto">
          <a:xfrm>
            <a:off x="6248401" y="1533723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21" name="Text Box 30"/>
          <p:cNvSpPr txBox="1">
            <a:spLocks noChangeArrowheads="1"/>
          </p:cNvSpPr>
          <p:nvPr/>
        </p:nvSpPr>
        <p:spPr bwMode="auto">
          <a:xfrm>
            <a:off x="6248400" y="1521023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32" name="Elbow Connector 231"/>
          <p:cNvCxnSpPr>
            <a:stCxn id="221" idx="1"/>
          </p:cNvCxnSpPr>
          <p:nvPr/>
        </p:nvCxnSpPr>
        <p:spPr>
          <a:xfrm rot="10800000" flipV="1">
            <a:off x="5486400" y="1674912"/>
            <a:ext cx="762000" cy="230088"/>
          </a:xfrm>
          <a:prstGeom prst="bentConnector3">
            <a:avLst>
              <a:gd name="adj1" fmla="val 10009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 Box 17"/>
          <p:cNvSpPr txBox="1">
            <a:spLocks noChangeArrowheads="1"/>
          </p:cNvSpPr>
          <p:nvPr/>
        </p:nvSpPr>
        <p:spPr bwMode="auto">
          <a:xfrm>
            <a:off x="7040766" y="137160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241" name="Text Box 17"/>
          <p:cNvSpPr txBox="1">
            <a:spLocks noChangeArrowheads="1"/>
          </p:cNvSpPr>
          <p:nvPr/>
        </p:nvSpPr>
        <p:spPr bwMode="auto">
          <a:xfrm>
            <a:off x="7037033" y="1673423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-</a:t>
            </a:r>
            <a:endParaRPr lang="en-US" sz="1400" dirty="0">
              <a:latin typeface="Arial" charset="0"/>
            </a:endParaRPr>
          </a:p>
        </p:txBody>
      </p:sp>
      <p:sp>
        <p:nvSpPr>
          <p:cNvPr id="242" name="Line 26"/>
          <p:cNvSpPr>
            <a:spLocks noChangeShapeType="1"/>
          </p:cNvSpPr>
          <p:nvPr/>
        </p:nvSpPr>
        <p:spPr bwMode="auto">
          <a:xfrm flipH="1">
            <a:off x="70866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26"/>
          <p:cNvSpPr>
            <a:spLocks noChangeShapeType="1"/>
          </p:cNvSpPr>
          <p:nvPr/>
        </p:nvSpPr>
        <p:spPr bwMode="auto">
          <a:xfrm flipH="1">
            <a:off x="70866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" name="Text Box 19"/>
          <p:cNvSpPr txBox="1">
            <a:spLocks noChangeArrowheads="1"/>
          </p:cNvSpPr>
          <p:nvPr/>
        </p:nvSpPr>
        <p:spPr bwMode="auto">
          <a:xfrm>
            <a:off x="7315200" y="1447800"/>
            <a:ext cx="1981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/>
              <a:t>Megawatts Demanded</a:t>
            </a:r>
            <a:endParaRPr lang="en-US" sz="1300" dirty="0">
              <a:latin typeface="Arial" charset="0"/>
            </a:endParaRPr>
          </a:p>
        </p:txBody>
      </p:sp>
      <p:sp>
        <p:nvSpPr>
          <p:cNvPr id="245" name="Text Box 19"/>
          <p:cNvSpPr txBox="1">
            <a:spLocks noChangeArrowheads="1"/>
          </p:cNvSpPr>
          <p:nvPr/>
        </p:nvSpPr>
        <p:spPr bwMode="auto">
          <a:xfrm>
            <a:off x="7391400" y="1752600"/>
            <a:ext cx="1752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dirty="0" smtClean="0"/>
              <a:t>Megawatts Supplied</a:t>
            </a:r>
            <a:endParaRPr lang="en-US" sz="1300" dirty="0">
              <a:latin typeface="Arial" charset="0"/>
            </a:endParaRPr>
          </a:p>
        </p:txBody>
      </p:sp>
      <p:sp>
        <p:nvSpPr>
          <p:cNvPr id="246" name="Line 26"/>
          <p:cNvSpPr>
            <a:spLocks noChangeShapeType="1"/>
          </p:cNvSpPr>
          <p:nvPr/>
        </p:nvSpPr>
        <p:spPr bwMode="auto">
          <a:xfrm flipH="1" flipV="1">
            <a:off x="7400278" y="1752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26"/>
          <p:cNvSpPr>
            <a:spLocks noChangeShapeType="1"/>
          </p:cNvSpPr>
          <p:nvPr/>
        </p:nvSpPr>
        <p:spPr bwMode="auto">
          <a:xfrm flipV="1">
            <a:off x="64008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26"/>
          <p:cNvSpPr>
            <a:spLocks noChangeShapeType="1"/>
          </p:cNvSpPr>
          <p:nvPr/>
        </p:nvSpPr>
        <p:spPr bwMode="auto">
          <a:xfrm flipH="1" flipV="1">
            <a:off x="6858000" y="2819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9" name="AutoShape 15"/>
          <p:cNvSpPr>
            <a:spLocks noChangeArrowheads="1"/>
          </p:cNvSpPr>
          <p:nvPr/>
        </p:nvSpPr>
        <p:spPr bwMode="auto">
          <a:xfrm rot="16200000">
            <a:off x="6329040" y="5795639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Line 26"/>
          <p:cNvSpPr>
            <a:spLocks noChangeShapeType="1"/>
          </p:cNvSpPr>
          <p:nvPr/>
        </p:nvSpPr>
        <p:spPr bwMode="auto">
          <a:xfrm flipH="1">
            <a:off x="6096001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1" name="Rectangle 28"/>
          <p:cNvSpPr>
            <a:spLocks noChangeArrowheads="1"/>
          </p:cNvSpPr>
          <p:nvPr/>
        </p:nvSpPr>
        <p:spPr bwMode="auto">
          <a:xfrm>
            <a:off x="5715002" y="5724723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52" name="Text Box 30"/>
          <p:cNvSpPr txBox="1">
            <a:spLocks noChangeArrowheads="1"/>
          </p:cNvSpPr>
          <p:nvPr/>
        </p:nvSpPr>
        <p:spPr bwMode="auto">
          <a:xfrm>
            <a:off x="5715001" y="5712023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53" name="Elbow Connector 252"/>
          <p:cNvCxnSpPr>
            <a:stCxn id="252" idx="1"/>
            <a:endCxn id="102" idx="2"/>
          </p:cNvCxnSpPr>
          <p:nvPr/>
        </p:nvCxnSpPr>
        <p:spPr>
          <a:xfrm rot="10800000">
            <a:off x="3877115" y="4800600"/>
            <a:ext cx="1837887" cy="10653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Line 26"/>
          <p:cNvSpPr>
            <a:spLocks noChangeShapeType="1"/>
          </p:cNvSpPr>
          <p:nvPr/>
        </p:nvSpPr>
        <p:spPr bwMode="auto">
          <a:xfrm flipH="1">
            <a:off x="6553201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26"/>
          <p:cNvSpPr>
            <a:spLocks noChangeShapeType="1"/>
          </p:cNvSpPr>
          <p:nvPr/>
        </p:nvSpPr>
        <p:spPr bwMode="auto">
          <a:xfrm flipH="1">
            <a:off x="6553201" y="594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" name="Text Box 19"/>
          <p:cNvSpPr txBox="1">
            <a:spLocks noChangeArrowheads="1"/>
          </p:cNvSpPr>
          <p:nvPr/>
        </p:nvSpPr>
        <p:spPr bwMode="auto">
          <a:xfrm>
            <a:off x="6858001" y="5638800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charset="0"/>
              </a:rPr>
              <a:t>Reheat Temp</a:t>
            </a:r>
            <a:endParaRPr lang="en-US" sz="1200" dirty="0">
              <a:latin typeface="Arial" charset="0"/>
            </a:endParaRPr>
          </a:p>
        </p:txBody>
      </p:sp>
      <p:sp>
        <p:nvSpPr>
          <p:cNvPr id="257" name="Text Box 19"/>
          <p:cNvSpPr txBox="1">
            <a:spLocks noChangeArrowheads="1"/>
          </p:cNvSpPr>
          <p:nvPr/>
        </p:nvSpPr>
        <p:spPr bwMode="auto">
          <a:xfrm>
            <a:off x="6858000" y="5819001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Setpoint (1050F: variations break expensive thick pipes)</a:t>
            </a:r>
            <a:endParaRPr lang="en-US" sz="1200" dirty="0">
              <a:latin typeface="Arial" charset="0"/>
            </a:endParaRPr>
          </a:p>
        </p:txBody>
      </p:sp>
      <p:sp>
        <p:nvSpPr>
          <p:cNvPr id="259" name="Line 26"/>
          <p:cNvSpPr>
            <a:spLocks noChangeShapeType="1"/>
          </p:cNvSpPr>
          <p:nvPr/>
        </p:nvSpPr>
        <p:spPr bwMode="auto">
          <a:xfrm flipV="1">
            <a:off x="304800" y="2057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26"/>
          <p:cNvSpPr>
            <a:spLocks noChangeShapeType="1"/>
          </p:cNvSpPr>
          <p:nvPr/>
        </p:nvSpPr>
        <p:spPr bwMode="auto">
          <a:xfrm flipH="1" flipV="1">
            <a:off x="304800" y="2057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" name="AutoShape 15"/>
          <p:cNvSpPr>
            <a:spLocks noChangeArrowheads="1"/>
          </p:cNvSpPr>
          <p:nvPr/>
        </p:nvSpPr>
        <p:spPr bwMode="auto">
          <a:xfrm rot="5400000">
            <a:off x="1138561" y="5417616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Line 26"/>
          <p:cNvSpPr>
            <a:spLocks noChangeShapeType="1"/>
          </p:cNvSpPr>
          <p:nvPr/>
        </p:nvSpPr>
        <p:spPr bwMode="auto">
          <a:xfrm>
            <a:off x="1981200" y="5483770"/>
            <a:ext cx="152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" name="Rectangle 28"/>
          <p:cNvSpPr>
            <a:spLocks noChangeArrowheads="1"/>
          </p:cNvSpPr>
          <p:nvPr/>
        </p:nvSpPr>
        <p:spPr bwMode="auto">
          <a:xfrm>
            <a:off x="1600201" y="5346700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64" name="Text Box 30"/>
          <p:cNvSpPr txBox="1">
            <a:spLocks noChangeArrowheads="1"/>
          </p:cNvSpPr>
          <p:nvPr/>
        </p:nvSpPr>
        <p:spPr bwMode="auto">
          <a:xfrm>
            <a:off x="1626616" y="5334000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5" name="Line 26"/>
          <p:cNvSpPr>
            <a:spLocks noChangeShapeType="1"/>
          </p:cNvSpPr>
          <p:nvPr/>
        </p:nvSpPr>
        <p:spPr bwMode="auto">
          <a:xfrm>
            <a:off x="304800" y="5410200"/>
            <a:ext cx="914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" name="Line 26"/>
          <p:cNvSpPr>
            <a:spLocks noChangeShapeType="1"/>
          </p:cNvSpPr>
          <p:nvPr/>
        </p:nvSpPr>
        <p:spPr bwMode="auto">
          <a:xfrm>
            <a:off x="13716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" name="Line 26"/>
          <p:cNvSpPr>
            <a:spLocks noChangeShapeType="1"/>
          </p:cNvSpPr>
          <p:nvPr/>
        </p:nvSpPr>
        <p:spPr bwMode="auto">
          <a:xfrm>
            <a:off x="990600" y="5562600"/>
            <a:ext cx="2286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" name="Text Box 19"/>
          <p:cNvSpPr txBox="1">
            <a:spLocks noChangeArrowheads="1"/>
          </p:cNvSpPr>
          <p:nvPr/>
        </p:nvSpPr>
        <p:spPr bwMode="auto">
          <a:xfrm>
            <a:off x="152400" y="5410200"/>
            <a:ext cx="1752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  Setpoint </a:t>
            </a:r>
          </a:p>
          <a:p>
            <a:r>
              <a:rPr lang="en-US" sz="1200" dirty="0" smtClean="0"/>
              <a:t> (3500 psi)</a:t>
            </a:r>
            <a:endParaRPr lang="en-US" sz="1200" dirty="0">
              <a:latin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343400" y="2743200"/>
            <a:ext cx="304800" cy="1066800"/>
          </a:xfrm>
          <a:prstGeom prst="roundRect">
            <a:avLst>
              <a:gd name="adj" fmla="val 50000"/>
            </a:avLst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209800" y="2693212"/>
            <a:ext cx="381000" cy="137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rapezoid 95"/>
          <p:cNvSpPr/>
          <p:nvPr/>
        </p:nvSpPr>
        <p:spPr>
          <a:xfrm rot="16200000">
            <a:off x="6973063" y="2503474"/>
            <a:ext cx="685799" cy="608075"/>
          </a:xfrm>
          <a:prstGeom prst="trapezoid">
            <a:avLst/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620000" y="3531412"/>
            <a:ext cx="457200" cy="6096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Line 26"/>
          <p:cNvSpPr>
            <a:spLocks noChangeShapeType="1"/>
          </p:cNvSpPr>
          <p:nvPr/>
        </p:nvSpPr>
        <p:spPr bwMode="auto">
          <a:xfrm>
            <a:off x="7391400" y="1752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75" name="Elbow Connector 110"/>
          <p:cNvCxnSpPr/>
          <p:nvPr/>
        </p:nvCxnSpPr>
        <p:spPr>
          <a:xfrm rot="16200000" flipV="1">
            <a:off x="6286501" y="2476501"/>
            <a:ext cx="228599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6200000">
            <a:off x="5752338" y="1970074"/>
            <a:ext cx="685799" cy="608075"/>
          </a:xfrm>
          <a:prstGeom prst="trapezoid">
            <a:avLst/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 Box 17"/>
          <p:cNvSpPr txBox="1">
            <a:spLocks noChangeArrowheads="1"/>
          </p:cNvSpPr>
          <p:nvPr/>
        </p:nvSpPr>
        <p:spPr bwMode="auto">
          <a:xfrm>
            <a:off x="6553200" y="5895201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278" name="Text Box 17"/>
          <p:cNvSpPr txBox="1">
            <a:spLocks noChangeArrowheads="1"/>
          </p:cNvSpPr>
          <p:nvPr/>
        </p:nvSpPr>
        <p:spPr bwMode="auto">
          <a:xfrm>
            <a:off x="6553200" y="5559623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-</a:t>
            </a:r>
            <a:endParaRPr lang="en-US" sz="1400" dirty="0">
              <a:latin typeface="Arial" charset="0"/>
            </a:endParaRPr>
          </a:p>
        </p:txBody>
      </p:sp>
      <p:sp>
        <p:nvSpPr>
          <p:cNvPr id="279" name="Text Box 17"/>
          <p:cNvSpPr txBox="1">
            <a:spLocks noChangeArrowheads="1"/>
          </p:cNvSpPr>
          <p:nvPr/>
        </p:nvSpPr>
        <p:spPr bwMode="auto">
          <a:xfrm>
            <a:off x="944766" y="548640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280" name="Text Box 17"/>
          <p:cNvSpPr txBox="1">
            <a:spLocks noChangeArrowheads="1"/>
          </p:cNvSpPr>
          <p:nvPr/>
        </p:nvSpPr>
        <p:spPr bwMode="auto">
          <a:xfrm>
            <a:off x="975222" y="5178623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-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86" name="Straight Arrow Connector 285"/>
          <p:cNvCxnSpPr/>
          <p:nvPr/>
        </p:nvCxnSpPr>
        <p:spPr>
          <a:xfrm rot="5400000" flipH="1" flipV="1">
            <a:off x="2324100" y="5294311"/>
            <a:ext cx="230189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rot="16200000">
            <a:off x="2247900" y="5313654"/>
            <a:ext cx="304800" cy="381000"/>
            <a:chOff x="5334000" y="1600200"/>
            <a:chExt cx="304800" cy="381000"/>
          </a:xfrm>
        </p:grpSpPr>
        <p:cxnSp>
          <p:nvCxnSpPr>
            <p:cNvPr id="155" name="Straight Connector 154"/>
            <p:cNvCxnSpPr/>
            <p:nvPr/>
          </p:nvCxnSpPr>
          <p:spPr>
            <a:xfrm rot="5400000" flipH="1" flipV="1">
              <a:off x="5372100" y="1714500"/>
              <a:ext cx="2286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lowchart: Collate 155"/>
            <p:cNvSpPr/>
            <p:nvPr/>
          </p:nvSpPr>
          <p:spPr>
            <a:xfrm rot="16200000">
              <a:off x="5334000" y="1676400"/>
              <a:ext cx="304800" cy="304800"/>
            </a:xfrm>
            <a:prstGeom prst="flowChartCollat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Arc 156"/>
            <p:cNvSpPr/>
            <p:nvPr/>
          </p:nvSpPr>
          <p:spPr>
            <a:xfrm>
              <a:off x="5334000" y="1600200"/>
              <a:ext cx="304800" cy="228600"/>
            </a:xfrm>
            <a:prstGeom prst="arc">
              <a:avLst>
                <a:gd name="adj1" fmla="val 12620420"/>
                <a:gd name="adj2" fmla="val 1995043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 rot="5400000">
            <a:off x="4563123" y="1744889"/>
            <a:ext cx="228600" cy="228600"/>
            <a:chOff x="5334000" y="1600200"/>
            <a:chExt cx="304800" cy="381000"/>
          </a:xfrm>
        </p:grpSpPr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372100" y="1714500"/>
              <a:ext cx="2286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Collate 160"/>
            <p:cNvSpPr/>
            <p:nvPr/>
          </p:nvSpPr>
          <p:spPr>
            <a:xfrm rot="16200000">
              <a:off x="5334000" y="1676400"/>
              <a:ext cx="304800" cy="304800"/>
            </a:xfrm>
            <a:prstGeom prst="flowChartCollate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Arc 161"/>
            <p:cNvSpPr/>
            <p:nvPr/>
          </p:nvSpPr>
          <p:spPr>
            <a:xfrm>
              <a:off x="5334000" y="1600200"/>
              <a:ext cx="304800" cy="228600"/>
            </a:xfrm>
            <a:prstGeom prst="arc">
              <a:avLst>
                <a:gd name="adj1" fmla="val 12620420"/>
                <a:gd name="adj2" fmla="val 1995043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9" name="Straight Arrow Connector 288"/>
          <p:cNvCxnSpPr/>
          <p:nvPr/>
        </p:nvCxnSpPr>
        <p:spPr>
          <a:xfrm>
            <a:off x="3209278" y="1550634"/>
            <a:ext cx="381000" cy="158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3124200" y="6019800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charset="0"/>
              </a:rPr>
              <a:t>Boiler pressure </a:t>
            </a:r>
            <a:r>
              <a:rPr lang="en-US" sz="1200" dirty="0" smtClean="0"/>
              <a:t>~ plasma [</a:t>
            </a:r>
            <a:r>
              <a:rPr lang="en-US" sz="1200" dirty="0" err="1" smtClean="0"/>
              <a:t>dN</a:t>
            </a:r>
            <a:r>
              <a:rPr lang="en-US" sz="1200" dirty="0" smtClean="0">
                <a:latin typeface="Arial" charset="0"/>
              </a:rPr>
              <a:t>]</a:t>
            </a:r>
          </a:p>
          <a:p>
            <a:r>
              <a:rPr lang="en-US" sz="1200" dirty="0" smtClean="0"/>
              <a:t>Fuel input  ~ de novo dNTP supply</a:t>
            </a:r>
            <a:r>
              <a:rPr lang="en-US" sz="1200" dirty="0" smtClean="0">
                <a:latin typeface="Arial" charset="0"/>
              </a:rPr>
              <a:t> </a:t>
            </a:r>
          </a:p>
          <a:p>
            <a:r>
              <a:rPr lang="en-US" sz="1200" dirty="0" smtClean="0"/>
              <a:t>Cold Water bypass ~ cN-II/</a:t>
            </a:r>
            <a:r>
              <a:rPr lang="en-US" sz="1200" dirty="0" err="1" smtClean="0"/>
              <a:t>dNK</a:t>
            </a:r>
            <a:r>
              <a:rPr lang="en-US" sz="1200" dirty="0" smtClean="0"/>
              <a:t> cycle ~ police car in idle to catch speeders</a:t>
            </a:r>
          </a:p>
          <a:p>
            <a:r>
              <a:rPr lang="en-US" sz="1200" dirty="0" smtClean="0">
                <a:latin typeface="Arial" charset="0"/>
              </a:rPr>
              <a:t>Two temp control ~ drugs kill bad and good, rescue saves good and bad</a:t>
            </a:r>
            <a:endParaRPr lang="en-US" sz="1200" dirty="0">
              <a:latin typeface="Arial" charset="0"/>
            </a:endParaRPr>
          </a:p>
        </p:txBody>
      </p:sp>
      <p:pic>
        <p:nvPicPr>
          <p:cNvPr id="102" name="Picture 1" descr="C:\Users\radivot\AppData\Local\Microsoft\Windows\Temporary Internet Files\Content.IE5\5O24SRN0\MC9003355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227" y="4191000"/>
            <a:ext cx="627773" cy="609600"/>
          </a:xfrm>
          <a:prstGeom prst="rect">
            <a:avLst/>
          </a:prstGeom>
          <a:noFill/>
        </p:spPr>
      </p:pic>
      <p:pic>
        <p:nvPicPr>
          <p:cNvPr id="106" name="Picture 1" descr="C:\Users\radivot\AppData\Local\Microsoft\Windows\Temporary Internet Files\Content.IE5\5O24SRN0\MC9003355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535672" cy="52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Conjecture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Greater X/R ratios dominate at high Ligand concentrations. In this limit the system wants to partition as much ATP into a bound form as possible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58353"/>
            <a:ext cx="3810000" cy="37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ccems Sample Code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6700" y="1344612"/>
            <a:ext cx="87249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library(ccems)  # Ribonucleotide Reductase Example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topology &lt;- list(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heads=c("R1X0","R2X2","R4X4","R6X6"),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sites=list(                # s-sites are already filled only in (j&gt;1)-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mers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a=list(  #a-site                                                    thread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m=c("R1X1"),                                            # monomer   1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d=c("R2X3","R2X4"),                                     # dimer     2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t=c("R4X5","R4X6","R4X7","R4X8"),                       # tetramer  3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h=c("R6X7","R6X8","R6X9","R6X10", "R6X11", "R6X12")     # hexamer   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), # tails of a-site threads are heads of h-site threads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h=list(   # h-site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m=c("R1X2"),                                            # monomer   5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d=c("R2X5", "R2X6"),                                    # dimer     6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t=c("R4X9", "R4X10","R4X11", "R4X12"),                  # tetramer  7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           h=c("R6X13", "R6X14", "R6X15","R6X16", "R6X17", "R6X18")# hexamer   8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g=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mkg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topology,TCC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=TRUE) 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=subset(RNR,(year==2002)&amp;(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fg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==1)&amp;(X&gt;0),select=c(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R,X,m,year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cpusPerHost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=c("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" = 4,"compute-0-0"=4,"compute-0-1"=4,"compute-0-2"=4)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top10=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ems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dd,g,cpusPerHost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cpusPerHost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maxTotalPs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=3,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="SOCK",KIC=100) 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Ultimate Goal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Better understanding =&gt; better control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Conceptual models help trial designs today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Computer models train pilots and autopilots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Safer flying airplanes with autopilots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u="sng" dirty="0" smtClean="0">
                <a:ea typeface="ＭＳ Ｐゴシック" charset="-128"/>
              </a:rPr>
              <a:t>Individualized, feedback-based therapies</a:t>
            </a:r>
            <a:endParaRPr lang="en-US" u="sng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3167063"/>
            <a:ext cx="91503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SimSun" pitchFamily="2" charset="-122"/>
                <a:cs typeface="Arial" charset="0"/>
              </a:rPr>
              <a:t>dNTP Supply </a:t>
            </a:r>
            <a:endParaRPr 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841500" y="176053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183"/>
          <p:cNvSpPr>
            <a:spLocks noChangeArrowheads="1"/>
          </p:cNvSpPr>
          <p:nvPr/>
        </p:nvSpPr>
        <p:spPr bwMode="auto">
          <a:xfrm>
            <a:off x="3276600" y="61722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ea typeface="SimSun" pitchFamily="2" charset="-122"/>
                <a:cs typeface="Arial" charset="0"/>
              </a:rPr>
              <a:t>Many anticancer </a:t>
            </a:r>
            <a:r>
              <a:rPr lang="en-US" sz="1400" dirty="0" smtClean="0">
                <a:ea typeface="SimSun" pitchFamily="2" charset="-122"/>
                <a:cs typeface="Arial" charset="0"/>
              </a:rPr>
              <a:t>agents </a:t>
            </a:r>
            <a:r>
              <a:rPr lang="en-US" sz="1400" dirty="0">
                <a:ea typeface="SimSun" pitchFamily="2" charset="-122"/>
                <a:cs typeface="Arial" charset="0"/>
              </a:rPr>
              <a:t>target or traverse this system.   </a:t>
            </a:r>
          </a:p>
        </p:txBody>
      </p:sp>
      <p:sp>
        <p:nvSpPr>
          <p:cNvPr id="6149" name="Oval 104"/>
          <p:cNvSpPr>
            <a:spLocks noChangeArrowheads="1"/>
          </p:cNvSpPr>
          <p:nvPr/>
        </p:nvSpPr>
        <p:spPr bwMode="auto">
          <a:xfrm>
            <a:off x="3824288" y="1554163"/>
            <a:ext cx="1952625" cy="1943100"/>
          </a:xfrm>
          <a:prstGeom prst="ellipse">
            <a:avLst/>
          </a:prstGeom>
          <a:solidFill>
            <a:srgbClr val="3366FF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924050" y="34258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UDP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866900" y="27971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CDP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870075" y="22050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GDP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1860550" y="17081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ADP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3357563" y="3322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3286125" y="2779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3248025" y="22415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3271838" y="18256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2343150" y="29432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2343150" y="23336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2343150" y="18764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3087688" y="4406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62" name="Text Box 15"/>
          <p:cNvSpPr txBox="1">
            <a:spLocks noChangeArrowheads="1"/>
          </p:cNvSpPr>
          <p:nvPr/>
        </p:nvSpPr>
        <p:spPr bwMode="auto">
          <a:xfrm>
            <a:off x="2633663" y="31765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2628900" y="24971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>
            <a:off x="2628900" y="20669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 flipV="1">
            <a:off x="2938463" y="2439988"/>
            <a:ext cx="395287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3779838" y="2039938"/>
            <a:ext cx="1001712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3609975" y="2527300"/>
            <a:ext cx="1143000" cy="80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738688" y="23050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DNA</a:t>
            </a:r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3779838" y="2409825"/>
            <a:ext cx="1001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 flipV="1">
            <a:off x="3779838" y="2457450"/>
            <a:ext cx="1001712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 flipH="1">
            <a:off x="1819275" y="3659188"/>
            <a:ext cx="37147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2052638" y="41624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dUMP</a:t>
            </a:r>
          </a:p>
        </p:txBody>
      </p:sp>
      <p:sp>
        <p:nvSpPr>
          <p:cNvPr id="6173" name="Text Box 28"/>
          <p:cNvSpPr txBox="1">
            <a:spLocks noChangeArrowheads="1"/>
          </p:cNvSpPr>
          <p:nvPr/>
        </p:nvSpPr>
        <p:spPr bwMode="auto">
          <a:xfrm>
            <a:off x="2833688" y="4567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</a:t>
            </a:r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 flipV="1">
            <a:off x="2562225" y="3597275"/>
            <a:ext cx="877888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 flipV="1">
            <a:off x="3352800" y="3597275"/>
            <a:ext cx="285750" cy="879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Text Box 35"/>
          <p:cNvSpPr txBox="1">
            <a:spLocks noChangeArrowheads="1"/>
          </p:cNvSpPr>
          <p:nvPr/>
        </p:nvSpPr>
        <p:spPr bwMode="auto">
          <a:xfrm>
            <a:off x="2679700" y="40132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TS</a:t>
            </a:r>
            <a:endParaRPr lang="en-US" sz="1000" baseline="-25000"/>
          </a:p>
        </p:txBody>
      </p:sp>
      <p:sp>
        <p:nvSpPr>
          <p:cNvPr id="6177" name="Line 37"/>
          <p:cNvSpPr>
            <a:spLocks noChangeShapeType="1"/>
          </p:cNvSpPr>
          <p:nvPr/>
        </p:nvSpPr>
        <p:spPr bwMode="auto">
          <a:xfrm flipH="1">
            <a:off x="2527300" y="3049588"/>
            <a:ext cx="930275" cy="1112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2544763" y="3522663"/>
            <a:ext cx="539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DCTD</a:t>
            </a:r>
            <a:endParaRPr lang="en-US" sz="900" baseline="-25000"/>
          </a:p>
        </p:txBody>
      </p:sp>
      <p:sp>
        <p:nvSpPr>
          <p:cNvPr id="6179" name="Text Box 40"/>
          <p:cNvSpPr txBox="1">
            <a:spLocks noChangeArrowheads="1"/>
          </p:cNvSpPr>
          <p:nvPr/>
        </p:nvSpPr>
        <p:spPr bwMode="auto">
          <a:xfrm rot="-1592059">
            <a:off x="2852738" y="2366963"/>
            <a:ext cx="44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dCK</a:t>
            </a:r>
            <a:endParaRPr lang="en-US" sz="1000" baseline="-25000"/>
          </a:p>
        </p:txBody>
      </p:sp>
      <p:sp>
        <p:nvSpPr>
          <p:cNvPr id="6180" name="Freeform 42"/>
          <p:cNvSpPr>
            <a:spLocks/>
          </p:cNvSpPr>
          <p:nvPr/>
        </p:nvSpPr>
        <p:spPr bwMode="auto">
          <a:xfrm>
            <a:off x="1668463" y="1408113"/>
            <a:ext cx="1003300" cy="2771775"/>
          </a:xfrm>
          <a:custGeom>
            <a:avLst/>
            <a:gdLst>
              <a:gd name="T0" fmla="*/ 2147483647 w 632"/>
              <a:gd name="T1" fmla="*/ 2147483647 h 2430"/>
              <a:gd name="T2" fmla="*/ 2147483647 w 632"/>
              <a:gd name="T3" fmla="*/ 2147483647 h 2430"/>
              <a:gd name="T4" fmla="*/ 2147483647 w 632"/>
              <a:gd name="T5" fmla="*/ 2147483647 h 2430"/>
              <a:gd name="T6" fmla="*/ 2147483647 w 632"/>
              <a:gd name="T7" fmla="*/ 2147483647 h 2430"/>
              <a:gd name="T8" fmla="*/ 2147483647 w 632"/>
              <a:gd name="T9" fmla="*/ 2147483647 h 2430"/>
              <a:gd name="T10" fmla="*/ 2147483647 w 632"/>
              <a:gd name="T11" fmla="*/ 2147483647 h 2430"/>
              <a:gd name="T12" fmla="*/ 2147483647 w 632"/>
              <a:gd name="T13" fmla="*/ 2147483647 h 2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2"/>
              <a:gd name="T22" fmla="*/ 0 h 2430"/>
              <a:gd name="T23" fmla="*/ 632 w 632"/>
              <a:gd name="T24" fmla="*/ 2430 h 2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2" h="2430">
                <a:moveTo>
                  <a:pt x="467" y="298"/>
                </a:moveTo>
                <a:cubicBezTo>
                  <a:pt x="455" y="584"/>
                  <a:pt x="535" y="1726"/>
                  <a:pt x="467" y="2016"/>
                </a:cubicBezTo>
                <a:cubicBezTo>
                  <a:pt x="399" y="2306"/>
                  <a:pt x="112" y="2008"/>
                  <a:pt x="56" y="2040"/>
                </a:cubicBezTo>
                <a:cubicBezTo>
                  <a:pt x="0" y="2072"/>
                  <a:pt x="44" y="2197"/>
                  <a:pt x="129" y="2209"/>
                </a:cubicBezTo>
                <a:cubicBezTo>
                  <a:pt x="214" y="2221"/>
                  <a:pt x="496" y="2430"/>
                  <a:pt x="564" y="2112"/>
                </a:cubicBezTo>
                <a:cubicBezTo>
                  <a:pt x="632" y="1794"/>
                  <a:pt x="556" y="596"/>
                  <a:pt x="540" y="298"/>
                </a:cubicBezTo>
                <a:cubicBezTo>
                  <a:pt x="524" y="0"/>
                  <a:pt x="479" y="12"/>
                  <a:pt x="467" y="29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1" name="Group 115"/>
          <p:cNvGrpSpPr>
            <a:grpSpLocks/>
          </p:cNvGrpSpPr>
          <p:nvPr/>
        </p:nvGrpSpPr>
        <p:grpSpPr bwMode="auto">
          <a:xfrm>
            <a:off x="4176713" y="1433513"/>
            <a:ext cx="244475" cy="1900237"/>
            <a:chOff x="2394" y="1016"/>
            <a:chExt cx="154" cy="1101"/>
          </a:xfrm>
        </p:grpSpPr>
        <p:sp>
          <p:nvSpPr>
            <p:cNvPr id="6273" name="Text Box 39"/>
            <p:cNvSpPr txBox="1">
              <a:spLocks noChangeArrowheads="1"/>
            </p:cNvSpPr>
            <p:nvPr/>
          </p:nvSpPr>
          <p:spPr bwMode="auto">
            <a:xfrm rot="-5400000">
              <a:off x="1986" y="1424"/>
              <a:ext cx="9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DNA polymerase</a:t>
              </a:r>
            </a:p>
          </p:txBody>
        </p:sp>
        <p:sp>
          <p:nvSpPr>
            <p:cNvPr id="6274" name="Freeform 44"/>
            <p:cNvSpPr>
              <a:spLocks/>
            </p:cNvSpPr>
            <p:nvPr/>
          </p:nvSpPr>
          <p:spPr bwMode="auto">
            <a:xfrm>
              <a:off x="2406" y="1174"/>
              <a:ext cx="133" cy="943"/>
            </a:xfrm>
            <a:custGeom>
              <a:avLst/>
              <a:gdLst>
                <a:gd name="T0" fmla="*/ 2 w 161"/>
                <a:gd name="T1" fmla="*/ 118 h 943"/>
                <a:gd name="T2" fmla="*/ 2 w 161"/>
                <a:gd name="T3" fmla="*/ 822 h 943"/>
                <a:gd name="T4" fmla="*/ 2 w 161"/>
                <a:gd name="T5" fmla="*/ 826 h 943"/>
                <a:gd name="T6" fmla="*/ 2 w 161"/>
                <a:gd name="T7" fmla="*/ 118 h 943"/>
                <a:gd name="T8" fmla="*/ 2 w 161"/>
                <a:gd name="T9" fmla="*/ 118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2" name="Line 45"/>
          <p:cNvSpPr>
            <a:spLocks noChangeShapeType="1"/>
          </p:cNvSpPr>
          <p:nvPr/>
        </p:nvSpPr>
        <p:spPr bwMode="auto">
          <a:xfrm flipH="1" flipV="1">
            <a:off x="2487613" y="4371975"/>
            <a:ext cx="500062" cy="230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83" name="Group 126"/>
          <p:cNvGrpSpPr>
            <a:grpSpLocks/>
          </p:cNvGrpSpPr>
          <p:nvPr/>
        </p:nvGrpSpPr>
        <p:grpSpPr bwMode="auto">
          <a:xfrm>
            <a:off x="2606675" y="4179888"/>
            <a:ext cx="1268413" cy="244475"/>
            <a:chOff x="1405" y="2650"/>
            <a:chExt cx="799" cy="154"/>
          </a:xfrm>
        </p:grpSpPr>
        <p:sp>
          <p:nvSpPr>
            <p:cNvPr id="6271" name="Text Box 34"/>
            <p:cNvSpPr txBox="1">
              <a:spLocks noChangeArrowheads="1"/>
            </p:cNvSpPr>
            <p:nvPr/>
          </p:nvSpPr>
          <p:spPr bwMode="auto">
            <a:xfrm rot="-1173211">
              <a:off x="1692" y="2650"/>
              <a:ext cx="3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TK1</a:t>
              </a:r>
              <a:endParaRPr lang="en-US" sz="1000" baseline="-25000"/>
            </a:p>
          </p:txBody>
        </p:sp>
        <p:sp>
          <p:nvSpPr>
            <p:cNvPr id="6272" name="Freeform 46"/>
            <p:cNvSpPr>
              <a:spLocks/>
            </p:cNvSpPr>
            <p:nvPr/>
          </p:nvSpPr>
          <p:spPr bwMode="auto">
            <a:xfrm rot="-1232399">
              <a:off x="1405" y="2679"/>
              <a:ext cx="799" cy="121"/>
            </a:xfrm>
            <a:custGeom>
              <a:avLst/>
              <a:gdLst>
                <a:gd name="T0" fmla="*/ 2147483647 w 161"/>
                <a:gd name="T1" fmla="*/ 0 h 943"/>
                <a:gd name="T2" fmla="*/ 2147483647 w 161"/>
                <a:gd name="T3" fmla="*/ 0 h 943"/>
                <a:gd name="T4" fmla="*/ 2147483647 w 161"/>
                <a:gd name="T5" fmla="*/ 0 h 943"/>
                <a:gd name="T6" fmla="*/ 2147483647 w 161"/>
                <a:gd name="T7" fmla="*/ 0 h 943"/>
                <a:gd name="T8" fmla="*/ 2147483647 w 161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4" name="Freeform 47"/>
          <p:cNvSpPr>
            <a:spLocks/>
          </p:cNvSpPr>
          <p:nvPr/>
        </p:nvSpPr>
        <p:spPr bwMode="auto">
          <a:xfrm>
            <a:off x="3159125" y="2847975"/>
            <a:ext cx="4738688" cy="3011488"/>
          </a:xfrm>
          <a:custGeom>
            <a:avLst/>
            <a:gdLst>
              <a:gd name="T0" fmla="*/ 2147483647 w 2985"/>
              <a:gd name="T1" fmla="*/ 2147483647 h 1897"/>
              <a:gd name="T2" fmla="*/ 2147483647 w 2985"/>
              <a:gd name="T3" fmla="*/ 2147483647 h 1897"/>
              <a:gd name="T4" fmla="*/ 2147483647 w 2985"/>
              <a:gd name="T5" fmla="*/ 2147483647 h 1897"/>
              <a:gd name="T6" fmla="*/ 2147483647 w 2985"/>
              <a:gd name="T7" fmla="*/ 2147483647 h 1897"/>
              <a:gd name="T8" fmla="*/ 2147483647 w 2985"/>
              <a:gd name="T9" fmla="*/ 2147483647 h 1897"/>
              <a:gd name="T10" fmla="*/ 2147483647 w 2985"/>
              <a:gd name="T11" fmla="*/ 2147483647 h 1897"/>
              <a:gd name="T12" fmla="*/ 2147483647 w 2985"/>
              <a:gd name="T13" fmla="*/ 2147483647 h 1897"/>
              <a:gd name="T14" fmla="*/ 2147483647 w 2985"/>
              <a:gd name="T15" fmla="*/ 2147483647 h 18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85"/>
              <a:gd name="T25" fmla="*/ 0 h 1897"/>
              <a:gd name="T26" fmla="*/ 2985 w 2985"/>
              <a:gd name="T27" fmla="*/ 1897 h 18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85" h="1897">
                <a:moveTo>
                  <a:pt x="2951" y="1675"/>
                </a:moveTo>
                <a:cubicBezTo>
                  <a:pt x="2520" y="1691"/>
                  <a:pt x="730" y="1897"/>
                  <a:pt x="365" y="1765"/>
                </a:cubicBezTo>
                <a:cubicBezTo>
                  <a:pt x="0" y="1633"/>
                  <a:pt x="580" y="1105"/>
                  <a:pt x="759" y="886"/>
                </a:cubicBezTo>
                <a:cubicBezTo>
                  <a:pt x="938" y="667"/>
                  <a:pt x="1285" y="590"/>
                  <a:pt x="1442" y="451"/>
                </a:cubicBezTo>
                <a:cubicBezTo>
                  <a:pt x="1599" y="312"/>
                  <a:pt x="1537" y="102"/>
                  <a:pt x="1703" y="52"/>
                </a:cubicBezTo>
                <a:cubicBezTo>
                  <a:pt x="1869" y="1"/>
                  <a:pt x="2238" y="0"/>
                  <a:pt x="2438" y="145"/>
                </a:cubicBezTo>
                <a:cubicBezTo>
                  <a:pt x="2638" y="290"/>
                  <a:pt x="2815" y="669"/>
                  <a:pt x="2900" y="922"/>
                </a:cubicBezTo>
                <a:cubicBezTo>
                  <a:pt x="2985" y="1176"/>
                  <a:pt x="2940" y="1513"/>
                  <a:pt x="2950" y="1669"/>
                </a:cubicBezTo>
              </a:path>
            </a:pathLst>
          </a:custGeom>
          <a:solidFill>
            <a:srgbClr val="80008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8"/>
          <p:cNvSpPr>
            <a:spLocks/>
          </p:cNvSpPr>
          <p:nvPr/>
        </p:nvSpPr>
        <p:spPr bwMode="auto">
          <a:xfrm>
            <a:off x="3657600" y="3082925"/>
            <a:ext cx="4081463" cy="2566988"/>
          </a:xfrm>
          <a:custGeom>
            <a:avLst/>
            <a:gdLst>
              <a:gd name="T0" fmla="*/ 2147483647 w 2571"/>
              <a:gd name="T1" fmla="*/ 2147483647 h 1617"/>
              <a:gd name="T2" fmla="*/ 2147483647 w 2571"/>
              <a:gd name="T3" fmla="*/ 2147483647 h 1617"/>
              <a:gd name="T4" fmla="*/ 2147483647 w 2571"/>
              <a:gd name="T5" fmla="*/ 2147483647 h 1617"/>
              <a:gd name="T6" fmla="*/ 2147483647 w 2571"/>
              <a:gd name="T7" fmla="*/ 2147483647 h 1617"/>
              <a:gd name="T8" fmla="*/ 2147483647 w 2571"/>
              <a:gd name="T9" fmla="*/ 2147483647 h 1617"/>
              <a:gd name="T10" fmla="*/ 2147483647 w 2571"/>
              <a:gd name="T11" fmla="*/ 2147483647 h 1617"/>
              <a:gd name="T12" fmla="*/ 2147483647 w 2571"/>
              <a:gd name="T13" fmla="*/ 2147483647 h 1617"/>
              <a:gd name="T14" fmla="*/ 2147483647 w 2571"/>
              <a:gd name="T15" fmla="*/ 2147483647 h 1617"/>
              <a:gd name="T16" fmla="*/ 2147483647 w 2571"/>
              <a:gd name="T17" fmla="*/ 2147483647 h 1617"/>
              <a:gd name="T18" fmla="*/ 2147483647 w 2571"/>
              <a:gd name="T19" fmla="*/ 2147483647 h 1617"/>
              <a:gd name="T20" fmla="*/ 2147483647 w 2571"/>
              <a:gd name="T21" fmla="*/ 2147483647 h 1617"/>
              <a:gd name="T22" fmla="*/ 2147483647 w 2571"/>
              <a:gd name="T23" fmla="*/ 2147483647 h 1617"/>
              <a:gd name="T24" fmla="*/ 2147483647 w 2571"/>
              <a:gd name="T25" fmla="*/ 2147483647 h 1617"/>
              <a:gd name="T26" fmla="*/ 2147483647 w 2571"/>
              <a:gd name="T27" fmla="*/ 2147483647 h 1617"/>
              <a:gd name="T28" fmla="*/ 2147483647 w 2571"/>
              <a:gd name="T29" fmla="*/ 2147483647 h 1617"/>
              <a:gd name="T30" fmla="*/ 2147483647 w 2571"/>
              <a:gd name="T31" fmla="*/ 2147483647 h 1617"/>
              <a:gd name="T32" fmla="*/ 2147483647 w 2571"/>
              <a:gd name="T33" fmla="*/ 2147483647 h 1617"/>
              <a:gd name="T34" fmla="*/ 2147483647 w 2571"/>
              <a:gd name="T35" fmla="*/ 2147483647 h 1617"/>
              <a:gd name="T36" fmla="*/ 2147483647 w 2571"/>
              <a:gd name="T37" fmla="*/ 2147483647 h 1617"/>
              <a:gd name="T38" fmla="*/ 2147483647 w 2571"/>
              <a:gd name="T39" fmla="*/ 2147483647 h 1617"/>
              <a:gd name="T40" fmla="*/ 2147483647 w 2571"/>
              <a:gd name="T41" fmla="*/ 2147483647 h 1617"/>
              <a:gd name="T42" fmla="*/ 2147483647 w 2571"/>
              <a:gd name="T43" fmla="*/ 2147483647 h 1617"/>
              <a:gd name="T44" fmla="*/ 2147483647 w 2571"/>
              <a:gd name="T45" fmla="*/ 2147483647 h 1617"/>
              <a:gd name="T46" fmla="*/ 2147483647 w 2571"/>
              <a:gd name="T47" fmla="*/ 2147483647 h 1617"/>
              <a:gd name="T48" fmla="*/ 2147483647 w 2571"/>
              <a:gd name="T49" fmla="*/ 2147483647 h 16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71"/>
              <a:gd name="T76" fmla="*/ 0 h 1617"/>
              <a:gd name="T77" fmla="*/ 2571 w 2571"/>
              <a:gd name="T78" fmla="*/ 1617 h 16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71" h="1617">
                <a:moveTo>
                  <a:pt x="2571" y="1413"/>
                </a:moveTo>
                <a:cubicBezTo>
                  <a:pt x="2501" y="1429"/>
                  <a:pt x="2405" y="1480"/>
                  <a:pt x="2151" y="1509"/>
                </a:cubicBezTo>
                <a:cubicBezTo>
                  <a:pt x="1897" y="1538"/>
                  <a:pt x="1382" y="1580"/>
                  <a:pt x="1047" y="1587"/>
                </a:cubicBezTo>
                <a:cubicBezTo>
                  <a:pt x="712" y="1594"/>
                  <a:pt x="282" y="1617"/>
                  <a:pt x="141" y="1551"/>
                </a:cubicBezTo>
                <a:cubicBezTo>
                  <a:pt x="0" y="1485"/>
                  <a:pt x="189" y="1272"/>
                  <a:pt x="199" y="1193"/>
                </a:cubicBezTo>
                <a:cubicBezTo>
                  <a:pt x="209" y="1114"/>
                  <a:pt x="165" y="1079"/>
                  <a:pt x="199" y="1078"/>
                </a:cubicBezTo>
                <a:cubicBezTo>
                  <a:pt x="233" y="1077"/>
                  <a:pt x="379" y="1215"/>
                  <a:pt x="403" y="1187"/>
                </a:cubicBezTo>
                <a:cubicBezTo>
                  <a:pt x="427" y="1159"/>
                  <a:pt x="311" y="947"/>
                  <a:pt x="346" y="912"/>
                </a:cubicBezTo>
                <a:cubicBezTo>
                  <a:pt x="381" y="877"/>
                  <a:pt x="575" y="1009"/>
                  <a:pt x="615" y="976"/>
                </a:cubicBezTo>
                <a:cubicBezTo>
                  <a:pt x="655" y="943"/>
                  <a:pt x="551" y="741"/>
                  <a:pt x="589" y="713"/>
                </a:cubicBezTo>
                <a:cubicBezTo>
                  <a:pt x="627" y="685"/>
                  <a:pt x="800" y="829"/>
                  <a:pt x="845" y="809"/>
                </a:cubicBezTo>
                <a:cubicBezTo>
                  <a:pt x="890" y="789"/>
                  <a:pt x="812" y="623"/>
                  <a:pt x="858" y="592"/>
                </a:cubicBezTo>
                <a:cubicBezTo>
                  <a:pt x="904" y="561"/>
                  <a:pt x="1074" y="661"/>
                  <a:pt x="1120" y="624"/>
                </a:cubicBezTo>
                <a:cubicBezTo>
                  <a:pt x="1166" y="587"/>
                  <a:pt x="1083" y="410"/>
                  <a:pt x="1133" y="368"/>
                </a:cubicBezTo>
                <a:cubicBezTo>
                  <a:pt x="1183" y="326"/>
                  <a:pt x="1396" y="413"/>
                  <a:pt x="1421" y="374"/>
                </a:cubicBezTo>
                <a:cubicBezTo>
                  <a:pt x="1446" y="335"/>
                  <a:pt x="1261" y="197"/>
                  <a:pt x="1286" y="135"/>
                </a:cubicBezTo>
                <a:cubicBezTo>
                  <a:pt x="1311" y="73"/>
                  <a:pt x="1462" y="0"/>
                  <a:pt x="1574" y="1"/>
                </a:cubicBezTo>
                <a:cubicBezTo>
                  <a:pt x="1686" y="2"/>
                  <a:pt x="1808" y="10"/>
                  <a:pt x="1958" y="141"/>
                </a:cubicBezTo>
                <a:cubicBezTo>
                  <a:pt x="2108" y="272"/>
                  <a:pt x="2404" y="658"/>
                  <a:pt x="2476" y="788"/>
                </a:cubicBezTo>
                <a:cubicBezTo>
                  <a:pt x="2548" y="918"/>
                  <a:pt x="2383" y="878"/>
                  <a:pt x="2393" y="922"/>
                </a:cubicBezTo>
                <a:cubicBezTo>
                  <a:pt x="2403" y="966"/>
                  <a:pt x="2527" y="1020"/>
                  <a:pt x="2534" y="1050"/>
                </a:cubicBezTo>
                <a:cubicBezTo>
                  <a:pt x="2541" y="1080"/>
                  <a:pt x="2437" y="1074"/>
                  <a:pt x="2438" y="1101"/>
                </a:cubicBezTo>
                <a:cubicBezTo>
                  <a:pt x="2439" y="1128"/>
                  <a:pt x="2541" y="1182"/>
                  <a:pt x="2540" y="1210"/>
                </a:cubicBezTo>
                <a:cubicBezTo>
                  <a:pt x="2539" y="1238"/>
                  <a:pt x="2429" y="1235"/>
                  <a:pt x="2431" y="1268"/>
                </a:cubicBezTo>
                <a:cubicBezTo>
                  <a:pt x="2433" y="1301"/>
                  <a:pt x="2528" y="1380"/>
                  <a:pt x="2553" y="14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Text Box 49"/>
          <p:cNvSpPr txBox="1">
            <a:spLocks noChangeArrowheads="1"/>
          </p:cNvSpPr>
          <p:nvPr/>
        </p:nvSpPr>
        <p:spPr bwMode="auto">
          <a:xfrm>
            <a:off x="4241800" y="37385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187" name="Text Box 50"/>
          <p:cNvSpPr txBox="1">
            <a:spLocks noChangeArrowheads="1"/>
          </p:cNvSpPr>
          <p:nvPr/>
        </p:nvSpPr>
        <p:spPr bwMode="auto">
          <a:xfrm>
            <a:off x="5662613" y="3168650"/>
            <a:ext cx="1112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mitochondria</a:t>
            </a:r>
          </a:p>
        </p:txBody>
      </p:sp>
      <p:sp>
        <p:nvSpPr>
          <p:cNvPr id="6188" name="Text Box 51"/>
          <p:cNvSpPr txBox="1">
            <a:spLocks noChangeArrowheads="1"/>
          </p:cNvSpPr>
          <p:nvPr/>
        </p:nvSpPr>
        <p:spPr bwMode="auto">
          <a:xfrm>
            <a:off x="5283200" y="49688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89" name="Text Box 52"/>
          <p:cNvSpPr txBox="1">
            <a:spLocks noChangeArrowheads="1"/>
          </p:cNvSpPr>
          <p:nvPr/>
        </p:nvSpPr>
        <p:spPr bwMode="auto">
          <a:xfrm>
            <a:off x="5245100" y="47053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90" name="Text Box 53"/>
          <p:cNvSpPr txBox="1">
            <a:spLocks noChangeArrowheads="1"/>
          </p:cNvSpPr>
          <p:nvPr/>
        </p:nvSpPr>
        <p:spPr bwMode="auto">
          <a:xfrm>
            <a:off x="5149850" y="4430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91" name="Text Box 54"/>
          <p:cNvSpPr txBox="1">
            <a:spLocks noChangeArrowheads="1"/>
          </p:cNvSpPr>
          <p:nvPr/>
        </p:nvSpPr>
        <p:spPr bwMode="auto">
          <a:xfrm>
            <a:off x="5162550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92" name="Line 55"/>
          <p:cNvSpPr>
            <a:spLocks noChangeShapeType="1"/>
          </p:cNvSpPr>
          <p:nvPr/>
        </p:nvSpPr>
        <p:spPr bwMode="auto">
          <a:xfrm>
            <a:off x="3638550" y="4859338"/>
            <a:ext cx="1644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6"/>
          <p:cNvSpPr>
            <a:spLocks noChangeShapeType="1"/>
          </p:cNvSpPr>
          <p:nvPr/>
        </p:nvSpPr>
        <p:spPr bwMode="auto">
          <a:xfrm>
            <a:off x="3481388" y="5127625"/>
            <a:ext cx="1801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7"/>
          <p:cNvSpPr>
            <a:spLocks noChangeShapeType="1"/>
          </p:cNvSpPr>
          <p:nvPr/>
        </p:nvSpPr>
        <p:spPr bwMode="auto">
          <a:xfrm>
            <a:off x="3836988" y="4564063"/>
            <a:ext cx="1408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8"/>
          <p:cNvSpPr>
            <a:spLocks noChangeShapeType="1"/>
          </p:cNvSpPr>
          <p:nvPr/>
        </p:nvSpPr>
        <p:spPr bwMode="auto">
          <a:xfrm>
            <a:off x="4049713" y="4283075"/>
            <a:ext cx="1150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59"/>
          <p:cNvSpPr>
            <a:spLocks noChangeShapeType="1"/>
          </p:cNvSpPr>
          <p:nvPr/>
        </p:nvSpPr>
        <p:spPr bwMode="auto">
          <a:xfrm>
            <a:off x="5584825" y="512762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60"/>
          <p:cNvSpPr>
            <a:spLocks noChangeShapeType="1"/>
          </p:cNvSpPr>
          <p:nvPr/>
        </p:nvSpPr>
        <p:spPr bwMode="auto">
          <a:xfrm>
            <a:off x="5584825" y="4859338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61"/>
          <p:cNvSpPr>
            <a:spLocks/>
          </p:cNvSpPr>
          <p:nvPr/>
        </p:nvSpPr>
        <p:spPr bwMode="auto">
          <a:xfrm rot="5400000">
            <a:off x="5527675" y="4878388"/>
            <a:ext cx="5762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Text Box 62"/>
          <p:cNvSpPr txBox="1">
            <a:spLocks noChangeArrowheads="1"/>
          </p:cNvSpPr>
          <p:nvPr/>
        </p:nvSpPr>
        <p:spPr bwMode="auto">
          <a:xfrm rot="-5557987">
            <a:off x="5539582" y="4812506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TK2</a:t>
            </a:r>
            <a:endParaRPr lang="en-US" sz="1000" baseline="-25000"/>
          </a:p>
        </p:txBody>
      </p:sp>
      <p:sp>
        <p:nvSpPr>
          <p:cNvPr id="6200" name="Line 63"/>
          <p:cNvSpPr>
            <a:spLocks noChangeShapeType="1"/>
          </p:cNvSpPr>
          <p:nvPr/>
        </p:nvSpPr>
        <p:spPr bwMode="auto">
          <a:xfrm>
            <a:off x="5584825" y="4589463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64"/>
          <p:cNvSpPr>
            <a:spLocks noChangeShapeType="1"/>
          </p:cNvSpPr>
          <p:nvPr/>
        </p:nvSpPr>
        <p:spPr bwMode="auto">
          <a:xfrm>
            <a:off x="5584825" y="428307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65"/>
          <p:cNvSpPr>
            <a:spLocks/>
          </p:cNvSpPr>
          <p:nvPr/>
        </p:nvSpPr>
        <p:spPr bwMode="auto">
          <a:xfrm rot="5400000">
            <a:off x="5546726" y="4321175"/>
            <a:ext cx="538162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Text Box 66"/>
          <p:cNvSpPr txBox="1">
            <a:spLocks noChangeArrowheads="1"/>
          </p:cNvSpPr>
          <p:nvPr/>
        </p:nvSpPr>
        <p:spPr bwMode="auto">
          <a:xfrm rot="-5557987">
            <a:off x="5553870" y="4275931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dGK</a:t>
            </a:r>
            <a:endParaRPr lang="en-US" sz="1000" baseline="-25000"/>
          </a:p>
        </p:txBody>
      </p:sp>
      <p:sp>
        <p:nvSpPr>
          <p:cNvPr id="6204" name="Text Box 67"/>
          <p:cNvSpPr txBox="1">
            <a:spLocks noChangeArrowheads="1"/>
          </p:cNvSpPr>
          <p:nvPr/>
        </p:nvSpPr>
        <p:spPr bwMode="auto">
          <a:xfrm>
            <a:off x="6127750" y="4973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dTMP</a:t>
            </a:r>
          </a:p>
        </p:txBody>
      </p:sp>
      <p:sp>
        <p:nvSpPr>
          <p:cNvPr id="6205" name="Text Box 68"/>
          <p:cNvSpPr txBox="1">
            <a:spLocks noChangeArrowheads="1"/>
          </p:cNvSpPr>
          <p:nvPr/>
        </p:nvSpPr>
        <p:spPr bwMode="auto">
          <a:xfrm>
            <a:off x="6122988" y="47371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dCMP</a:t>
            </a:r>
          </a:p>
        </p:txBody>
      </p:sp>
      <p:sp>
        <p:nvSpPr>
          <p:cNvPr id="6206" name="Text Box 69"/>
          <p:cNvSpPr txBox="1">
            <a:spLocks noChangeArrowheads="1"/>
          </p:cNvSpPr>
          <p:nvPr/>
        </p:nvSpPr>
        <p:spPr bwMode="auto">
          <a:xfrm>
            <a:off x="6161088" y="44370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dGMP</a:t>
            </a:r>
          </a:p>
        </p:txBody>
      </p:sp>
      <p:sp>
        <p:nvSpPr>
          <p:cNvPr id="6207" name="Text Box 70"/>
          <p:cNvSpPr txBox="1">
            <a:spLocks noChangeArrowheads="1"/>
          </p:cNvSpPr>
          <p:nvPr/>
        </p:nvSpPr>
        <p:spPr bwMode="auto">
          <a:xfrm>
            <a:off x="6161088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dAMP</a:t>
            </a:r>
          </a:p>
        </p:txBody>
      </p:sp>
      <p:sp>
        <p:nvSpPr>
          <p:cNvPr id="6208" name="Line 71"/>
          <p:cNvSpPr>
            <a:spLocks noChangeShapeType="1"/>
          </p:cNvSpPr>
          <p:nvPr/>
        </p:nvSpPr>
        <p:spPr bwMode="auto">
          <a:xfrm>
            <a:off x="6699250" y="4589463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9" name="Text Box 72"/>
          <p:cNvSpPr txBox="1">
            <a:spLocks noChangeArrowheads="1"/>
          </p:cNvSpPr>
          <p:nvPr/>
        </p:nvSpPr>
        <p:spPr bwMode="auto">
          <a:xfrm>
            <a:off x="6853238" y="49799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210" name="Text Box 73"/>
          <p:cNvSpPr txBox="1">
            <a:spLocks noChangeArrowheads="1"/>
          </p:cNvSpPr>
          <p:nvPr/>
        </p:nvSpPr>
        <p:spPr bwMode="auto">
          <a:xfrm>
            <a:off x="6858000" y="47434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211" name="Text Box 74"/>
          <p:cNvSpPr txBox="1">
            <a:spLocks noChangeArrowheads="1"/>
          </p:cNvSpPr>
          <p:nvPr/>
        </p:nvSpPr>
        <p:spPr bwMode="auto">
          <a:xfrm>
            <a:off x="6891338" y="444341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212" name="Text Box 75"/>
          <p:cNvSpPr txBox="1">
            <a:spLocks noChangeArrowheads="1"/>
          </p:cNvSpPr>
          <p:nvPr/>
        </p:nvSpPr>
        <p:spPr bwMode="auto">
          <a:xfrm>
            <a:off x="6891338" y="41354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213" name="Line 76"/>
          <p:cNvSpPr>
            <a:spLocks noChangeShapeType="1"/>
          </p:cNvSpPr>
          <p:nvPr/>
        </p:nvSpPr>
        <p:spPr bwMode="auto">
          <a:xfrm>
            <a:off x="6699250" y="428307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77"/>
          <p:cNvSpPr>
            <a:spLocks noChangeShapeType="1"/>
          </p:cNvSpPr>
          <p:nvPr/>
        </p:nvSpPr>
        <p:spPr bwMode="auto">
          <a:xfrm>
            <a:off x="6661150" y="4897438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78"/>
          <p:cNvSpPr>
            <a:spLocks noChangeShapeType="1"/>
          </p:cNvSpPr>
          <p:nvPr/>
        </p:nvSpPr>
        <p:spPr bwMode="auto">
          <a:xfrm>
            <a:off x="6661150" y="512762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6" name="Freeform 79"/>
          <p:cNvSpPr>
            <a:spLocks/>
          </p:cNvSpPr>
          <p:nvPr/>
        </p:nvSpPr>
        <p:spPr bwMode="auto">
          <a:xfrm>
            <a:off x="5584825" y="3860800"/>
            <a:ext cx="538163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Text Box 80"/>
          <p:cNvSpPr txBox="1">
            <a:spLocks noChangeArrowheads="1"/>
          </p:cNvSpPr>
          <p:nvPr/>
        </p:nvSpPr>
        <p:spPr bwMode="auto">
          <a:xfrm>
            <a:off x="5622925" y="386080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5NT</a:t>
            </a:r>
            <a:endParaRPr lang="en-US" sz="1000" baseline="-25000"/>
          </a:p>
        </p:txBody>
      </p:sp>
      <p:sp>
        <p:nvSpPr>
          <p:cNvPr id="6218" name="Arc 81"/>
          <p:cNvSpPr>
            <a:spLocks/>
          </p:cNvSpPr>
          <p:nvPr/>
        </p:nvSpPr>
        <p:spPr bwMode="auto">
          <a:xfrm>
            <a:off x="5464175" y="4062413"/>
            <a:ext cx="788988" cy="760412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Arc 82"/>
          <p:cNvSpPr>
            <a:spLocks/>
          </p:cNvSpPr>
          <p:nvPr/>
        </p:nvSpPr>
        <p:spPr bwMode="auto">
          <a:xfrm>
            <a:off x="5430838" y="4052888"/>
            <a:ext cx="884237" cy="612775"/>
          </a:xfrm>
          <a:custGeom>
            <a:avLst/>
            <a:gdLst>
              <a:gd name="T0" fmla="*/ 0 w 41407"/>
              <a:gd name="T1" fmla="*/ 2147483647 h 21600"/>
              <a:gd name="T2" fmla="*/ 2147483647 w 41407"/>
              <a:gd name="T3" fmla="*/ 2147483647 h 21600"/>
              <a:gd name="T4" fmla="*/ 2147483647 w 41407"/>
              <a:gd name="T5" fmla="*/ 2147483647 h 21600"/>
              <a:gd name="T6" fmla="*/ 0 60000 65536"/>
              <a:gd name="T7" fmla="*/ 0 60000 65536"/>
              <a:gd name="T8" fmla="*/ 0 60000 65536"/>
              <a:gd name="T9" fmla="*/ 0 w 41407"/>
              <a:gd name="T10" fmla="*/ 0 h 21600"/>
              <a:gd name="T11" fmla="*/ 41407 w 414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07" h="21600" fill="none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</a:path>
              <a:path w="41407" h="21600" stroke="0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  <a:lnTo>
                  <a:pt x="20712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Arc 83"/>
          <p:cNvSpPr>
            <a:spLocks/>
          </p:cNvSpPr>
          <p:nvPr/>
        </p:nvSpPr>
        <p:spPr bwMode="auto">
          <a:xfrm>
            <a:off x="5392738" y="4070350"/>
            <a:ext cx="881062" cy="327025"/>
          </a:xfrm>
          <a:custGeom>
            <a:avLst/>
            <a:gdLst>
              <a:gd name="T0" fmla="*/ 0 w 34078"/>
              <a:gd name="T1" fmla="*/ 2147483647 h 21600"/>
              <a:gd name="T2" fmla="*/ 2147483647 w 34078"/>
              <a:gd name="T3" fmla="*/ 2147483647 h 21600"/>
              <a:gd name="T4" fmla="*/ 2147483647 w 34078"/>
              <a:gd name="T5" fmla="*/ 2147483647 h 21600"/>
              <a:gd name="T6" fmla="*/ 0 60000 65536"/>
              <a:gd name="T7" fmla="*/ 0 60000 65536"/>
              <a:gd name="T8" fmla="*/ 0 60000 65536"/>
              <a:gd name="T9" fmla="*/ 0 w 34078"/>
              <a:gd name="T10" fmla="*/ 0 h 21600"/>
              <a:gd name="T11" fmla="*/ 34078 w 340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78" h="21600" fill="none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</a:path>
              <a:path w="34078" h="21600" stroke="0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  <a:lnTo>
                  <a:pt x="17896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Line 84"/>
          <p:cNvSpPr>
            <a:spLocks noChangeShapeType="1"/>
          </p:cNvSpPr>
          <p:nvPr/>
        </p:nvSpPr>
        <p:spPr bwMode="auto">
          <a:xfrm flipV="1">
            <a:off x="7389813" y="427037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85"/>
          <p:cNvSpPr>
            <a:spLocks noChangeShapeType="1"/>
          </p:cNvSpPr>
          <p:nvPr/>
        </p:nvSpPr>
        <p:spPr bwMode="auto">
          <a:xfrm flipV="1">
            <a:off x="7386638" y="4551363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86"/>
          <p:cNvSpPr>
            <a:spLocks noChangeShapeType="1"/>
          </p:cNvSpPr>
          <p:nvPr/>
        </p:nvSpPr>
        <p:spPr bwMode="auto">
          <a:xfrm flipV="1">
            <a:off x="7424738" y="4884738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87"/>
          <p:cNvSpPr>
            <a:spLocks noChangeShapeType="1"/>
          </p:cNvSpPr>
          <p:nvPr/>
        </p:nvSpPr>
        <p:spPr bwMode="auto">
          <a:xfrm flipV="1">
            <a:off x="7389813" y="511492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5" name="Freeform 88"/>
          <p:cNvSpPr>
            <a:spLocks/>
          </p:cNvSpPr>
          <p:nvPr/>
        </p:nvSpPr>
        <p:spPr bwMode="auto">
          <a:xfrm>
            <a:off x="5584825" y="5281613"/>
            <a:ext cx="5381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Text Box 89"/>
          <p:cNvSpPr txBox="1">
            <a:spLocks noChangeArrowheads="1"/>
          </p:cNvSpPr>
          <p:nvPr/>
        </p:nvSpPr>
        <p:spPr bwMode="auto">
          <a:xfrm>
            <a:off x="5622925" y="531495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NT2</a:t>
            </a:r>
            <a:endParaRPr lang="en-US" sz="1000" baseline="-25000"/>
          </a:p>
        </p:txBody>
      </p:sp>
      <p:sp>
        <p:nvSpPr>
          <p:cNvPr id="6227" name="Text Box 90"/>
          <p:cNvSpPr txBox="1">
            <a:spLocks noChangeArrowheads="1"/>
          </p:cNvSpPr>
          <p:nvPr/>
        </p:nvSpPr>
        <p:spPr bwMode="auto">
          <a:xfrm>
            <a:off x="7621588" y="385445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228" name="Arc 91"/>
          <p:cNvSpPr>
            <a:spLocks/>
          </p:cNvSpPr>
          <p:nvPr/>
        </p:nvSpPr>
        <p:spPr bwMode="auto">
          <a:xfrm rot="10800000">
            <a:off x="5457825" y="5030788"/>
            <a:ext cx="857250" cy="327025"/>
          </a:xfrm>
          <a:custGeom>
            <a:avLst/>
            <a:gdLst>
              <a:gd name="T0" fmla="*/ 0 w 33107"/>
              <a:gd name="T1" fmla="*/ 2147483647 h 21600"/>
              <a:gd name="T2" fmla="*/ 2147483647 w 33107"/>
              <a:gd name="T3" fmla="*/ 2147483647 h 21600"/>
              <a:gd name="T4" fmla="*/ 2147483647 w 33107"/>
              <a:gd name="T5" fmla="*/ 2147483647 h 21600"/>
              <a:gd name="T6" fmla="*/ 0 60000 65536"/>
              <a:gd name="T7" fmla="*/ 0 60000 65536"/>
              <a:gd name="T8" fmla="*/ 0 60000 65536"/>
              <a:gd name="T9" fmla="*/ 0 w 33107"/>
              <a:gd name="T10" fmla="*/ 0 h 21600"/>
              <a:gd name="T11" fmla="*/ 33107 w 331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07" h="21600" fill="none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</a:path>
              <a:path w="33107" h="21600" stroke="0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  <a:lnTo>
                  <a:pt x="16925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Arc 93"/>
          <p:cNvSpPr>
            <a:spLocks/>
          </p:cNvSpPr>
          <p:nvPr/>
        </p:nvSpPr>
        <p:spPr bwMode="auto">
          <a:xfrm rot="1529854">
            <a:off x="3700463" y="3529013"/>
            <a:ext cx="339725" cy="606425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Text Box 105"/>
          <p:cNvSpPr txBox="1">
            <a:spLocks noChangeArrowheads="1"/>
          </p:cNvSpPr>
          <p:nvPr/>
        </p:nvSpPr>
        <p:spPr bwMode="auto">
          <a:xfrm>
            <a:off x="4540250" y="1617663"/>
            <a:ext cx="111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nucleus</a:t>
            </a:r>
          </a:p>
        </p:txBody>
      </p:sp>
      <p:sp>
        <p:nvSpPr>
          <p:cNvPr id="6231" name="Text Box 112"/>
          <p:cNvSpPr txBox="1">
            <a:spLocks noChangeArrowheads="1"/>
          </p:cNvSpPr>
          <p:nvPr/>
        </p:nvSpPr>
        <p:spPr bwMode="auto">
          <a:xfrm>
            <a:off x="1482725" y="41830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dUDP</a:t>
            </a:r>
          </a:p>
        </p:txBody>
      </p:sp>
      <p:sp>
        <p:nvSpPr>
          <p:cNvPr id="6232" name="Text Box 113"/>
          <p:cNvSpPr txBox="1">
            <a:spLocks noChangeArrowheads="1"/>
          </p:cNvSpPr>
          <p:nvPr/>
        </p:nvSpPr>
        <p:spPr bwMode="auto">
          <a:xfrm>
            <a:off x="1628775" y="46339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dUTP</a:t>
            </a:r>
          </a:p>
        </p:txBody>
      </p:sp>
      <p:sp>
        <p:nvSpPr>
          <p:cNvPr id="6233" name="Line 120"/>
          <p:cNvSpPr>
            <a:spLocks noChangeShapeType="1"/>
          </p:cNvSpPr>
          <p:nvPr/>
        </p:nvSpPr>
        <p:spPr bwMode="auto">
          <a:xfrm>
            <a:off x="1830388" y="4432300"/>
            <a:ext cx="3810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21"/>
          <p:cNvSpPr>
            <a:spLocks noChangeShapeType="1"/>
          </p:cNvSpPr>
          <p:nvPr/>
        </p:nvSpPr>
        <p:spPr bwMode="auto">
          <a:xfrm flipV="1">
            <a:off x="2022475" y="4441825"/>
            <a:ext cx="219075" cy="211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5" name="Arc 123"/>
          <p:cNvSpPr>
            <a:spLocks/>
          </p:cNvSpPr>
          <p:nvPr/>
        </p:nvSpPr>
        <p:spPr bwMode="auto">
          <a:xfrm rot="-2625542">
            <a:off x="555625" y="1517650"/>
            <a:ext cx="2932113" cy="1584325"/>
          </a:xfrm>
          <a:custGeom>
            <a:avLst/>
            <a:gdLst>
              <a:gd name="T0" fmla="*/ 0 w 42881"/>
              <a:gd name="T1" fmla="*/ 2147483647 h 23225"/>
              <a:gd name="T2" fmla="*/ 2147483647 w 42881"/>
              <a:gd name="T3" fmla="*/ 2147483647 h 23225"/>
              <a:gd name="T4" fmla="*/ 2147483647 w 42881"/>
              <a:gd name="T5" fmla="*/ 2147483647 h 23225"/>
              <a:gd name="T6" fmla="*/ 0 60000 65536"/>
              <a:gd name="T7" fmla="*/ 0 60000 65536"/>
              <a:gd name="T8" fmla="*/ 0 60000 65536"/>
              <a:gd name="T9" fmla="*/ 0 w 42881"/>
              <a:gd name="T10" fmla="*/ 0 h 23225"/>
              <a:gd name="T11" fmla="*/ 42881 w 42881"/>
              <a:gd name="T12" fmla="*/ 23225 h 23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81" h="23225" fill="none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</a:path>
              <a:path w="42881" h="23225" stroke="0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  <a:lnTo>
                  <a:pt x="21281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Freeform 130"/>
          <p:cNvSpPr>
            <a:spLocks/>
          </p:cNvSpPr>
          <p:nvPr/>
        </p:nvSpPr>
        <p:spPr bwMode="auto">
          <a:xfrm rot="7323123">
            <a:off x="2243137" y="4305301"/>
            <a:ext cx="157163" cy="804862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Text Box 131"/>
          <p:cNvSpPr txBox="1">
            <a:spLocks noChangeArrowheads="1"/>
          </p:cNvSpPr>
          <p:nvPr/>
        </p:nvSpPr>
        <p:spPr bwMode="auto">
          <a:xfrm rot="1657326">
            <a:off x="2024063" y="4641850"/>
            <a:ext cx="758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/>
              <a:t>dUTPase</a:t>
            </a:r>
            <a:endParaRPr lang="en-US" sz="800" baseline="-25000"/>
          </a:p>
        </p:txBody>
      </p:sp>
      <p:sp>
        <p:nvSpPr>
          <p:cNvPr id="6238" name="Freeform 132"/>
          <p:cNvSpPr>
            <a:spLocks/>
          </p:cNvSpPr>
          <p:nvPr/>
        </p:nvSpPr>
        <p:spPr bwMode="auto">
          <a:xfrm rot="7323123">
            <a:off x="2774950" y="3900488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Freeform 134"/>
          <p:cNvSpPr>
            <a:spLocks/>
          </p:cNvSpPr>
          <p:nvPr/>
        </p:nvSpPr>
        <p:spPr bwMode="auto">
          <a:xfrm rot="5400000">
            <a:off x="2736850" y="3397250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Text Box 54"/>
          <p:cNvSpPr txBox="1">
            <a:spLocks noChangeArrowheads="1"/>
          </p:cNvSpPr>
          <p:nvPr/>
        </p:nvSpPr>
        <p:spPr bwMode="auto">
          <a:xfrm>
            <a:off x="3152775" y="47101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1" name="Right Brace 296"/>
          <p:cNvSpPr>
            <a:spLocks/>
          </p:cNvSpPr>
          <p:nvPr/>
        </p:nvSpPr>
        <p:spPr bwMode="auto">
          <a:xfrm rot="-8720897">
            <a:off x="3613150" y="4064000"/>
            <a:ext cx="188913" cy="1320800"/>
          </a:xfrm>
          <a:prstGeom prst="rightBrace">
            <a:avLst>
              <a:gd name="adj1" fmla="val 8286"/>
              <a:gd name="adj2" fmla="val 31514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2" name="Right Brace 297"/>
          <p:cNvSpPr>
            <a:spLocks/>
          </p:cNvSpPr>
          <p:nvPr/>
        </p:nvSpPr>
        <p:spPr bwMode="auto">
          <a:xfrm rot="2930621">
            <a:off x="3178176" y="4430712"/>
            <a:ext cx="201612" cy="538163"/>
          </a:xfrm>
          <a:prstGeom prst="rightBrace">
            <a:avLst>
              <a:gd name="adj1" fmla="val 8354"/>
              <a:gd name="adj2" fmla="val 50755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3" name="Line 56"/>
          <p:cNvSpPr>
            <a:spLocks noChangeShapeType="1"/>
          </p:cNvSpPr>
          <p:nvPr/>
        </p:nvSpPr>
        <p:spPr bwMode="auto">
          <a:xfrm flipV="1">
            <a:off x="2151063" y="4945063"/>
            <a:ext cx="10636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4" name="Text Box 54"/>
          <p:cNvSpPr txBox="1">
            <a:spLocks noChangeArrowheads="1"/>
          </p:cNvSpPr>
          <p:nvPr/>
        </p:nvSpPr>
        <p:spPr bwMode="auto">
          <a:xfrm>
            <a:off x="1760538" y="5583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5" name="Arc 93"/>
          <p:cNvSpPr>
            <a:spLocks/>
          </p:cNvSpPr>
          <p:nvPr/>
        </p:nvSpPr>
        <p:spPr bwMode="auto">
          <a:xfrm rot="-4612839">
            <a:off x="2843212" y="1312863"/>
            <a:ext cx="339725" cy="1028700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6" name="Straight Arrow Connector 301"/>
          <p:cNvCxnSpPr>
            <a:cxnSpLocks noChangeShapeType="1"/>
          </p:cNvCxnSpPr>
          <p:nvPr/>
        </p:nvCxnSpPr>
        <p:spPr bwMode="auto">
          <a:xfrm rot="10800000" flipV="1">
            <a:off x="2995613" y="3516313"/>
            <a:ext cx="419100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6247" name="Freeform 302"/>
          <p:cNvSpPr>
            <a:spLocks noChangeArrowheads="1"/>
          </p:cNvSpPr>
          <p:nvPr/>
        </p:nvSpPr>
        <p:spPr bwMode="auto">
          <a:xfrm rot="946001">
            <a:off x="3171825" y="2984500"/>
            <a:ext cx="325438" cy="644525"/>
          </a:xfrm>
          <a:custGeom>
            <a:avLst/>
            <a:gdLst>
              <a:gd name="T0" fmla="*/ 45809 w 331787"/>
              <a:gd name="T1" fmla="*/ 0 h 523875"/>
              <a:gd name="T2" fmla="*/ 61740 w 331787"/>
              <a:gd name="T3" fmla="*/ 2147483647 h 523875"/>
              <a:gd name="T4" fmla="*/ 0 w 331787"/>
              <a:gd name="T5" fmla="*/ 2147483647 h 523875"/>
              <a:gd name="T6" fmla="*/ 0 60000 65536"/>
              <a:gd name="T7" fmla="*/ 0 60000 65536"/>
              <a:gd name="T8" fmla="*/ 0 60000 65536"/>
              <a:gd name="T9" fmla="*/ 0 w 331787"/>
              <a:gd name="T10" fmla="*/ 0 h 523875"/>
              <a:gd name="T11" fmla="*/ 331787 w 331787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787" h="523875">
                <a:moveTo>
                  <a:pt x="219075" y="0"/>
                </a:moveTo>
                <a:cubicBezTo>
                  <a:pt x="275431" y="94456"/>
                  <a:pt x="331787" y="188913"/>
                  <a:pt x="295275" y="276225"/>
                </a:cubicBezTo>
                <a:cubicBezTo>
                  <a:pt x="258763" y="363537"/>
                  <a:pt x="53975" y="476250"/>
                  <a:pt x="0" y="523875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" name="Freeform 303"/>
          <p:cNvSpPr>
            <a:spLocks noChangeArrowheads="1"/>
          </p:cNvSpPr>
          <p:nvPr/>
        </p:nvSpPr>
        <p:spPr bwMode="auto">
          <a:xfrm rot="8512236">
            <a:off x="2541588" y="1700213"/>
            <a:ext cx="712787" cy="893762"/>
          </a:xfrm>
          <a:custGeom>
            <a:avLst/>
            <a:gdLst>
              <a:gd name="T0" fmla="*/ 0 w 726579"/>
              <a:gd name="T1" fmla="*/ 0 h 726081"/>
              <a:gd name="T2" fmla="*/ 134633 w 726579"/>
              <a:gd name="T3" fmla="*/ 2147483647 h 726081"/>
              <a:gd name="T4" fmla="*/ 115310 w 726579"/>
              <a:gd name="T5" fmla="*/ 2147483647 h 726081"/>
              <a:gd name="T6" fmla="*/ 0 60000 65536"/>
              <a:gd name="T7" fmla="*/ 0 60000 65536"/>
              <a:gd name="T8" fmla="*/ 0 60000 65536"/>
              <a:gd name="T9" fmla="*/ 0 w 726579"/>
              <a:gd name="T10" fmla="*/ 0 h 726081"/>
              <a:gd name="T11" fmla="*/ 726579 w 726579"/>
              <a:gd name="T12" fmla="*/ 726081 h 7260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579" h="726081">
                <a:moveTo>
                  <a:pt x="0" y="0"/>
                </a:moveTo>
                <a:cubicBezTo>
                  <a:pt x="56356" y="94456"/>
                  <a:pt x="545061" y="288838"/>
                  <a:pt x="635820" y="409851"/>
                </a:cubicBezTo>
                <a:cubicBezTo>
                  <a:pt x="726579" y="530865"/>
                  <a:pt x="598527" y="678456"/>
                  <a:pt x="544552" y="726081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" name="Freeform 304"/>
          <p:cNvSpPr>
            <a:spLocks noChangeArrowheads="1"/>
          </p:cNvSpPr>
          <p:nvPr/>
        </p:nvSpPr>
        <p:spPr bwMode="auto">
          <a:xfrm rot="8512236">
            <a:off x="2463800" y="2311400"/>
            <a:ext cx="617538" cy="1455738"/>
          </a:xfrm>
          <a:custGeom>
            <a:avLst/>
            <a:gdLst>
              <a:gd name="T0" fmla="*/ 0 w 628724"/>
              <a:gd name="T1" fmla="*/ 0 h 1182538"/>
              <a:gd name="T2" fmla="*/ 142998 w 628724"/>
              <a:gd name="T3" fmla="*/ 2147483647 h 1182538"/>
              <a:gd name="T4" fmla="*/ 22145 w 628724"/>
              <a:gd name="T5" fmla="*/ 2147483647 h 1182538"/>
              <a:gd name="T6" fmla="*/ 0 60000 65536"/>
              <a:gd name="T7" fmla="*/ 0 60000 65536"/>
              <a:gd name="T8" fmla="*/ 0 60000 65536"/>
              <a:gd name="T9" fmla="*/ 0 w 628724"/>
              <a:gd name="T10" fmla="*/ 0 h 1182538"/>
              <a:gd name="T11" fmla="*/ 628724 w 628724"/>
              <a:gd name="T12" fmla="*/ 1182538 h 1182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724" h="1182538">
                <a:moveTo>
                  <a:pt x="0" y="0"/>
                </a:moveTo>
                <a:cubicBezTo>
                  <a:pt x="56356" y="94456"/>
                  <a:pt x="597088" y="198430"/>
                  <a:pt x="612906" y="395520"/>
                </a:cubicBezTo>
                <a:cubicBezTo>
                  <a:pt x="628724" y="592610"/>
                  <a:pt x="148884" y="1134913"/>
                  <a:pt x="94909" y="1182538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305"/>
          <p:cNvSpPr>
            <a:spLocks noChangeArrowheads="1"/>
          </p:cNvSpPr>
          <p:nvPr/>
        </p:nvSpPr>
        <p:spPr bwMode="auto">
          <a:xfrm rot="8512236">
            <a:off x="2125663" y="1865313"/>
            <a:ext cx="1352550" cy="795337"/>
          </a:xfrm>
          <a:custGeom>
            <a:avLst/>
            <a:gdLst>
              <a:gd name="T0" fmla="*/ 0 w 1306948"/>
              <a:gd name="T1" fmla="*/ 2147483647 h 645976"/>
              <a:gd name="T2" fmla="*/ 8401024 w 1306948"/>
              <a:gd name="T3" fmla="*/ 2147483647 h 645976"/>
              <a:gd name="T4" fmla="*/ 16146159 w 1306948"/>
              <a:gd name="T5" fmla="*/ 2147483647 h 645976"/>
              <a:gd name="T6" fmla="*/ 20145820 w 1306948"/>
              <a:gd name="T7" fmla="*/ 2147483647 h 645976"/>
              <a:gd name="T8" fmla="*/ 0 60000 65536"/>
              <a:gd name="T9" fmla="*/ 0 60000 65536"/>
              <a:gd name="T10" fmla="*/ 0 60000 65536"/>
              <a:gd name="T11" fmla="*/ 0 60000 65536"/>
              <a:gd name="T12" fmla="*/ 0 w 1306948"/>
              <a:gd name="T13" fmla="*/ 0 h 645976"/>
              <a:gd name="T14" fmla="*/ 1306948 w 1306948"/>
              <a:gd name="T15" fmla="*/ 645976 h 645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948" h="645976">
                <a:moveTo>
                  <a:pt x="0" y="216133"/>
                </a:moveTo>
                <a:cubicBezTo>
                  <a:pt x="80008" y="259969"/>
                  <a:pt x="355132" y="488704"/>
                  <a:pt x="522500" y="546487"/>
                </a:cubicBezTo>
                <a:cubicBezTo>
                  <a:pt x="689868" y="604270"/>
                  <a:pt x="882464" y="645976"/>
                  <a:pt x="1004209" y="562832"/>
                </a:cubicBezTo>
                <a:cubicBezTo>
                  <a:pt x="1125955" y="479688"/>
                  <a:pt x="1306948" y="0"/>
                  <a:pt x="1252973" y="47625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1" name="Freeform 132"/>
          <p:cNvSpPr>
            <a:spLocks/>
          </p:cNvSpPr>
          <p:nvPr/>
        </p:nvSpPr>
        <p:spPr bwMode="auto">
          <a:xfrm rot="4257161">
            <a:off x="3005932" y="2304256"/>
            <a:ext cx="207962" cy="3905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2" name="Group 160"/>
          <p:cNvGrpSpPr>
            <a:grpSpLocks/>
          </p:cNvGrpSpPr>
          <p:nvPr/>
        </p:nvGrpSpPr>
        <p:grpSpPr bwMode="auto">
          <a:xfrm>
            <a:off x="2862263" y="3001963"/>
            <a:ext cx="514350" cy="322262"/>
            <a:chOff x="2862263" y="2925763"/>
            <a:chExt cx="514350" cy="322262"/>
          </a:xfrm>
        </p:grpSpPr>
        <p:sp>
          <p:nvSpPr>
            <p:cNvPr id="6268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70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3" name="Freeform 311"/>
          <p:cNvSpPr>
            <a:spLocks noChangeArrowheads="1"/>
          </p:cNvSpPr>
          <p:nvPr/>
        </p:nvSpPr>
        <p:spPr bwMode="auto">
          <a:xfrm rot="8512236">
            <a:off x="1352550" y="2112963"/>
            <a:ext cx="2330450" cy="1230312"/>
          </a:xfrm>
          <a:custGeom>
            <a:avLst/>
            <a:gdLst>
              <a:gd name="T0" fmla="*/ 0 w 2253658"/>
              <a:gd name="T1" fmla="*/ 2147483647 h 998768"/>
              <a:gd name="T2" fmla="*/ 7886297 w 2253658"/>
              <a:gd name="T3" fmla="*/ 2147483647 h 998768"/>
              <a:gd name="T4" fmla="*/ 15156823 w 2253658"/>
              <a:gd name="T5" fmla="*/ 2147483647 h 998768"/>
              <a:gd name="T6" fmla="*/ 30220860 w 2253658"/>
              <a:gd name="T7" fmla="*/ 2147483647 h 998768"/>
              <a:gd name="T8" fmla="*/ 34014803 w 2253658"/>
              <a:gd name="T9" fmla="*/ 0 h 998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3658"/>
              <a:gd name="T16" fmla="*/ 0 h 998768"/>
              <a:gd name="T17" fmla="*/ 2253658 w 2253658"/>
              <a:gd name="T18" fmla="*/ 998768 h 998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3658" h="998768">
                <a:moveTo>
                  <a:pt x="0" y="585356"/>
                </a:moveTo>
                <a:cubicBezTo>
                  <a:pt x="80008" y="629192"/>
                  <a:pt x="355132" y="857927"/>
                  <a:pt x="522500" y="915710"/>
                </a:cubicBezTo>
                <a:cubicBezTo>
                  <a:pt x="689868" y="973493"/>
                  <a:pt x="757578" y="998768"/>
                  <a:pt x="1004209" y="932055"/>
                </a:cubicBezTo>
                <a:cubicBezTo>
                  <a:pt x="1250840" y="865342"/>
                  <a:pt x="1794047" y="670777"/>
                  <a:pt x="2002288" y="515434"/>
                </a:cubicBezTo>
                <a:cubicBezTo>
                  <a:pt x="2210530" y="360092"/>
                  <a:pt x="2174098" y="62908"/>
                  <a:pt x="225365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4" name="Freeform 312"/>
          <p:cNvSpPr>
            <a:spLocks noChangeArrowheads="1"/>
          </p:cNvSpPr>
          <p:nvPr/>
        </p:nvSpPr>
        <p:spPr bwMode="auto">
          <a:xfrm rot="8512236">
            <a:off x="2441575" y="1889125"/>
            <a:ext cx="968375" cy="390525"/>
          </a:xfrm>
          <a:custGeom>
            <a:avLst/>
            <a:gdLst>
              <a:gd name="T0" fmla="*/ 0 w 935795"/>
              <a:gd name="T1" fmla="*/ 0 h 318446"/>
              <a:gd name="T2" fmla="*/ 7778065 w 935795"/>
              <a:gd name="T3" fmla="*/ 2147483647 h 318446"/>
              <a:gd name="T4" fmla="*/ 14957453 w 935795"/>
              <a:gd name="T5" fmla="*/ 2147483647 h 318446"/>
              <a:gd name="T6" fmla="*/ 0 60000 65536"/>
              <a:gd name="T7" fmla="*/ 0 60000 65536"/>
              <a:gd name="T8" fmla="*/ 0 60000 65536"/>
              <a:gd name="T9" fmla="*/ 0 w 935795"/>
              <a:gd name="T10" fmla="*/ 0 h 318446"/>
              <a:gd name="T11" fmla="*/ 935795 w 935795"/>
              <a:gd name="T12" fmla="*/ 318446 h 318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795" h="318446">
                <a:moveTo>
                  <a:pt x="0" y="0"/>
                </a:moveTo>
                <a:cubicBezTo>
                  <a:pt x="80008" y="43836"/>
                  <a:pt x="330659" y="208285"/>
                  <a:pt x="486625" y="246934"/>
                </a:cubicBezTo>
                <a:cubicBezTo>
                  <a:pt x="642591" y="285583"/>
                  <a:pt x="776139" y="318446"/>
                  <a:pt x="935795" y="231896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255" name="Straight Arrow Connector 313"/>
          <p:cNvCxnSpPr>
            <a:cxnSpLocks noChangeShapeType="1"/>
          </p:cNvCxnSpPr>
          <p:nvPr/>
        </p:nvCxnSpPr>
        <p:spPr bwMode="auto">
          <a:xfrm>
            <a:off x="5791200" y="1524000"/>
            <a:ext cx="3000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6" name="Straight Arrow Connector 314"/>
          <p:cNvCxnSpPr>
            <a:cxnSpLocks noChangeShapeType="1"/>
          </p:cNvCxnSpPr>
          <p:nvPr/>
        </p:nvCxnSpPr>
        <p:spPr bwMode="auto">
          <a:xfrm>
            <a:off x="5791200" y="1717675"/>
            <a:ext cx="301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7" name="Straight Arrow Connector 315"/>
          <p:cNvCxnSpPr>
            <a:cxnSpLocks noChangeShapeType="1"/>
          </p:cNvCxnSpPr>
          <p:nvPr/>
        </p:nvCxnSpPr>
        <p:spPr bwMode="auto">
          <a:xfrm>
            <a:off x="5791200" y="1903413"/>
            <a:ext cx="301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258" name="Text Box 108"/>
          <p:cNvSpPr txBox="1">
            <a:spLocks noChangeArrowheads="1"/>
          </p:cNvSpPr>
          <p:nvPr/>
        </p:nvSpPr>
        <p:spPr bwMode="auto">
          <a:xfrm>
            <a:off x="6089650" y="1365250"/>
            <a:ext cx="1225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i="1"/>
              <a:t>flux   activation </a:t>
            </a:r>
          </a:p>
          <a:p>
            <a:r>
              <a:rPr lang="en-US" sz="1300" i="1"/>
              <a:t> inhibition</a:t>
            </a:r>
            <a:endParaRPr lang="en-US" sz="1300" i="1" baseline="30000"/>
          </a:p>
        </p:txBody>
      </p:sp>
      <p:sp>
        <p:nvSpPr>
          <p:cNvPr id="6259" name="Freeform 132"/>
          <p:cNvSpPr>
            <a:spLocks/>
          </p:cNvSpPr>
          <p:nvPr/>
        </p:nvSpPr>
        <p:spPr bwMode="auto">
          <a:xfrm rot="6005132">
            <a:off x="2271713" y="-579438"/>
            <a:ext cx="5111750" cy="8245475"/>
          </a:xfrm>
          <a:custGeom>
            <a:avLst/>
            <a:gdLst>
              <a:gd name="T0" fmla="*/ 2147483647 w 194"/>
              <a:gd name="T1" fmla="*/ 2147483647 h 3177"/>
              <a:gd name="T2" fmla="*/ 2147483647 w 194"/>
              <a:gd name="T3" fmla="*/ 2147483647 h 3177"/>
              <a:gd name="T4" fmla="*/ 2147483647 w 194"/>
              <a:gd name="T5" fmla="*/ 2147483647 h 3177"/>
              <a:gd name="T6" fmla="*/ 2147483647 w 194"/>
              <a:gd name="T7" fmla="*/ 2147483647 h 3177"/>
              <a:gd name="T8" fmla="*/ 2147483647 w 194"/>
              <a:gd name="T9" fmla="*/ 2147483647 h 3177"/>
              <a:gd name="T10" fmla="*/ 2147483647 w 194"/>
              <a:gd name="T11" fmla="*/ 2147483647 h 3177"/>
              <a:gd name="T12" fmla="*/ 2147483647 w 194"/>
              <a:gd name="T13" fmla="*/ 2147483647 h 3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"/>
              <a:gd name="T22" fmla="*/ 0 h 3177"/>
              <a:gd name="T23" fmla="*/ 194 w 194"/>
              <a:gd name="T24" fmla="*/ 3177 h 3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" h="3177">
                <a:moveTo>
                  <a:pt x="5" y="1030"/>
                </a:moveTo>
                <a:cubicBezTo>
                  <a:pt x="0" y="1404"/>
                  <a:pt x="13" y="1607"/>
                  <a:pt x="19" y="1923"/>
                </a:cubicBezTo>
                <a:cubicBezTo>
                  <a:pt x="25" y="2239"/>
                  <a:pt x="22" y="2780"/>
                  <a:pt x="42" y="2928"/>
                </a:cubicBezTo>
                <a:cubicBezTo>
                  <a:pt x="63" y="3076"/>
                  <a:pt x="74" y="3177"/>
                  <a:pt x="97" y="3129"/>
                </a:cubicBezTo>
                <a:cubicBezTo>
                  <a:pt x="121" y="3081"/>
                  <a:pt x="161" y="3025"/>
                  <a:pt x="187" y="2631"/>
                </a:cubicBezTo>
                <a:cubicBezTo>
                  <a:pt x="194" y="2123"/>
                  <a:pt x="183" y="464"/>
                  <a:pt x="139" y="78"/>
                </a:cubicBezTo>
                <a:cubicBezTo>
                  <a:pt x="106" y="0"/>
                  <a:pt x="21" y="555"/>
                  <a:pt x="5" y="103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Text Box 6"/>
          <p:cNvSpPr txBox="1">
            <a:spLocks noChangeArrowheads="1"/>
          </p:cNvSpPr>
          <p:nvPr/>
        </p:nvSpPr>
        <p:spPr bwMode="auto">
          <a:xfrm>
            <a:off x="1181100" y="31242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ATP</a:t>
            </a:r>
          </a:p>
          <a:p>
            <a:r>
              <a:rPr lang="en-US" sz="1200"/>
              <a:t>or</a:t>
            </a:r>
          </a:p>
          <a:p>
            <a:r>
              <a:rPr lang="en-US" sz="1200"/>
              <a:t>dATP</a:t>
            </a:r>
          </a:p>
        </p:txBody>
      </p:sp>
      <p:sp>
        <p:nvSpPr>
          <p:cNvPr id="6261" name="Freeform 302"/>
          <p:cNvSpPr>
            <a:spLocks noChangeArrowheads="1"/>
          </p:cNvSpPr>
          <p:nvPr/>
        </p:nvSpPr>
        <p:spPr bwMode="auto">
          <a:xfrm rot="-4051285">
            <a:off x="1619250" y="3271838"/>
            <a:ext cx="369887" cy="642938"/>
          </a:xfrm>
          <a:custGeom>
            <a:avLst/>
            <a:gdLst>
              <a:gd name="T0" fmla="*/ 61815 w 377592"/>
              <a:gd name="T1" fmla="*/ 0 h 638709"/>
              <a:gd name="T2" fmla="*/ 56819 w 377592"/>
              <a:gd name="T3" fmla="*/ 662177 h 638709"/>
              <a:gd name="T4" fmla="*/ 0 w 377592"/>
              <a:gd name="T5" fmla="*/ 1081520 h 638709"/>
              <a:gd name="T6" fmla="*/ 0 60000 65536"/>
              <a:gd name="T7" fmla="*/ 0 60000 65536"/>
              <a:gd name="T8" fmla="*/ 0 60000 65536"/>
              <a:gd name="T9" fmla="*/ 0 w 377592"/>
              <a:gd name="T10" fmla="*/ 0 h 638709"/>
              <a:gd name="T11" fmla="*/ 377592 w 377592"/>
              <a:gd name="T12" fmla="*/ 638709 h 638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92" h="638709">
                <a:moveTo>
                  <a:pt x="321236" y="0"/>
                </a:moveTo>
                <a:cubicBezTo>
                  <a:pt x="377592" y="94456"/>
                  <a:pt x="348814" y="284608"/>
                  <a:pt x="295275" y="391059"/>
                </a:cubicBezTo>
                <a:cubicBezTo>
                  <a:pt x="241736" y="497511"/>
                  <a:pt x="53975" y="591084"/>
                  <a:pt x="0" y="6387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2" name="Freeform 302"/>
          <p:cNvSpPr>
            <a:spLocks noChangeArrowheads="1"/>
          </p:cNvSpPr>
          <p:nvPr/>
        </p:nvSpPr>
        <p:spPr bwMode="auto">
          <a:xfrm rot="-4051285">
            <a:off x="1690688" y="2741612"/>
            <a:ext cx="719138" cy="754063"/>
          </a:xfrm>
          <a:custGeom>
            <a:avLst/>
            <a:gdLst>
              <a:gd name="T0" fmla="*/ 0 w 732389"/>
              <a:gd name="T1" fmla="*/ 0 h 750309"/>
              <a:gd name="T2" fmla="*/ 45853 w 732389"/>
              <a:gd name="T3" fmla="*/ 640522 h 750309"/>
              <a:gd name="T4" fmla="*/ 157276 w 732389"/>
              <a:gd name="T5" fmla="*/ 1118888 h 750309"/>
              <a:gd name="T6" fmla="*/ 0 60000 65536"/>
              <a:gd name="T7" fmla="*/ 0 60000 65536"/>
              <a:gd name="T8" fmla="*/ 0 60000 65536"/>
              <a:gd name="T9" fmla="*/ 0 w 732389"/>
              <a:gd name="T10" fmla="*/ 0 h 750309"/>
              <a:gd name="T11" fmla="*/ 732389 w 732389"/>
              <a:gd name="T12" fmla="*/ 750309 h 75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389" h="750309">
                <a:moveTo>
                  <a:pt x="0" y="0"/>
                </a:moveTo>
                <a:cubicBezTo>
                  <a:pt x="56356" y="94456"/>
                  <a:pt x="84718" y="304470"/>
                  <a:pt x="197787" y="429521"/>
                </a:cubicBezTo>
                <a:cubicBezTo>
                  <a:pt x="310856" y="554572"/>
                  <a:pt x="732389" y="702684"/>
                  <a:pt x="678414" y="7503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36"/>
          <p:cNvSpPr txBox="1">
            <a:spLocks noChangeArrowheads="1"/>
          </p:cNvSpPr>
          <p:nvPr/>
        </p:nvSpPr>
        <p:spPr bwMode="auto">
          <a:xfrm rot="16200000">
            <a:off x="2239963" y="3024187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/>
                </a:solidFill>
                <a:ea typeface="ＭＳ Ｐゴシック" charset="-128"/>
              </a:rPr>
              <a:t>RNR</a:t>
            </a:r>
          </a:p>
        </p:txBody>
      </p:sp>
      <p:grpSp>
        <p:nvGrpSpPr>
          <p:cNvPr id="6264" name="Group 161"/>
          <p:cNvGrpSpPr>
            <a:grpSpLocks/>
          </p:cNvGrpSpPr>
          <p:nvPr/>
        </p:nvGrpSpPr>
        <p:grpSpPr bwMode="auto">
          <a:xfrm rot="734774">
            <a:off x="2847975" y="1951038"/>
            <a:ext cx="514350" cy="322262"/>
            <a:chOff x="2862263" y="2925763"/>
            <a:chExt cx="514350" cy="322262"/>
          </a:xfrm>
        </p:grpSpPr>
        <p:sp>
          <p:nvSpPr>
            <p:cNvPr id="6265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67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1066800" y="4481513"/>
          <a:ext cx="7735888" cy="2300287"/>
        </p:xfrm>
        <a:graphic>
          <a:graphicData uri="http://schemas.openxmlformats.org/presentationml/2006/ole">
            <p:oleObj spid="_x0000_s1026" name="Slide" r:id="rId3" imgW="5865853" imgH="4398231" progId="PowerPoint.Slide.8">
              <p:embed/>
            </p:oleObj>
          </a:graphicData>
        </a:graphic>
      </p:graphicFrame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MMR</a:t>
            </a:r>
            <a:r>
              <a:rPr lang="en-US" baseline="30000" dirty="0" smtClean="0"/>
              <a:t>-</a:t>
            </a:r>
            <a:r>
              <a:rPr lang="en-US" dirty="0" smtClean="0"/>
              <a:t> Treatment Hypothesis</a:t>
            </a:r>
          </a:p>
        </p:txBody>
      </p:sp>
      <p:sp>
        <p:nvSpPr>
          <p:cNvPr id="1028" name="Line 2"/>
          <p:cNvSpPr>
            <a:spLocks noChangeShapeType="1"/>
          </p:cNvSpPr>
          <p:nvPr/>
        </p:nvSpPr>
        <p:spPr bwMode="auto">
          <a:xfrm>
            <a:off x="4964113" y="3405188"/>
            <a:ext cx="8905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928938" y="3262313"/>
            <a:ext cx="1973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dNTPs + Analogs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29325" y="3290888"/>
            <a:ext cx="204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 pitchFamily="34" charset="-128"/>
              </a:rPr>
              <a:t>DNA + Drug-DNA</a:t>
            </a:r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 flipH="1">
            <a:off x="4964113" y="3579813"/>
            <a:ext cx="8905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773488" y="1524000"/>
            <a:ext cx="2970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Damage Driven</a:t>
            </a:r>
          </a:p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or </a:t>
            </a:r>
          </a:p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S-phase Driven</a:t>
            </a:r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>
            <a:off x="5310188" y="2439988"/>
            <a:ext cx="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AutoShape 8"/>
          <p:cNvSpPr>
            <a:spLocks/>
          </p:cNvSpPr>
          <p:nvPr/>
        </p:nvSpPr>
        <p:spPr bwMode="auto">
          <a:xfrm>
            <a:off x="4322763" y="1525588"/>
            <a:ext cx="147637" cy="914400"/>
          </a:xfrm>
          <a:prstGeom prst="leftBrace">
            <a:avLst>
              <a:gd name="adj1" fmla="val 516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2759075" y="1611313"/>
            <a:ext cx="1706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dNTP demand is either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773613" y="4252913"/>
            <a:ext cx="152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 pitchFamily="34" charset="-128"/>
              </a:rPr>
              <a:t>DNA repair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5310188" y="3654425"/>
            <a:ext cx="0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22338" y="2625725"/>
            <a:ext cx="1528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Salvage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04875" y="3540125"/>
            <a:ext cx="1528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ea typeface="ＭＳ Ｐゴシック" pitchFamily="34" charset="-128"/>
              </a:rPr>
              <a:t>De novo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895475" y="2840038"/>
            <a:ext cx="10302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1895475" y="3525838"/>
            <a:ext cx="1030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" name="Text Box 9"/>
          <p:cNvSpPr txBox="1">
            <a:spLocks noChangeArrowheads="1"/>
          </p:cNvSpPr>
          <p:nvPr/>
        </p:nvSpPr>
        <p:spPr bwMode="auto">
          <a:xfrm>
            <a:off x="542925" y="1531938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IUdR</a:t>
            </a:r>
          </a:p>
        </p:txBody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1400175" y="1879600"/>
            <a:ext cx="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p53</a:t>
            </a:r>
            <a:r>
              <a:rPr lang="en-US" baseline="30000" dirty="0" smtClean="0"/>
              <a:t>-</a:t>
            </a:r>
            <a:r>
              <a:rPr lang="en-US" dirty="0" smtClean="0"/>
              <a:t> Treatment Hypothesis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Residual DSBs at 24 hours kill cells</a:t>
            </a:r>
          </a:p>
          <a:p>
            <a:pPr eaLnBrk="1" hangingPunct="1"/>
            <a:r>
              <a:rPr lang="en-US" dirty="0" smtClean="0"/>
              <a:t>dNTP supply inhibition retards DSB repair</a:t>
            </a:r>
          </a:p>
          <a:p>
            <a:pPr eaLnBrk="1" hangingPunct="1"/>
            <a:r>
              <a:rPr lang="en-US" dirty="0" smtClean="0"/>
              <a:t>p53</a:t>
            </a:r>
            <a:r>
              <a:rPr lang="en-US" baseline="30000" dirty="0" smtClean="0"/>
              <a:t>-</a:t>
            </a:r>
            <a:r>
              <a:rPr lang="en-US" dirty="0" smtClean="0"/>
              <a:t> cells are slower at DSB repair</a:t>
            </a:r>
          </a:p>
          <a:p>
            <a:pPr eaLnBrk="1" hangingPunct="1"/>
            <a:r>
              <a:rPr lang="en-US" dirty="0" smtClean="0"/>
              <a:t>Best dNTP supply inhibition timing post IR is just after p53</a:t>
            </a:r>
            <a:r>
              <a:rPr lang="en-US" baseline="30000" dirty="0" smtClean="0"/>
              <a:t>+</a:t>
            </a:r>
            <a:r>
              <a:rPr lang="en-US" dirty="0" smtClean="0"/>
              <a:t> cells complete DSB repair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000" dirty="0" smtClean="0"/>
              <a:t>Questions: Prolonged RNR↓ =&gt; plasma [</a:t>
            </a:r>
            <a:r>
              <a:rPr lang="en-US" sz="3000" dirty="0" err="1" smtClean="0"/>
              <a:t>dN</a:t>
            </a:r>
            <a:r>
              <a:rPr lang="en-US" sz="3000" dirty="0" smtClean="0"/>
              <a:t>]↓? 	     Compensation by RNR </a:t>
            </a:r>
            <a:r>
              <a:rPr lang="en-US" sz="3000" dirty="0" err="1" smtClean="0"/>
              <a:t>overexpression</a:t>
            </a:r>
            <a:r>
              <a:rPr lang="en-US" sz="3000" dirty="0" smtClean="0"/>
              <a:t>?                  	        Is dCK expression also increased?               		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19200" y="4572000"/>
            <a:ext cx="6096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4495800"/>
            <a:ext cx="1219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5105400"/>
            <a:ext cx="2057400" cy="0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724400"/>
            <a:ext cx="1600200" cy="0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20"/>
          <p:cNvSpPr txBox="1">
            <a:spLocks noChangeArrowheads="1"/>
          </p:cNvSpPr>
          <p:nvPr/>
        </p:nvSpPr>
        <p:spPr bwMode="auto">
          <a:xfrm>
            <a:off x="1524000" y="4343400"/>
            <a:ext cx="26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1509713" y="4659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2043113" y="504031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24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 Packages</a:t>
            </a:r>
          </a:p>
        </p:txBody>
      </p:sp>
      <p:pic>
        <p:nvPicPr>
          <p:cNvPr id="4" name="Picture 40" descr="dntpSuppl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147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1574800"/>
            <a:ext cx="407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Combinatorially Complex Equilibrium Model Selection (ccems, CRAN 2009)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219700" y="1600200"/>
            <a:ext cx="3390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Systems Biology Markup Language interface to R (SBMLR, BIOC 2004)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905500" y="2982913"/>
            <a:ext cx="308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Model networks of enzymes 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952500" y="3059112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93675" y="3848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231775" y="4724400"/>
            <a:ext cx="571500" cy="228600"/>
            <a:chOff x="533400" y="2705100"/>
            <a:chExt cx="571500" cy="22860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1336675" y="3467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641475" y="3467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1336675" y="46863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1641475" y="46863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746375" y="3009900"/>
            <a:ext cx="609600" cy="609600"/>
            <a:chOff x="3086100" y="800100"/>
            <a:chExt cx="609600" cy="609600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 rot="7239458">
            <a:off x="3125788" y="3544888"/>
            <a:ext cx="609600" cy="609600"/>
            <a:chOff x="3086100" y="800100"/>
            <a:chExt cx="609600" cy="609600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 rot="-7965552">
            <a:off x="2452688" y="3592513"/>
            <a:ext cx="609600" cy="609600"/>
            <a:chOff x="3086100" y="800100"/>
            <a:chExt cx="609600" cy="609600"/>
          </a:xfrm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2784475" y="4570413"/>
            <a:ext cx="609600" cy="609600"/>
            <a:chOff x="3086100" y="800100"/>
            <a:chExt cx="609600" cy="609600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 rot="7239458">
            <a:off x="3163888" y="5105400"/>
            <a:ext cx="609600" cy="609600"/>
            <a:chOff x="3086100" y="800100"/>
            <a:chExt cx="609600" cy="609600"/>
          </a:xfrm>
        </p:grpSpPr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2" name="Group 37"/>
          <p:cNvGrpSpPr>
            <a:grpSpLocks/>
          </p:cNvGrpSpPr>
          <p:nvPr/>
        </p:nvGrpSpPr>
        <p:grpSpPr bwMode="auto">
          <a:xfrm rot="-7965552">
            <a:off x="2490788" y="5153025"/>
            <a:ext cx="609600" cy="609600"/>
            <a:chOff x="3086100" y="800100"/>
            <a:chExt cx="609600" cy="609600"/>
          </a:xfrm>
        </p:grpSpPr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2784475" y="4953000"/>
            <a:ext cx="571500" cy="228600"/>
            <a:chOff x="533400" y="2705100"/>
            <a:chExt cx="571500" cy="228600"/>
          </a:xfrm>
        </p:grpSpPr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1374775" y="52578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1641475" y="52578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0" name="Freeform 50"/>
          <p:cNvSpPr>
            <a:spLocks/>
          </p:cNvSpPr>
          <p:nvPr/>
        </p:nvSpPr>
        <p:spPr bwMode="auto">
          <a:xfrm>
            <a:off x="-3175" y="2617789"/>
            <a:ext cx="4310063" cy="3478212"/>
          </a:xfrm>
          <a:custGeom>
            <a:avLst/>
            <a:gdLst>
              <a:gd name="T0" fmla="*/ 860480 w 4310742"/>
              <a:gd name="T1" fmla="*/ 3596580 h 3857170"/>
              <a:gd name="T2" fmla="*/ 122934 w 4310742"/>
              <a:gd name="T3" fmla="*/ 2701529 h 3857170"/>
              <a:gd name="T4" fmla="*/ 133774 w 4310742"/>
              <a:gd name="T5" fmla="*/ 1129730 h 3857170"/>
              <a:gd name="T6" fmla="*/ 925556 w 4310742"/>
              <a:gd name="T7" fmla="*/ 420241 h 3857170"/>
              <a:gd name="T8" fmla="*/ 3127374 w 4310742"/>
              <a:gd name="T9" fmla="*/ 136439 h 3857170"/>
              <a:gd name="T10" fmla="*/ 3995082 w 4310742"/>
              <a:gd name="T11" fmla="*/ 1238886 h 3857170"/>
              <a:gd name="T12" fmla="*/ 3908309 w 4310742"/>
              <a:gd name="T13" fmla="*/ 3258214 h 3857170"/>
              <a:gd name="T14" fmla="*/ 1673964 w 4310742"/>
              <a:gd name="T15" fmla="*/ 3814878 h 3857170"/>
              <a:gd name="T16" fmla="*/ 860480 w 4310742"/>
              <a:gd name="T17" fmla="*/ 3596580 h 3857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10742"/>
              <a:gd name="T28" fmla="*/ 0 h 3857170"/>
              <a:gd name="T29" fmla="*/ 4310742 w 4310742"/>
              <a:gd name="T30" fmla="*/ 3857170 h 3857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10742" h="3857170">
                <a:moveTo>
                  <a:pt x="863599" y="3586842"/>
                </a:moveTo>
                <a:cubicBezTo>
                  <a:pt x="604156" y="3401785"/>
                  <a:pt x="244928" y="3104242"/>
                  <a:pt x="123371" y="2694214"/>
                </a:cubicBezTo>
                <a:cubicBezTo>
                  <a:pt x="1814" y="2284186"/>
                  <a:pt x="0" y="1505857"/>
                  <a:pt x="134257" y="1126671"/>
                </a:cubicBezTo>
                <a:cubicBezTo>
                  <a:pt x="268514" y="747485"/>
                  <a:pt x="428171" y="584199"/>
                  <a:pt x="928914" y="419099"/>
                </a:cubicBezTo>
                <a:cubicBezTo>
                  <a:pt x="1429657" y="253999"/>
                  <a:pt x="2625271" y="0"/>
                  <a:pt x="3138714" y="136071"/>
                </a:cubicBezTo>
                <a:cubicBezTo>
                  <a:pt x="3652157" y="272143"/>
                  <a:pt x="3878943" y="716642"/>
                  <a:pt x="4009571" y="1235528"/>
                </a:cubicBezTo>
                <a:cubicBezTo>
                  <a:pt x="4140200" y="1754414"/>
                  <a:pt x="4310742" y="2821214"/>
                  <a:pt x="3922485" y="3249385"/>
                </a:cubicBezTo>
                <a:cubicBezTo>
                  <a:pt x="3534228" y="3677556"/>
                  <a:pt x="2195285" y="3751942"/>
                  <a:pt x="1680028" y="3804556"/>
                </a:cubicBezTo>
                <a:cubicBezTo>
                  <a:pt x="1164771" y="3857170"/>
                  <a:pt x="1123042" y="3771899"/>
                  <a:pt x="863599" y="3586842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ight Arrow 51"/>
          <p:cNvSpPr>
            <a:spLocks noChangeArrowheads="1"/>
          </p:cNvSpPr>
          <p:nvPr/>
        </p:nvSpPr>
        <p:spPr bwMode="auto">
          <a:xfrm>
            <a:off x="3692525" y="4267200"/>
            <a:ext cx="803275" cy="228600"/>
          </a:xfrm>
          <a:prstGeom prst="rightArrow">
            <a:avLst>
              <a:gd name="adj1" fmla="val 50000"/>
              <a:gd name="adj2" fmla="val 4998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Enzyme Modeling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Model enzymes as quasi-equilibria (e.g.  E       ES)  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Combinatorially Complex Equilibria:</a:t>
            </a:r>
          </a:p>
          <a:p>
            <a:pPr marL="1200150" lvl="2" indent="-285750">
              <a:buClr>
                <a:schemeClr val="tx1"/>
              </a:buClr>
              <a:defRPr/>
            </a:pPr>
            <a:r>
              <a:rPr lang="en-US" sz="2100" dirty="0" smtClean="0">
                <a:ea typeface="ＭＳ Ｐゴシック" charset="-128"/>
              </a:rPr>
              <a:t>few reactants =&gt; many possible complexes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R package: Combinatorially Complex Equilibrium Model Selection (ccems) implements methods for activity and mass data</a:t>
            </a:r>
          </a:p>
          <a:p>
            <a:pPr marL="285750"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Hypotheses: complete K = ∞ </a:t>
            </a:r>
            <a:r>
              <a:rPr lang="en-US" sz="2100" dirty="0" smtClean="0">
                <a:ea typeface="ＭＳ Ｐゴシック" charset="-128"/>
                <a:sym typeface="Wingdings" pitchFamily="2" charset="2"/>
              </a:rPr>
              <a:t> </a:t>
            </a:r>
            <a:r>
              <a:rPr lang="en-US" sz="2100" dirty="0" smtClean="0">
                <a:ea typeface="ＭＳ Ｐゴシック" charset="-128"/>
              </a:rPr>
              <a:t>[Complex] = 0 </a:t>
            </a:r>
            <a:r>
              <a:rPr lang="en-US" sz="2100" dirty="0" err="1" smtClean="0">
                <a:ea typeface="ＭＳ Ｐゴシック" charset="-128"/>
              </a:rPr>
              <a:t>vs</a:t>
            </a:r>
            <a:r>
              <a:rPr lang="en-US" sz="2100" dirty="0" smtClean="0">
                <a:ea typeface="ＭＳ Ｐゴシック" charset="-128"/>
              </a:rPr>
              <a:t> binary K</a:t>
            </a:r>
            <a:r>
              <a:rPr lang="en-US" sz="2100" baseline="-25000" dirty="0" smtClean="0">
                <a:ea typeface="ＭＳ Ｐゴシック" charset="-128"/>
              </a:rPr>
              <a:t>1 </a:t>
            </a:r>
            <a:r>
              <a:rPr lang="en-US" sz="2100" dirty="0" smtClean="0">
                <a:ea typeface="ＭＳ Ｐゴシック" charset="-128"/>
              </a:rPr>
              <a:t>= K</a:t>
            </a:r>
            <a:r>
              <a:rPr lang="en-US" sz="2100" baseline="-25000" dirty="0" smtClean="0">
                <a:ea typeface="ＭＳ Ｐゴシック" charset="-128"/>
              </a:rPr>
              <a:t>2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Generate a set of possible models, fit them, and select the best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Model Selection: </a:t>
            </a:r>
            <a:r>
              <a:rPr lang="en-US" sz="2100" dirty="0" err="1" smtClean="0">
                <a:ea typeface="ＭＳ Ｐゴシック" charset="-128"/>
              </a:rPr>
              <a:t>Akaike</a:t>
            </a:r>
            <a:r>
              <a:rPr lang="en-US" sz="2100" dirty="0" smtClean="0">
                <a:ea typeface="ＭＳ Ｐゴシック" charset="-128"/>
              </a:rPr>
              <a:t> Information Criterion (AIC)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AIC decreases with P and then increases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Billions of models, but only thousands near AIC upturn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Generate 1P, 2P, 3P model space chunks sequentially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Use structures to constrain complexity and simplicity of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67400" y="1524000"/>
            <a:ext cx="266700" cy="77788"/>
            <a:chOff x="6172200" y="2171700"/>
            <a:chExt cx="266700" cy="77788"/>
          </a:xfrm>
        </p:grpSpPr>
        <p:cxnSp>
          <p:nvCxnSpPr>
            <p:cNvPr id="5" name="Straight Arrow Connector 5"/>
            <p:cNvCxnSpPr>
              <a:cxnSpLocks noChangeShapeType="1"/>
            </p:cNvCxnSpPr>
            <p:nvPr/>
          </p:nvCxnSpPr>
          <p:spPr bwMode="auto">
            <a:xfrm>
              <a:off x="6210300" y="21717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6172200" y="22479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2348</Words>
  <Application>Microsoft Office PowerPoint</Application>
  <PresentationFormat>On-screen Show (4:3)</PresentationFormat>
  <Paragraphs>783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2_Custom Design</vt:lpstr>
      <vt:lpstr>Slide</vt:lpstr>
      <vt:lpstr>Equation</vt:lpstr>
      <vt:lpstr>Mathematical Models of dNTP Supply  Tom Radivoyevitch, PhD Assistant Professor  Epidemiology and Biostatistics   CCCC Developmental Therapeutics Program</vt:lpstr>
      <vt:lpstr>Single-Loop Temperature Control</vt:lpstr>
      <vt:lpstr>Power Plant Process &amp; Controls</vt:lpstr>
      <vt:lpstr>Ultimate Goal</vt:lpstr>
      <vt:lpstr>dNTP Supply </vt:lpstr>
      <vt:lpstr>MMR- Treatment Hypothesis</vt:lpstr>
      <vt:lpstr>p53- Treatment Hypothesis</vt:lpstr>
      <vt:lpstr>R Packages</vt:lpstr>
      <vt:lpstr>Enzyme Modeling Overview</vt:lpstr>
      <vt:lpstr>Ribonucleotide Reductase</vt:lpstr>
      <vt:lpstr>Michaelis-Menten Model</vt:lpstr>
      <vt:lpstr>Free Concentrations Versus Totals</vt:lpstr>
      <vt:lpstr>Enzyme, Substrate and Inhibitor</vt:lpstr>
      <vt:lpstr>dTTP induced R1 dimerization Complete K Hypotheses</vt:lpstr>
      <vt:lpstr>Binary K Hypotheses</vt:lpstr>
      <vt:lpstr>Fits to Data</vt:lpstr>
      <vt:lpstr>ATP-induced R1 Hexamerization</vt:lpstr>
      <vt:lpstr>Fits to R1 Mass Data</vt:lpstr>
      <vt:lpstr>~1/2 a-sites not occupied by ATP?</vt:lpstr>
      <vt:lpstr>Fits to RNR Activity Data</vt:lpstr>
      <vt:lpstr>Distribution of Model Space SSEs</vt:lpstr>
      <vt:lpstr>Microfluidics</vt:lpstr>
      <vt:lpstr>Adaptive Experimental Designs</vt:lpstr>
      <vt:lpstr>Why Systems Biology</vt:lpstr>
      <vt:lpstr>Indirect Approach  pro-B Cell Childhood ALL</vt:lpstr>
      <vt:lpstr>Folate Cycle (dTTP Supply)</vt:lpstr>
      <vt:lpstr>Conclusions</vt:lpstr>
      <vt:lpstr>Acknowledgements</vt:lpstr>
      <vt:lpstr>Comments on Methods</vt:lpstr>
      <vt:lpstr>Conjecture</vt:lpstr>
      <vt:lpstr>ccems Sample Code</vt:lpstr>
      <vt:lpstr>Slide 32</vt:lpstr>
      <vt:lpstr>Slide 33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jgreenx1</dc:creator>
  <cp:lastModifiedBy>radivot</cp:lastModifiedBy>
  <cp:revision>47</cp:revision>
  <dcterms:created xsi:type="dcterms:W3CDTF">2007-01-10T18:21:39Z</dcterms:created>
  <dcterms:modified xsi:type="dcterms:W3CDTF">2010-09-15T15:31:24Z</dcterms:modified>
</cp:coreProperties>
</file>