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sldIdLst>
    <p:sldId id="256" r:id="rId2"/>
    <p:sldId id="318" r:id="rId3"/>
    <p:sldId id="324" r:id="rId4"/>
    <p:sldId id="300" r:id="rId5"/>
    <p:sldId id="301" r:id="rId6"/>
    <p:sldId id="304" r:id="rId7"/>
    <p:sldId id="305" r:id="rId8"/>
    <p:sldId id="320" r:id="rId9"/>
    <p:sldId id="306" r:id="rId10"/>
    <p:sldId id="328" r:id="rId11"/>
    <p:sldId id="310" r:id="rId12"/>
    <p:sldId id="321" r:id="rId13"/>
    <p:sldId id="330" r:id="rId14"/>
    <p:sldId id="314" r:id="rId15"/>
    <p:sldId id="323" r:id="rId16"/>
    <p:sldId id="289" r:id="rId17"/>
    <p:sldId id="329" r:id="rId18"/>
    <p:sldId id="331" r:id="rId19"/>
    <p:sldId id="326" r:id="rId20"/>
    <p:sldId id="327" r:id="rId21"/>
    <p:sldId id="316" r:id="rId22"/>
    <p:sldId id="312" r:id="rId23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F0"/>
    <a:srgbClr val="184C8C"/>
    <a:srgbClr val="12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94687" autoAdjust="0"/>
  </p:normalViewPr>
  <p:slideViewPr>
    <p:cSldViewPr>
      <p:cViewPr varScale="1">
        <p:scale>
          <a:sx n="88" d="100"/>
          <a:sy n="88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1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BE9E-3354-417A-8095-EDCD23554CF5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22D8-7932-407D-A4E0-D0DAB7A3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22D8-7932-407D-A4E0-D0DAB7A3A4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7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Chr</a:t>
            </a:r>
            <a:r>
              <a:rPr lang="en-US" dirty="0" smtClean="0"/>
              <a:t> 9 = 140 Mb, </a:t>
            </a:r>
            <a:r>
              <a:rPr lang="en-US" dirty="0" err="1" smtClean="0"/>
              <a:t>Chr</a:t>
            </a:r>
            <a:r>
              <a:rPr lang="en-US" dirty="0" smtClean="0"/>
              <a:t> 22 = 50 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22D8-7932-407D-A4E0-D0DAB7A3A4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out how fast point mutations pile up with age to see if a second hit with</a:t>
            </a:r>
            <a:r>
              <a:rPr lang="en-US" baseline="0" dirty="0" smtClean="0"/>
              <a:t> a k of 0.07 may explain the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22D8-7932-407D-A4E0-D0DAB7A3A4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8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can get yanked out if there isn’t enough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22D8-7932-407D-A4E0-D0DAB7A3A4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8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23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28" descr="cwru formal logo blue no 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47675"/>
            <a:ext cx="2435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458200" cy="4724400"/>
          </a:xfrm>
          <a:noFill/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5471"/>
            <a:ext cx="745129" cy="74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457200" y="294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47" y="46822"/>
            <a:ext cx="1381905" cy="13541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itchFamily="34" charset="0"/>
              <a:buChar char="•"/>
              <a:defRPr/>
            </a:lvl2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123A5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81750"/>
            <a:ext cx="449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3.em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ic.umassmed.edu/heatmap/heatmap.php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1.wmf"/><Relationship Id="rId3" Type="http://schemas.openxmlformats.org/officeDocument/2006/relationships/image" Target="../media/image13.jpe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5.emf"/><Relationship Id="rId4" Type="http://schemas.openxmlformats.org/officeDocument/2006/relationships/image" Target="../media/image32.wmf"/><Relationship Id="rId9" Type="http://schemas.openxmlformats.org/officeDocument/2006/relationships/oleObject" Target="../embeddings/Microsoft_Word_97_-_2003_Document2.doc"/><Relationship Id="rId1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ic.umassmed.edu/heatmap/heatmap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562600"/>
            <a:ext cx="1371600" cy="101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8458200" cy="4724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>
                <a:cs typeface="Times New Roman" pitchFamily="18" charset="0"/>
              </a:rPr>
              <a:t>Integrated quantitative modeling of </a:t>
            </a:r>
            <a:r>
              <a:rPr lang="en-US" sz="3600" dirty="0" smtClean="0">
                <a:cs typeface="Times New Roman" pitchFamily="18" charset="0"/>
              </a:rPr>
              <a:t>radiation induced 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chronic </a:t>
            </a:r>
            <a:r>
              <a:rPr lang="en-US" sz="3600" dirty="0">
                <a:cs typeface="Times New Roman" pitchFamily="18" charset="0"/>
              </a:rPr>
              <a:t>myeloid leukemia (CML)</a:t>
            </a:r>
            <a:br>
              <a:rPr lang="en-US" sz="3600" dirty="0"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Tomas </a:t>
            </a:r>
            <a:r>
              <a:rPr lang="en-US" sz="2800" dirty="0" err="1" smtClean="0"/>
              <a:t>Radivoyevitch</a:t>
            </a:r>
            <a:r>
              <a:rPr lang="en-US" sz="2800" b="0" dirty="0" smtClean="0"/>
              <a:t> </a:t>
            </a:r>
            <a:br>
              <a:rPr lang="en-US" sz="2800" b="0" dirty="0" smtClean="0"/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Lynn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Hlatky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Landaw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Sachs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 2012;119(19):4363-71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400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of Cancer Systems Biology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Micro- to kilo-seconds: BCR-ABL formation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7" y="1219200"/>
            <a:ext cx="343019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556250" y="2732038"/>
            <a:ext cx="297815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spcAft>
                <a:spcPts val="0"/>
              </a:spcAft>
              <a:defRPr/>
            </a:pPr>
            <a:r>
              <a:rPr lang="en-US" sz="2150" dirty="0" smtClean="0"/>
              <a:t>estimated </a:t>
            </a:r>
            <a:r>
              <a:rPr lang="en-US" sz="2150" dirty="0"/>
              <a:t>number of translocations per cell is </a:t>
            </a:r>
            <a:r>
              <a:rPr lang="en-US" sz="2600" b="1" i="1" dirty="0" smtClean="0">
                <a:sym typeface="Symbol"/>
              </a:rPr>
              <a:t></a:t>
            </a:r>
            <a:r>
              <a:rPr lang="en-US" sz="2600" b="1" i="1" dirty="0">
                <a:sym typeface="Symbol"/>
              </a:rPr>
              <a:t>D + </a:t>
            </a:r>
            <a:r>
              <a:rPr lang="en-US" sz="2600" b="1" i="1" dirty="0" smtClean="0">
                <a:sym typeface="Symbol"/>
              </a:rPr>
              <a:t>D</a:t>
            </a:r>
            <a:r>
              <a:rPr lang="en-US" sz="2600" b="1" i="1" baseline="30000" dirty="0" smtClean="0">
                <a:sym typeface="Symbol"/>
              </a:rPr>
              <a:t>2</a:t>
            </a: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2703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78450"/>
            <a:ext cx="2438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5463" y="6477000"/>
            <a:ext cx="6459537" cy="42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50" dirty="0" smtClean="0">
                <a:latin typeface="Arial" pitchFamily="34" charset="0"/>
                <a:cs typeface="Arial" pitchFamily="34" charset="0"/>
              </a:rPr>
              <a:t>Loci </a:t>
            </a:r>
            <a:r>
              <a:rPr lang="en-US" sz="2150" dirty="0">
                <a:latin typeface="Arial" pitchFamily="34" charset="0"/>
                <a:cs typeface="Arial" pitchFamily="34" charset="0"/>
              </a:rPr>
              <a:t>specific versions </a:t>
            </a:r>
            <a:r>
              <a:rPr lang="en-US" sz="2150" dirty="0" smtClean="0">
                <a:latin typeface="Arial" pitchFamily="34" charset="0"/>
                <a:cs typeface="Arial" pitchFamily="34" charset="0"/>
              </a:rPr>
              <a:t>give </a:t>
            </a:r>
            <a:r>
              <a:rPr lang="en-US" sz="2150" dirty="0">
                <a:latin typeface="Arial" pitchFamily="34" charset="0"/>
                <a:cs typeface="Arial" pitchFamily="34" charset="0"/>
              </a:rPr>
              <a:t>BCR-ABL </a:t>
            </a:r>
            <a:r>
              <a:rPr lang="en-US" sz="2150" dirty="0" smtClean="0">
                <a:latin typeface="Arial" pitchFamily="34" charset="0"/>
                <a:cs typeface="Arial" pitchFamily="34" charset="0"/>
              </a:rPr>
              <a:t>estimates</a:t>
            </a:r>
            <a:endParaRPr lang="en-US" sz="2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9722" y="45720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-track action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41148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1-track action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410200" y="3810000"/>
            <a:ext cx="50286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934200" y="3886200"/>
            <a:ext cx="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34200" y="4953000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38600" y="4495800"/>
            <a:ext cx="762000" cy="2608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and HSC numbers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114257"/>
              </p:ext>
            </p:extLst>
          </p:nvPr>
        </p:nvGraphicFramePr>
        <p:xfrm>
          <a:off x="254326" y="1143000"/>
          <a:ext cx="8965874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" name="Document" r:id="rId3" imgW="7355688" imgH="1787825" progId="Word.Document.8">
                  <p:embed/>
                </p:oleObj>
              </mc:Choice>
              <mc:Fallback>
                <p:oleObj name="Document" r:id="rId3" imgW="7355688" imgH="17878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26" y="1143000"/>
                        <a:ext cx="8965874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017917" y="2797175"/>
            <a:ext cx="5211683" cy="521732"/>
            <a:chOff x="2438400" y="3276600"/>
            <a:chExt cx="5211683" cy="521732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3429000"/>
              <a:ext cx="5211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Higher risk estimate is more biologically plausible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505200" y="3276600"/>
              <a:ext cx="0" cy="190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486400" y="3314700"/>
              <a:ext cx="0" cy="190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8" descr="prof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/>
          <a:stretch/>
        </p:blipFill>
        <p:spPr bwMode="auto">
          <a:xfrm>
            <a:off x="4876800" y="3436411"/>
            <a:ext cx="4221480" cy="34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3475672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Linear-to-quadratic transition dose </a:t>
            </a:r>
            <a:r>
              <a:rPr lang="el-GR" dirty="0" smtClean="0">
                <a:solidFill>
                  <a:srgbClr val="002060"/>
                </a:solidFill>
              </a:rPr>
              <a:t>α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en-US" dirty="0" smtClean="0">
                <a:solidFill>
                  <a:srgbClr val="002060"/>
                </a:solidFill>
              </a:rPr>
              <a:t> increases from ~0.3 </a:t>
            </a:r>
            <a:r>
              <a:rPr lang="en-US" dirty="0" err="1" smtClean="0">
                <a:solidFill>
                  <a:srgbClr val="002060"/>
                </a:solidFill>
              </a:rPr>
              <a:t>Gy</a:t>
            </a:r>
            <a:r>
              <a:rPr lang="en-US" dirty="0" smtClean="0">
                <a:solidFill>
                  <a:srgbClr val="002060"/>
                </a:solidFill>
              </a:rPr>
              <a:t> to ~8 </a:t>
            </a:r>
            <a:r>
              <a:rPr lang="en-US" dirty="0" err="1" smtClean="0">
                <a:solidFill>
                  <a:srgbClr val="002060"/>
                </a:solidFill>
              </a:rPr>
              <a:t>Gy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=&gt;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~</a:t>
            </a:r>
            <a:r>
              <a:rPr lang="en-US" dirty="0">
                <a:solidFill>
                  <a:srgbClr val="FF0000"/>
                </a:solidFill>
              </a:rPr>
              <a:t>3-fold </a:t>
            </a:r>
            <a:r>
              <a:rPr lang="en-US" dirty="0" smtClean="0">
                <a:solidFill>
                  <a:srgbClr val="FF0000"/>
                </a:solidFill>
              </a:rPr>
              <a:t>increases in estimates </a:t>
            </a:r>
            <a:r>
              <a:rPr lang="en-US" dirty="0">
                <a:solidFill>
                  <a:srgbClr val="FF0000"/>
                </a:solidFill>
              </a:rPr>
              <a:t>of risk in the limit of low doses of </a:t>
            </a:r>
            <a:r>
              <a:rPr lang="el-GR" dirty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-rays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" y="570607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estimates </a:t>
            </a:r>
            <a:r>
              <a:rPr lang="en-US" dirty="0" smtClean="0">
                <a:solidFill>
                  <a:srgbClr val="002060"/>
                </a:solidFill>
              </a:rPr>
              <a:t>of HSC from </a:t>
            </a:r>
            <a:r>
              <a:rPr lang="en-US" dirty="0">
                <a:solidFill>
                  <a:srgbClr val="002060"/>
                </a:solidFill>
              </a:rPr>
              <a:t>400 to ~</a:t>
            </a:r>
            <a:r>
              <a:rPr lang="en-US" dirty="0" smtClean="0">
                <a:solidFill>
                  <a:srgbClr val="002060"/>
                </a:solidFill>
              </a:rPr>
              <a:t>10</a:t>
            </a:r>
            <a:r>
              <a:rPr lang="en-US" baseline="30000" dirty="0" smtClean="0">
                <a:solidFill>
                  <a:srgbClr val="002060"/>
                </a:solidFill>
              </a:rPr>
              <a:t>6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=&gt; </a:t>
            </a:r>
            <a:r>
              <a:rPr lang="en-US" dirty="0" smtClean="0">
                <a:solidFill>
                  <a:srgbClr val="FF0000"/>
                </a:solidFill>
              </a:rPr>
              <a:t>target </a:t>
            </a:r>
            <a:r>
              <a:rPr lang="en-US" dirty="0">
                <a:solidFill>
                  <a:srgbClr val="FF0000"/>
                </a:solidFill>
              </a:rPr>
              <a:t>cells may be </a:t>
            </a:r>
            <a:r>
              <a:rPr lang="en-US" dirty="0" smtClean="0">
                <a:solidFill>
                  <a:srgbClr val="FF0000"/>
                </a:solidFill>
              </a:rPr>
              <a:t>progenitors that are slightly less </a:t>
            </a:r>
            <a:r>
              <a:rPr lang="en-US" dirty="0">
                <a:solidFill>
                  <a:srgbClr val="FF0000"/>
                </a:solidFill>
              </a:rPr>
              <a:t>primitive than </a:t>
            </a:r>
            <a:r>
              <a:rPr lang="en-US" dirty="0" smtClean="0">
                <a:solidFill>
                  <a:srgbClr val="FF0000"/>
                </a:solidFill>
              </a:rPr>
              <a:t>HSC 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4809292"/>
            <a:ext cx="37037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Proximity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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linear dose dependence as observed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Main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458200" cy="4525963"/>
          </a:xfrm>
        </p:spPr>
        <p:txBody>
          <a:bodyPr/>
          <a:lstStyle/>
          <a:p>
            <a:pPr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HSC </a:t>
            </a:r>
            <a:r>
              <a:rPr lang="en-US" dirty="0" smtClean="0">
                <a:cs typeface="Times New Roman" pitchFamily="18" charset="0"/>
              </a:rPr>
              <a:t>estimation is synergistic with radiation-induced CML risk estimation</a:t>
            </a:r>
          </a:p>
          <a:p>
            <a:pPr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BCR and ABL loci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unusually close favors  1-track </a:t>
            </a:r>
            <a:r>
              <a:rPr lang="en-US" dirty="0">
                <a:latin typeface="Arial" pitchFamily="34" charset="0"/>
                <a:cs typeface="Arial" pitchFamily="34" charset="0"/>
              </a:rPr>
              <a:t>action and thus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LNT, </a:t>
            </a:r>
            <a:r>
              <a:rPr lang="en-US" dirty="0">
                <a:latin typeface="Arial" pitchFamily="34" charset="0"/>
                <a:cs typeface="Arial" pitchFamily="34" charset="0"/>
              </a:rPr>
              <a:t>in contrast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linear-quadratic </a:t>
            </a:r>
            <a:r>
              <a:rPr lang="en-US" dirty="0">
                <a:latin typeface="Arial" pitchFamily="34" charset="0"/>
                <a:cs typeface="Arial" pitchFamily="34" charset="0"/>
              </a:rPr>
              <a:t>behavior of other radiogenic leukemias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ct val="40000"/>
              </a:spcAft>
              <a:buFont typeface="Arial" pitchFamily="34" charset="0"/>
              <a:buChar char="•"/>
            </a:pP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0405"/>
            <a:ext cx="4495800" cy="448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Bcr-Abl</a:t>
            </a:r>
            <a:r>
              <a:rPr lang="en-US" dirty="0" smtClean="0"/>
              <a:t> to CML Waiting Times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37224"/>
              </p:ext>
            </p:extLst>
          </p:nvPr>
        </p:nvGraphicFramePr>
        <p:xfrm>
          <a:off x="1665514" y="3048000"/>
          <a:ext cx="1611086" cy="493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4" imgW="965200" imgH="419100" progId="Equation.3">
                  <p:embed/>
                </p:oleObj>
              </mc:Choice>
              <mc:Fallback>
                <p:oleObj name="Equation" r:id="rId4" imgW="96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514" y="3048000"/>
                        <a:ext cx="1611086" cy="493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446137"/>
              </p:ext>
            </p:extLst>
          </p:nvPr>
        </p:nvGraphicFramePr>
        <p:xfrm>
          <a:off x="1945217" y="1219200"/>
          <a:ext cx="262678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6" imgW="1384300" imgH="241300" progId="Equation.3">
                  <p:embed/>
                </p:oleObj>
              </mc:Choice>
              <mc:Fallback>
                <p:oleObj name="Equation" r:id="rId6" imgW="1384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217" y="1219200"/>
                        <a:ext cx="2626783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429000" y="449580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M/F=1.42</a:t>
            </a:r>
          </a:p>
          <a:p>
            <a:r>
              <a:rPr lang="en-US" sz="1200" dirty="0" err="1" smtClean="0"/>
              <a:t>tf</a:t>
            </a:r>
            <a:r>
              <a:rPr lang="en-US" sz="1200" dirty="0" smtClean="0"/>
              <a:t>-tm=6.3y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848600" y="365313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M/F=1.47</a:t>
            </a:r>
          </a:p>
          <a:p>
            <a:r>
              <a:rPr lang="en-US" sz="1200" dirty="0" err="1" smtClean="0"/>
              <a:t>tf</a:t>
            </a:r>
            <a:r>
              <a:rPr lang="en-US" sz="1200" dirty="0" smtClean="0"/>
              <a:t>-tm=10 </a:t>
            </a:r>
            <a:r>
              <a:rPr lang="en-US" sz="1200" dirty="0" err="1" smtClean="0"/>
              <a:t>yrs</a:t>
            </a:r>
            <a:endParaRPr lang="en-US" sz="1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82" y="1905000"/>
            <a:ext cx="41233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 at </a:t>
            </a:r>
            <a:r>
              <a:rPr lang="en-US" dirty="0"/>
              <a:t>E</a:t>
            </a:r>
            <a:r>
              <a:rPr lang="en-US" dirty="0" smtClean="0"/>
              <a:t>xposure Dependence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5"/>
            <a:ext cx="9144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248400"/>
            <a:ext cx="8922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 Gender difference in age responses is an amplitude (more than latency)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270827" cy="32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dependence of chromosome translocations and CML 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693545" y="1993849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If </a:t>
            </a:r>
            <a:r>
              <a:rPr lang="en-US" sz="2000" u="sng" dirty="0">
                <a:solidFill>
                  <a:srgbClr val="FF0000"/>
                </a:solidFill>
              </a:rPr>
              <a:t>initiation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increases </a:t>
            </a:r>
            <a:r>
              <a:rPr lang="en-US" sz="2000" dirty="0">
                <a:solidFill>
                  <a:srgbClr val="FF0000"/>
                </a:solidFill>
              </a:rPr>
              <a:t>with </a:t>
            </a:r>
            <a:r>
              <a:rPr lang="en-US" sz="2000" dirty="0" smtClean="0">
                <a:solidFill>
                  <a:srgbClr val="FF0000"/>
                </a:solidFill>
              </a:rPr>
              <a:t>age, fewer stages may be needed to model some cancers</a:t>
            </a:r>
            <a:endParaRPr lang="en-US" sz="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81400" y="4114800"/>
            <a:ext cx="51456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 translocation </a:t>
            </a:r>
            <a:r>
              <a:rPr lang="en-US" sz="2000" dirty="0"/>
              <a:t>clone incidence </a:t>
            </a:r>
            <a:r>
              <a:rPr lang="en-US" sz="2000" dirty="0" smtClean="0"/>
              <a:t>exponential with a comparable</a:t>
            </a:r>
            <a:r>
              <a:rPr lang="en-US" sz="2000" dirty="0"/>
              <a:t> </a:t>
            </a:r>
            <a:r>
              <a:rPr lang="en-US" sz="2000" dirty="0" smtClean="0"/>
              <a:t>k =&gt; ~ 1 hit 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 smtClean="0"/>
              <a:t>Data = controls </a:t>
            </a:r>
            <a:r>
              <a:rPr lang="en-US" sz="2000" dirty="0"/>
              <a:t>for radiation </a:t>
            </a:r>
            <a:r>
              <a:rPr lang="en-US" sz="2000" dirty="0" err="1" smtClean="0"/>
              <a:t>biodosimetry</a:t>
            </a:r>
            <a:endParaRPr lang="en-US" sz="2000" dirty="0" smtClean="0"/>
          </a:p>
          <a:p>
            <a:r>
              <a:rPr lang="en-US" sz="1200" dirty="0" err="1"/>
              <a:t>Sigurdson</a:t>
            </a:r>
            <a:r>
              <a:rPr lang="en-US" sz="1200" dirty="0"/>
              <a:t> </a:t>
            </a:r>
            <a:r>
              <a:rPr lang="en-US" sz="1200" dirty="0" smtClean="0"/>
              <a:t>AJ et </a:t>
            </a:r>
            <a:r>
              <a:rPr lang="en-US" sz="1200" dirty="0"/>
              <a:t>al., 2008, International study of factors affecting human chromosome translocations, </a:t>
            </a:r>
            <a:r>
              <a:rPr lang="en-US" sz="1200" i="1" dirty="0"/>
              <a:t>Mutation research</a:t>
            </a:r>
            <a:r>
              <a:rPr lang="en-US" sz="1200" dirty="0"/>
              <a:t> </a:t>
            </a:r>
            <a:r>
              <a:rPr lang="en-US" sz="1200" b="1" dirty="0"/>
              <a:t>652:</a:t>
            </a:r>
            <a:r>
              <a:rPr lang="en-US" sz="1200" dirty="0"/>
              <a:t>112-21.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" y="4419600"/>
            <a:ext cx="304222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4246" y="2514600"/>
                <a:ext cx="146995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𝑎𝑔𝑒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246" y="2514600"/>
                <a:ext cx="1469954" cy="374270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91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Acknowledgements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2837"/>
            <a:ext cx="8915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Co-authors</a:t>
            </a:r>
          </a:p>
          <a:p>
            <a:pPr lvl="1" eaLnBrk="1" hangingPunct="1">
              <a:defRPr/>
            </a:pPr>
            <a:r>
              <a:rPr lang="en-US" dirty="0" smtClean="0"/>
              <a:t>Rainer Sachs (UC Berkeley and Tufts </a:t>
            </a:r>
            <a:r>
              <a:rPr lang="en-US" dirty="0" err="1" smtClean="0"/>
              <a:t>Unversity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Lynn </a:t>
            </a:r>
            <a:r>
              <a:rPr lang="en-US" dirty="0" err="1" smtClean="0"/>
              <a:t>Hlatky</a:t>
            </a:r>
            <a:r>
              <a:rPr lang="en-US" dirty="0" smtClean="0"/>
              <a:t> (Tufts University)</a:t>
            </a:r>
          </a:p>
          <a:p>
            <a:pPr lvl="1" eaLnBrk="1" hangingPunct="1">
              <a:defRPr/>
            </a:pPr>
            <a:r>
              <a:rPr lang="en-US" dirty="0" smtClean="0"/>
              <a:t>Julian </a:t>
            </a:r>
            <a:r>
              <a:rPr lang="en-US" dirty="0" err="1" smtClean="0"/>
              <a:t>Landaw</a:t>
            </a:r>
            <a:r>
              <a:rPr lang="en-US" dirty="0" smtClean="0"/>
              <a:t> </a:t>
            </a:r>
            <a:r>
              <a:rPr lang="en-US" dirty="0"/>
              <a:t>(UC Berkeley</a:t>
            </a:r>
            <a:r>
              <a:rPr lang="en-US" dirty="0" smtClean="0"/>
              <a:t>) </a:t>
            </a:r>
          </a:p>
          <a:p>
            <a:pPr eaLnBrk="1" hangingPunct="1">
              <a:defRPr/>
            </a:pPr>
            <a:r>
              <a:rPr lang="en-US" dirty="0" smtClean="0"/>
              <a:t>Collaborators </a:t>
            </a:r>
          </a:p>
          <a:p>
            <a:pPr lvl="1" eaLnBrk="1" hangingPunct="1">
              <a:defRPr/>
            </a:pPr>
            <a:r>
              <a:rPr lang="en-US" dirty="0" err="1" smtClean="0"/>
              <a:t>Yogen</a:t>
            </a:r>
            <a:r>
              <a:rPr lang="en-US" dirty="0" smtClean="0"/>
              <a:t> </a:t>
            </a:r>
            <a:r>
              <a:rPr lang="en-US" dirty="0" err="1" smtClean="0"/>
              <a:t>Saunthararajah</a:t>
            </a:r>
            <a:r>
              <a:rPr lang="en-US" dirty="0" smtClean="0"/>
              <a:t> (Cleveland Clinic)</a:t>
            </a:r>
          </a:p>
          <a:p>
            <a:pPr lvl="1" eaLnBrk="1" hangingPunct="1">
              <a:defRPr/>
            </a:pPr>
            <a:r>
              <a:rPr lang="en-US" dirty="0" smtClean="0"/>
              <a:t>James </a:t>
            </a:r>
            <a:r>
              <a:rPr lang="en-US" dirty="0" err="1" smtClean="0"/>
              <a:t>Jacobberger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Case Western)</a:t>
            </a:r>
          </a:p>
          <a:p>
            <a:pPr eaLnBrk="1" hangingPunct="1">
              <a:defRPr/>
            </a:pPr>
            <a:r>
              <a:rPr lang="en-US" dirty="0" smtClean="0"/>
              <a:t>Funding</a:t>
            </a:r>
          </a:p>
          <a:p>
            <a:pPr lvl="1" eaLnBrk="1" hangingPunct="1">
              <a:defRPr/>
            </a:pPr>
            <a:r>
              <a:rPr lang="en-US" dirty="0" smtClean="0"/>
              <a:t>Tufts ICBP, Epidemiology </a:t>
            </a:r>
            <a:r>
              <a:rPr lang="en-US" dirty="0"/>
              <a:t>&amp; </a:t>
            </a:r>
            <a:r>
              <a:rPr lang="en-US" dirty="0" smtClean="0"/>
              <a:t>Biostatistics (Case) 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 smtClean="0"/>
              <a:t>                             Thank you!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61" y="762000"/>
            <a:ext cx="2125339" cy="573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3461" y="3164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K562 </a:t>
            </a:r>
            <a:r>
              <a:rPr lang="en-US" dirty="0" err="1" smtClean="0"/>
              <a:t>bcr-abl</a:t>
            </a:r>
            <a:r>
              <a:rPr lang="en-US" dirty="0" smtClean="0"/>
              <a:t>+ = control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-56536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http://hic.umassmed.edu/heatmap/heatmap.php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3626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EBV-transformed </a:t>
            </a:r>
          </a:p>
          <a:p>
            <a:r>
              <a:rPr lang="en-US" dirty="0" err="1" smtClean="0"/>
              <a:t>lymphoblasts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705601" y="1008965"/>
            <a:ext cx="2438400" cy="5872587"/>
            <a:chOff x="7443693" y="2097213"/>
            <a:chExt cx="1700307" cy="4784339"/>
          </a:xfrm>
        </p:grpSpPr>
        <p:sp>
          <p:nvSpPr>
            <p:cNvPr id="7" name="TextBox 6"/>
            <p:cNvSpPr txBox="1"/>
            <p:nvPr/>
          </p:nvSpPr>
          <p:spPr>
            <a:xfrm>
              <a:off x="7663543" y="651222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chr22</a:t>
              </a:r>
              <a:endParaRPr lang="en-US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638" y="2097213"/>
              <a:ext cx="1607705" cy="4415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7620000" y="2618945"/>
              <a:ext cx="0" cy="36970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447062" y="6712756"/>
              <a:ext cx="6969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443693" y="2249613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chr9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" y="6165504"/>
            <a:ext cx="354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ABL @133 Mb  and  </a:t>
            </a:r>
            <a:r>
              <a:rPr lang="en-US" sz="1200" dirty="0"/>
              <a:t>BCR @ </a:t>
            </a:r>
            <a:r>
              <a:rPr lang="en-US" sz="1200" dirty="0" smtClean="0"/>
              <a:t>23 Mb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6" name="Arc 15"/>
          <p:cNvSpPr/>
          <p:nvPr/>
        </p:nvSpPr>
        <p:spPr>
          <a:xfrm rot="6454621">
            <a:off x="1489176" y="2440136"/>
            <a:ext cx="3269645" cy="4678884"/>
          </a:xfrm>
          <a:prstGeom prst="arc">
            <a:avLst>
              <a:gd name="adj1" fmla="val 17297867"/>
              <a:gd name="adj2" fmla="val 21580988"/>
            </a:avLst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5968608">
            <a:off x="1478284" y="-730494"/>
            <a:ext cx="4132315" cy="10329168"/>
          </a:xfrm>
          <a:prstGeom prst="arc">
            <a:avLst>
              <a:gd name="adj1" fmla="val 16970746"/>
              <a:gd name="adj2" fmla="val 358004"/>
            </a:avLst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7071" y="1408837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Lieberman-</a:t>
            </a:r>
            <a:r>
              <a:rPr lang="fr-FR" sz="1600" dirty="0" err="1" smtClean="0"/>
              <a:t>Aiden</a:t>
            </a:r>
            <a:r>
              <a:rPr lang="fr-FR" sz="1600" dirty="0" smtClean="0"/>
              <a:t> et al. </a:t>
            </a:r>
            <a:r>
              <a:rPr lang="fr-FR" sz="1600" i="1" dirty="0" smtClean="0"/>
              <a:t>Science, 9 </a:t>
            </a:r>
            <a:r>
              <a:rPr lang="fr-FR" sz="1600" i="1" dirty="0" err="1" smtClean="0"/>
              <a:t>October</a:t>
            </a:r>
            <a:r>
              <a:rPr lang="fr-FR" sz="1600" i="1" dirty="0" smtClean="0"/>
              <a:t> 2009</a:t>
            </a:r>
            <a:r>
              <a:rPr lang="fr-FR" sz="1600" i="1" dirty="0"/>
              <a:t>: 289-293</a:t>
            </a:r>
            <a:r>
              <a:rPr lang="fr-FR" sz="16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6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31"/>
          <a:stretch/>
        </p:blipFill>
        <p:spPr bwMode="auto">
          <a:xfrm>
            <a:off x="152400" y="762000"/>
            <a:ext cx="8915400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6404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Dose Response</a:t>
            </a:r>
          </a:p>
        </p:txBody>
      </p:sp>
      <p:pic>
        <p:nvPicPr>
          <p:cNvPr id="4" name="Picture 8" descr="prof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/>
          <a:stretch/>
        </p:blipFill>
        <p:spPr bwMode="auto">
          <a:xfrm>
            <a:off x="76200" y="2571750"/>
            <a:ext cx="528828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93354"/>
              </p:ext>
            </p:extLst>
          </p:nvPr>
        </p:nvGraphicFramePr>
        <p:xfrm>
          <a:off x="3124200" y="1219200"/>
          <a:ext cx="3200400" cy="40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1" name="Equation" r:id="rId4" imgW="1638300" imgH="241300" progId="Equation.3">
                  <p:embed/>
                </p:oleObj>
              </mc:Choice>
              <mc:Fallback>
                <p:oleObj name="Equation" r:id="rId4" imgW="1638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3200400" cy="405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424037"/>
              </p:ext>
            </p:extLst>
          </p:nvPr>
        </p:nvGraphicFramePr>
        <p:xfrm>
          <a:off x="1295400" y="1676400"/>
          <a:ext cx="746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2" name="Equation" r:id="rId6" imgW="3695700" imgH="292100" progId="Equation.3">
                  <p:embed/>
                </p:oleObj>
              </mc:Choice>
              <mc:Fallback>
                <p:oleObj name="Equation" r:id="rId6" imgW="36957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7467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58929"/>
              </p:ext>
            </p:extLst>
          </p:nvPr>
        </p:nvGraphicFramePr>
        <p:xfrm>
          <a:off x="5715000" y="2286000"/>
          <a:ext cx="3124200" cy="41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3" name="Equation" r:id="rId8" imgW="1676400" imgH="241300" progId="Equation.3">
                  <p:embed/>
                </p:oleObj>
              </mc:Choice>
              <mc:Fallback>
                <p:oleObj name="Equation" r:id="rId8" imgW="167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3124200" cy="415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557520" y="2819400"/>
            <a:ext cx="3586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 is the number of </a:t>
            </a:r>
            <a:r>
              <a:rPr lang="en-US" dirty="0" smtClean="0"/>
              <a:t>CML target </a:t>
            </a:r>
            <a:r>
              <a:rPr lang="en-US" dirty="0"/>
              <a:t>cells </a:t>
            </a:r>
            <a:r>
              <a:rPr lang="en-US" dirty="0" smtClean="0"/>
              <a:t>in an individual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ba|T</a:t>
            </a:r>
            <a:r>
              <a:rPr lang="en-US" dirty="0"/>
              <a:t>) is the probability of BCR-ABL given a </a:t>
            </a:r>
            <a:r>
              <a:rPr lang="en-US" dirty="0" smtClean="0"/>
              <a:t>translocation</a:t>
            </a:r>
          </a:p>
          <a:p>
            <a:endParaRPr lang="en-US" dirty="0"/>
          </a:p>
          <a:p>
            <a:r>
              <a:rPr lang="en-US" dirty="0" smtClean="0"/>
              <a:t>w(t)=probability density that CML arrives at t given </a:t>
            </a:r>
            <a:r>
              <a:rPr lang="en-US" dirty="0" err="1" smtClean="0"/>
              <a:t>bcr-abl</a:t>
            </a:r>
            <a:r>
              <a:rPr lang="en-US" dirty="0" smtClean="0"/>
              <a:t> at t=0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73430"/>
              </p:ext>
            </p:extLst>
          </p:nvPr>
        </p:nvGraphicFramePr>
        <p:xfrm>
          <a:off x="6324600" y="5105400"/>
          <a:ext cx="1752600" cy="53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4" name="Equation" r:id="rId10" imgW="965200" imgH="419100" progId="Equation.3">
                  <p:embed/>
                </p:oleObj>
              </mc:Choice>
              <mc:Fallback>
                <p:oleObj name="Equation" r:id="rId10" imgW="96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105400"/>
                        <a:ext cx="1752600" cy="536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00736"/>
              </p:ext>
            </p:extLst>
          </p:nvPr>
        </p:nvGraphicFramePr>
        <p:xfrm>
          <a:off x="5445760" y="5715000"/>
          <a:ext cx="1905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5" name="Equation" r:id="rId12" imgW="1371600" imgH="482400" progId="Equation.3">
                  <p:embed/>
                </p:oleObj>
              </mc:Choice>
              <mc:Fallback>
                <p:oleObj name="Equation" r:id="rId12" imgW="1371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760" y="5715000"/>
                        <a:ext cx="1905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407660" y="633984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Linear R = </a:t>
            </a:r>
            <a:r>
              <a:rPr lang="pt-BR" sz="1200" dirty="0" smtClean="0"/>
              <a:t>0.0075/Gy.  </a:t>
            </a:r>
            <a:r>
              <a:rPr lang="pt-BR" sz="1200" dirty="0"/>
              <a:t>LQE </a:t>
            </a:r>
            <a:r>
              <a:rPr lang="pt-BR" sz="1200" dirty="0" smtClean="0"/>
              <a:t>posterior </a:t>
            </a:r>
            <a:r>
              <a:rPr lang="pt-BR" sz="1200" dirty="0"/>
              <a:t>R = 0.0022/Gy</a:t>
            </a:r>
          </a:p>
        </p:txBody>
      </p:sp>
    </p:spTree>
    <p:extLst>
      <p:ext uri="{BB962C8B-B14F-4D97-AF65-F5344CB8AC3E}">
        <p14:creationId xmlns:p14="http://schemas.microsoft.com/office/powerpoint/2010/main" val="31683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17637"/>
            <a:ext cx="8458200" cy="4525963"/>
          </a:xfrm>
        </p:spPr>
        <p:txBody>
          <a:bodyPr/>
          <a:lstStyle/>
          <a:p>
            <a:r>
              <a:rPr lang="en-US" b="1" dirty="0" smtClean="0"/>
              <a:t>Homogeneity</a:t>
            </a:r>
            <a:r>
              <a:rPr lang="en-US" dirty="0" smtClean="0"/>
              <a:t>: all have </a:t>
            </a:r>
            <a:r>
              <a:rPr lang="en-US" i="1" dirty="0" smtClean="0"/>
              <a:t>BCR-ABL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Prevalence</a:t>
            </a:r>
            <a:r>
              <a:rPr lang="en-US" dirty="0" smtClean="0"/>
              <a:t>: SEER CML/APL =  ~ 8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Understanding</a:t>
            </a:r>
            <a:r>
              <a:rPr lang="en-US" dirty="0" smtClean="0"/>
              <a:t>: </a:t>
            </a:r>
            <a:r>
              <a:rPr lang="en-US" dirty="0" err="1" smtClean="0"/>
              <a:t>imatinib</a:t>
            </a:r>
            <a:r>
              <a:rPr lang="en-US" dirty="0" smtClean="0"/>
              <a:t> success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=&gt; </a:t>
            </a:r>
            <a:r>
              <a:rPr lang="en-US" i="1" dirty="0" smtClean="0"/>
              <a:t>BCR-ABL</a:t>
            </a:r>
            <a:r>
              <a:rPr lang="en-US" dirty="0" smtClean="0"/>
              <a:t> causes CML </a:t>
            </a:r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Study CML?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776" y="4840069"/>
            <a:ext cx="7588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SEER </a:t>
            </a:r>
            <a:r>
              <a:rPr lang="en-US" dirty="0"/>
              <a:t>= </a:t>
            </a:r>
            <a:r>
              <a:rPr lang="en-US" dirty="0" smtClean="0"/>
              <a:t>Surveillance</a:t>
            </a:r>
            <a:r>
              <a:rPr lang="en-US" dirty="0"/>
              <a:t>, Epidemiology and End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APL    =  Acute </a:t>
            </a:r>
            <a:r>
              <a:rPr lang="en-US" dirty="0" err="1" smtClean="0"/>
              <a:t>Promyelocytic</a:t>
            </a:r>
            <a:r>
              <a:rPr lang="en-US" dirty="0" smtClean="0"/>
              <a:t> Leukemia (~homogeneous in </a:t>
            </a:r>
            <a:r>
              <a:rPr lang="en-US" i="1" dirty="0" smtClean="0"/>
              <a:t>PML-RARA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14600" y="2133600"/>
            <a:ext cx="4445486" cy="1758005"/>
            <a:chOff x="4737477" y="2145268"/>
            <a:chExt cx="4445486" cy="18225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62"/>
            <a:stretch/>
          </p:blipFill>
          <p:spPr>
            <a:xfrm>
              <a:off x="5410200" y="2209800"/>
              <a:ext cx="2971800" cy="17580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37477" y="2526268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Chr</a:t>
              </a:r>
              <a:r>
                <a:rPr lang="en-US" dirty="0" smtClean="0"/>
                <a:t> 9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05800" y="21452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Chr</a:t>
              </a:r>
              <a:r>
                <a:rPr lang="en-US" dirty="0" smtClean="0"/>
                <a:t> 22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52842" y="35814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8552" y="333181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Philadelphia Chromosome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3386" y="3331811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22-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H="1">
            <a:off x="5823857" y="3516477"/>
            <a:ext cx="468086" cy="108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Theory, Risk and HSC numbers</a:t>
            </a:r>
            <a:endParaRPr lang="en-US" dirty="0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30617"/>
              </p:ext>
            </p:extLst>
          </p:nvPr>
        </p:nvGraphicFramePr>
        <p:xfrm>
          <a:off x="1327150" y="1066800"/>
          <a:ext cx="69024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" name="Equation" r:id="rId3" imgW="3898800" imgH="482400" progId="Equation.3">
                  <p:embed/>
                </p:oleObj>
              </mc:Choice>
              <mc:Fallback>
                <p:oleObj name="Equation" r:id="rId3" imgW="3898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066800"/>
                        <a:ext cx="69024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85800" y="1828800"/>
            <a:ext cx="8153400" cy="2706382"/>
            <a:chOff x="609600" y="2209042"/>
            <a:chExt cx="8153400" cy="2706382"/>
          </a:xfrm>
        </p:grpSpPr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609600" y="2209042"/>
              <a:ext cx="8153400" cy="2706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 algn="l">
                <a:spcBef>
                  <a:spcPts val="363"/>
                </a:spcBef>
                <a:spcAft>
                  <a:spcPct val="20000"/>
                </a:spcAft>
              </a:pPr>
              <a:r>
                <a:rPr lang="en-US" sz="1600" i="1" dirty="0"/>
                <a:t>P</a:t>
              </a:r>
              <a:r>
                <a:rPr lang="en-US" sz="1600" dirty="0"/>
                <a:t>(</a:t>
              </a:r>
              <a:r>
                <a:rPr lang="en-US" sz="1600" i="1" dirty="0" err="1"/>
                <a:t>ba|D</a:t>
              </a:r>
              <a:r>
                <a:rPr lang="en-US" sz="1600" dirty="0"/>
                <a:t>)</a:t>
              </a:r>
              <a:r>
                <a:rPr lang="en-US" sz="1600" i="1" dirty="0"/>
                <a:t> </a:t>
              </a:r>
              <a:r>
                <a:rPr lang="en-US" sz="1600" dirty="0"/>
                <a:t>= probability of a </a:t>
              </a:r>
              <a:r>
                <a:rPr lang="en-US" sz="1600" i="1" dirty="0"/>
                <a:t>BCR</a:t>
              </a:r>
              <a:r>
                <a:rPr lang="en-US" sz="1600" dirty="0"/>
                <a:t>-</a:t>
              </a:r>
              <a:r>
                <a:rPr lang="en-US" sz="1600" i="1" dirty="0"/>
                <a:t>ABL</a:t>
              </a:r>
              <a:r>
                <a:rPr lang="en-US" sz="1600" dirty="0"/>
                <a:t> translocation per G</a:t>
              </a:r>
              <a:r>
                <a:rPr lang="en-US" sz="1600" baseline="-25000" dirty="0"/>
                <a:t>0</a:t>
              </a:r>
              <a:r>
                <a:rPr lang="en-US" sz="1600" dirty="0"/>
                <a:t>/G</a:t>
              </a:r>
              <a:r>
                <a:rPr lang="en-US" sz="1600" baseline="-25000" dirty="0"/>
                <a:t>1</a:t>
              </a:r>
              <a:r>
                <a:rPr lang="en-US" sz="1600" dirty="0"/>
                <a:t> cell given a dose </a:t>
              </a:r>
              <a:r>
                <a:rPr lang="en-US" sz="1600" i="1" dirty="0"/>
                <a:t>D</a:t>
              </a:r>
            </a:p>
            <a:p>
              <a:pPr lvl="1" algn="l">
                <a:spcBef>
                  <a:spcPts val="363"/>
                </a:spcBef>
                <a:spcAft>
                  <a:spcPct val="20000"/>
                </a:spcAft>
              </a:pPr>
              <a:r>
                <a:rPr lang="en-US" sz="1600" i="1" dirty="0" err="1"/>
                <a:t>t</a:t>
              </a:r>
              <a:r>
                <a:rPr lang="en-US" sz="1600" baseline="-25000" dirty="0" err="1"/>
                <a:t>D</a:t>
              </a:r>
              <a:r>
                <a:rPr lang="en-US" sz="1600" dirty="0"/>
                <a:t>(</a:t>
              </a:r>
              <a:r>
                <a:rPr lang="en-US" sz="1600" i="1" dirty="0"/>
                <a:t>r</a:t>
              </a:r>
              <a:r>
                <a:rPr lang="en-US" sz="1600" dirty="0"/>
                <a:t>)</a:t>
              </a:r>
              <a:r>
                <a:rPr lang="en-US" sz="1600" i="1" dirty="0" err="1"/>
                <a:t>dr</a:t>
              </a:r>
              <a:r>
                <a:rPr lang="en-US" sz="1600" dirty="0"/>
                <a:t>  = expected energy at </a:t>
              </a:r>
              <a:r>
                <a:rPr lang="en-US" sz="1600" i="1" dirty="0"/>
                <a:t>r</a:t>
              </a:r>
              <a:r>
                <a:rPr lang="en-US" sz="1600" dirty="0"/>
                <a:t> given an ionization event at the origin</a:t>
              </a:r>
            </a:p>
            <a:p>
              <a:pPr lvl="1" algn="l">
                <a:spcBef>
                  <a:spcPts val="363"/>
                </a:spcBef>
                <a:spcAft>
                  <a:spcPct val="20000"/>
                </a:spcAft>
              </a:pPr>
              <a:r>
                <a:rPr lang="en-US" sz="1600" dirty="0"/>
                <a:t>                                       =    intra-track component   +    inter-track component</a:t>
              </a:r>
            </a:p>
            <a:p>
              <a:pPr lvl="1" algn="l">
                <a:spcBef>
                  <a:spcPct val="50000"/>
                </a:spcBef>
                <a:spcAft>
                  <a:spcPct val="20000"/>
                </a:spcAft>
              </a:pPr>
              <a:r>
                <a:rPr lang="en-US" sz="1600" i="1" dirty="0" err="1">
                  <a:cs typeface="Times New Roman" pitchFamily="18" charset="0"/>
                </a:rPr>
                <a:t>S</a:t>
              </a:r>
              <a:r>
                <a:rPr lang="en-US" sz="1600" baseline="-30000" dirty="0" err="1">
                  <a:cs typeface="Times New Roman" pitchFamily="18" charset="0"/>
                </a:rPr>
                <a:t>ba</a:t>
              </a:r>
              <a:r>
                <a:rPr lang="en-US" sz="1600" dirty="0">
                  <a:cs typeface="Times New Roman" pitchFamily="18" charset="0"/>
                </a:rPr>
                <a:t>(</a:t>
              </a:r>
              <a:r>
                <a:rPr lang="en-US" sz="1600" i="1" dirty="0">
                  <a:cs typeface="Times New Roman" pitchFamily="18" charset="0"/>
                </a:rPr>
                <a:t>r</a:t>
              </a:r>
              <a:r>
                <a:rPr lang="en-US" sz="1600" dirty="0">
                  <a:cs typeface="Times New Roman" pitchFamily="18" charset="0"/>
                </a:rPr>
                <a:t>) </a:t>
              </a:r>
              <a:r>
                <a:rPr lang="en-US" sz="1600" dirty="0"/>
                <a:t>= </a:t>
              </a:r>
              <a:r>
                <a:rPr lang="en-US" sz="1600" dirty="0">
                  <a:cs typeface="Times New Roman" pitchFamily="18" charset="0"/>
                </a:rPr>
                <a:t> the </a:t>
              </a:r>
              <a:r>
                <a:rPr lang="en-US" sz="1600" i="1" dirty="0">
                  <a:cs typeface="Times New Roman" pitchFamily="18" charset="0"/>
                </a:rPr>
                <a:t>BCR</a:t>
              </a:r>
              <a:r>
                <a:rPr lang="en-US" sz="1600" dirty="0">
                  <a:cs typeface="Times New Roman" pitchFamily="18" charset="0"/>
                </a:rPr>
                <a:t>-to-</a:t>
              </a:r>
              <a:r>
                <a:rPr lang="en-US" sz="1600" i="1" dirty="0">
                  <a:cs typeface="Times New Roman" pitchFamily="18" charset="0"/>
                </a:rPr>
                <a:t>ABL</a:t>
              </a:r>
              <a:r>
                <a:rPr lang="en-US" sz="1600" dirty="0">
                  <a:cs typeface="Times New Roman" pitchFamily="18" charset="0"/>
                </a:rPr>
                <a:t> distance probability density</a:t>
              </a:r>
            </a:p>
            <a:p>
              <a:pPr lvl="1" algn="l">
                <a:spcBef>
                  <a:spcPct val="50000"/>
                </a:spcBef>
                <a:spcAft>
                  <a:spcPct val="20000"/>
                </a:spcAft>
              </a:pPr>
              <a:r>
                <a:rPr lang="en-US" sz="1600" i="1" dirty="0"/>
                <a:t>g</a:t>
              </a:r>
              <a:r>
                <a:rPr lang="en-US" sz="1600" dirty="0"/>
                <a:t>(</a:t>
              </a:r>
              <a:r>
                <a:rPr lang="en-US" sz="1600" i="1" dirty="0"/>
                <a:t>r</a:t>
              </a:r>
              <a:r>
                <a:rPr lang="en-US" sz="1600" dirty="0"/>
                <a:t>)  = probability that two DSBs </a:t>
              </a:r>
              <a:r>
                <a:rPr lang="en-US" sz="1600" dirty="0" err="1"/>
                <a:t>misrejoin</a:t>
              </a:r>
              <a:r>
                <a:rPr lang="en-US" sz="1600" dirty="0"/>
                <a:t> if they are created </a:t>
              </a:r>
              <a:r>
                <a:rPr lang="en-US" sz="1600" i="1" dirty="0"/>
                <a:t>r</a:t>
              </a:r>
              <a:r>
                <a:rPr lang="en-US" sz="1600" dirty="0"/>
                <a:t> units </a:t>
              </a:r>
              <a:r>
                <a:rPr lang="en-US" sz="1600" dirty="0" smtClean="0"/>
                <a:t>apart </a:t>
              </a:r>
            </a:p>
            <a:p>
              <a:pPr lvl="1">
                <a:spcBef>
                  <a:spcPct val="50000"/>
                </a:spcBef>
                <a:spcAft>
                  <a:spcPct val="20000"/>
                </a:spcAft>
              </a:pPr>
              <a:r>
                <a:rPr lang="en-US" sz="1600" dirty="0"/>
                <a:t> </a:t>
              </a:r>
              <a:r>
                <a:rPr lang="en-US" sz="1600" dirty="0" smtClean="0"/>
                <a:t>       For                           p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 and r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 can be estimated from </a:t>
              </a:r>
              <a:r>
                <a:rPr lang="el-GR" sz="1600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dirty="0" smtClean="0"/>
                <a:t>, </a:t>
              </a:r>
              <a:r>
                <a:rPr lang="el-GR" sz="1600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l-GR" sz="1600" baseline="-25000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 baseline="-25000" dirty="0" smtClean="0"/>
                <a:t> </a:t>
              </a:r>
              <a:r>
                <a:rPr lang="en-US" sz="1600" dirty="0" smtClean="0"/>
                <a:t>and </a:t>
              </a:r>
              <a:r>
                <a:rPr lang="el-GR" sz="1600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sz="1600" dirty="0" smtClean="0"/>
                <a:t> for all </a:t>
              </a:r>
              <a:r>
                <a:rPr lang="en-US" sz="1600" dirty="0" err="1" smtClean="0"/>
                <a:t>tlcns</a:t>
              </a:r>
              <a:r>
                <a:rPr lang="en-US" sz="1600" dirty="0" smtClean="0"/>
                <a:t> </a:t>
              </a:r>
              <a:endParaRPr lang="en-US" sz="1600" dirty="0"/>
            </a:p>
            <a:p>
              <a:pPr lvl="1" algn="l">
                <a:spcBef>
                  <a:spcPct val="50000"/>
                </a:spcBef>
                <a:spcAft>
                  <a:spcPct val="20000"/>
                </a:spcAft>
              </a:pPr>
              <a:r>
                <a:rPr lang="en-US" sz="1600" i="1" dirty="0"/>
                <a:t>Y</a:t>
              </a:r>
              <a:r>
                <a:rPr lang="en-US" sz="1600" dirty="0"/>
                <a:t> = </a:t>
              </a:r>
              <a:r>
                <a:rPr lang="en-US" sz="1600" dirty="0" smtClean="0"/>
                <a:t>0.004 </a:t>
              </a:r>
              <a:r>
                <a:rPr lang="en-US" sz="1600" dirty="0"/>
                <a:t>DSBs per Mb per </a:t>
              </a:r>
              <a:r>
                <a:rPr lang="en-US" sz="1600" dirty="0" err="1"/>
                <a:t>Gy</a:t>
              </a:r>
              <a:r>
                <a:rPr lang="en-US" sz="1600" dirty="0"/>
                <a:t>; </a:t>
              </a:r>
              <a:r>
                <a:rPr lang="en-US" sz="1600" i="1" dirty="0" smtClean="0">
                  <a:sym typeface="Symbol" pitchFamily="18" charset="2"/>
                </a:rPr>
                <a:t></a:t>
              </a:r>
              <a:r>
                <a:rPr lang="en-US" sz="1600" dirty="0" smtClean="0"/>
                <a:t> </a:t>
              </a:r>
              <a:r>
                <a:rPr lang="en-US" sz="1600" dirty="0"/>
                <a:t>= mass </a:t>
              </a:r>
              <a:r>
                <a:rPr lang="en-US" sz="1600" dirty="0" smtClean="0"/>
                <a:t>density; </a:t>
              </a:r>
              <a:r>
                <a:rPr lang="en-US" sz="1600" i="1" dirty="0" smtClean="0"/>
                <a:t>T</a:t>
              </a:r>
              <a:r>
                <a:rPr lang="en-US" sz="1600" baseline="-25000" dirty="0" smtClean="0"/>
                <a:t>BCR</a:t>
              </a:r>
              <a:r>
                <a:rPr lang="en-US" sz="1600" dirty="0" smtClean="0"/>
                <a:t> </a:t>
              </a:r>
              <a:r>
                <a:rPr lang="en-US" sz="1600" dirty="0"/>
                <a:t>= 5.8 </a:t>
              </a:r>
              <a:r>
                <a:rPr lang="en-US" sz="1600" dirty="0" err="1"/>
                <a:t>kbp</a:t>
              </a:r>
              <a:r>
                <a:rPr lang="en-US" sz="1600" dirty="0"/>
                <a:t>;  </a:t>
              </a:r>
              <a:r>
                <a:rPr lang="en-US" sz="1600" i="1" dirty="0"/>
                <a:t>T</a:t>
              </a:r>
              <a:r>
                <a:rPr lang="en-US" sz="1600" baseline="-25000" dirty="0"/>
                <a:t>ABL </a:t>
              </a:r>
              <a:r>
                <a:rPr lang="en-US" sz="1600" dirty="0"/>
                <a:t>= </a:t>
              </a:r>
              <a:r>
                <a:rPr lang="en-US" sz="1600" dirty="0" smtClean="0"/>
                <a:t>140 </a:t>
              </a:r>
              <a:r>
                <a:rPr lang="en-US" sz="1600" dirty="0" err="1" smtClean="0"/>
                <a:t>kbp</a:t>
              </a:r>
              <a:r>
                <a:rPr lang="en-US" sz="1600" dirty="0" smtClean="0"/>
                <a:t>  </a:t>
              </a:r>
              <a:endParaRPr lang="en-US" sz="1600" dirty="0"/>
            </a:p>
          </p:txBody>
        </p:sp>
        <p:graphicFrame>
          <p:nvGraphicFramePr>
            <p:cNvPr id="4404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2691287"/>
                </p:ext>
              </p:extLst>
            </p:nvPr>
          </p:nvGraphicFramePr>
          <p:xfrm>
            <a:off x="1143000" y="2895600"/>
            <a:ext cx="207645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5" name="Equation" r:id="rId5" imgW="1409400" imgH="228600" progId="Equation.3">
                    <p:embed/>
                  </p:oleObj>
                </mc:Choice>
                <mc:Fallback>
                  <p:oleObj name="Equation" r:id="rId5" imgW="140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2895600"/>
                          <a:ext cx="2076450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9375053"/>
                </p:ext>
              </p:extLst>
            </p:nvPr>
          </p:nvGraphicFramePr>
          <p:xfrm>
            <a:off x="2106512" y="4191001"/>
            <a:ext cx="1246288" cy="304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6" name="Equation" r:id="rId7" imgW="977900" imgH="241300" progId="Equation.3">
                    <p:embed/>
                  </p:oleObj>
                </mc:Choice>
                <mc:Fallback>
                  <p:oleObj name="Equation" r:id="rId7" imgW="977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6512" y="4191001"/>
                          <a:ext cx="1246288" cy="3047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34823"/>
              </p:ext>
            </p:extLst>
          </p:nvPr>
        </p:nvGraphicFramePr>
        <p:xfrm>
          <a:off x="1238250" y="4906963"/>
          <a:ext cx="7593013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" name="Document" r:id="rId9" imgW="7355688" imgH="1791059" progId="Word.Document.8">
                  <p:embed/>
                </p:oleObj>
              </mc:Choice>
              <mc:Fallback>
                <p:oleObj name="Document" r:id="rId9" imgW="7355688" imgH="17910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4906963"/>
                        <a:ext cx="7593013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276600" y="4556751"/>
            <a:ext cx="3962400" cy="548649"/>
            <a:chOff x="2057400" y="1143000"/>
            <a:chExt cx="4191000" cy="697189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7866523"/>
                </p:ext>
              </p:extLst>
            </p:nvPr>
          </p:nvGraphicFramePr>
          <p:xfrm>
            <a:off x="2057400" y="1143000"/>
            <a:ext cx="2819400" cy="697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8" name="Equation" r:id="rId11" imgW="1942920" imgH="482400" progId="Equation.3">
                    <p:embed/>
                  </p:oleObj>
                </mc:Choice>
                <mc:Fallback>
                  <p:oleObj name="Equation" r:id="rId11" imgW="19429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1143000"/>
                          <a:ext cx="2819400" cy="697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9487714"/>
                </p:ext>
              </p:extLst>
            </p:nvPr>
          </p:nvGraphicFramePr>
          <p:xfrm>
            <a:off x="5486400" y="1198436"/>
            <a:ext cx="762000" cy="586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9" name="Equation" r:id="rId13" imgW="609480" imgH="469800" progId="Equation.3">
                    <p:embed/>
                  </p:oleObj>
                </mc:Choice>
                <mc:Fallback>
                  <p:oleObj name="Equation" r:id="rId13" imgW="6094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198436"/>
                          <a:ext cx="762000" cy="586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961405" y="1246419"/>
              <a:ext cx="3198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ym typeface="Symbol" pitchFamily="18" charset="2"/>
                </a:rPr>
                <a:t>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6248400"/>
            <a:ext cx="5211683" cy="521732"/>
            <a:chOff x="2438400" y="3276600"/>
            <a:chExt cx="5211683" cy="521732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3429000"/>
              <a:ext cx="5211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Higher risk estimate is more biologically plausible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505200" y="3276600"/>
              <a:ext cx="0" cy="190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486400" y="3314700"/>
              <a:ext cx="0" cy="190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1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Nagasaki HSC Reserve Loss?</a:t>
            </a:r>
          </a:p>
        </p:txBody>
      </p:sp>
      <p:sp>
        <p:nvSpPr>
          <p:cNvPr id="2" name="Rectangle 1"/>
          <p:cNvSpPr/>
          <p:nvPr/>
        </p:nvSpPr>
        <p:spPr>
          <a:xfrm>
            <a:off x="4038600" y="1295400"/>
            <a:ext cx="502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6 </a:t>
            </a:r>
            <a:r>
              <a:rPr lang="en-US" sz="2200" dirty="0" smtClean="0"/>
              <a:t>Nagasaki CML </a:t>
            </a:r>
            <a:r>
              <a:rPr lang="en-US" sz="2200" dirty="0" err="1" smtClean="0"/>
              <a:t>vs</a:t>
            </a:r>
            <a:r>
              <a:rPr lang="en-US" sz="2200" dirty="0" smtClean="0"/>
              <a:t> 53 in Hiroshima </a:t>
            </a:r>
          </a:p>
          <a:p>
            <a:r>
              <a:rPr lang="en-US" sz="2200" dirty="0" smtClean="0"/>
              <a:t>Hiroshima PY=1558995 </a:t>
            </a:r>
          </a:p>
          <a:p>
            <a:r>
              <a:rPr lang="en-US" sz="2200" dirty="0" smtClean="0"/>
              <a:t>Nagasaki  PY=</a:t>
            </a:r>
            <a:r>
              <a:rPr lang="en-US" sz="2200" dirty="0"/>
              <a:t> </a:t>
            </a:r>
            <a:r>
              <a:rPr lang="en-US" sz="2200" dirty="0" smtClean="0"/>
              <a:t> 690084  (2.26 lower) </a:t>
            </a:r>
          </a:p>
          <a:p>
            <a:endParaRPr lang="en-US" sz="2200" dirty="0"/>
          </a:p>
          <a:p>
            <a:r>
              <a:rPr lang="en-US" sz="2200" dirty="0" smtClean="0"/>
              <a:t>53/2.26 </a:t>
            </a:r>
            <a:r>
              <a:rPr lang="en-US" sz="2200" dirty="0"/>
              <a:t>=  ~23 cases </a:t>
            </a:r>
            <a:r>
              <a:rPr lang="en-US" sz="2200" dirty="0" smtClean="0"/>
              <a:t>expected</a:t>
            </a:r>
            <a:r>
              <a:rPr lang="en-US" sz="2200" dirty="0"/>
              <a:t> </a:t>
            </a:r>
            <a:r>
              <a:rPr lang="en-US" sz="2200" dirty="0" smtClean="0"/>
              <a:t>in Nagasaki =&gt; HSC reserve </a:t>
            </a:r>
            <a:r>
              <a:rPr lang="en-US" sz="2200" dirty="0"/>
              <a:t>permanently depleted </a:t>
            </a:r>
            <a:r>
              <a:rPr lang="en-US" sz="2200" dirty="0" smtClean="0"/>
              <a:t>to 25%? </a:t>
            </a:r>
          </a:p>
          <a:p>
            <a:endParaRPr lang="en-US" sz="2200" dirty="0"/>
          </a:p>
          <a:p>
            <a:r>
              <a:rPr lang="en-US" sz="2200" dirty="0" smtClean="0"/>
              <a:t>Human </a:t>
            </a:r>
            <a:r>
              <a:rPr lang="en-US" sz="2200" dirty="0"/>
              <a:t>T-cell leukemia virus (HTLV</a:t>
            </a:r>
            <a:r>
              <a:rPr lang="en-US" sz="2200" dirty="0" smtClean="0"/>
              <a:t>): 22 </a:t>
            </a:r>
            <a:r>
              <a:rPr lang="en-US" sz="2200" dirty="0"/>
              <a:t>adult T-cell leukemias (ATLs) </a:t>
            </a:r>
            <a:r>
              <a:rPr lang="en-US" sz="2200" dirty="0" smtClean="0"/>
              <a:t>in Nagasaki compared </a:t>
            </a:r>
            <a:r>
              <a:rPr lang="en-US" sz="2200" dirty="0"/>
              <a:t>to 1 in </a:t>
            </a:r>
            <a:r>
              <a:rPr lang="en-US" sz="2200" dirty="0" smtClean="0"/>
              <a:t>Hiroshima (2.26 more PY  =&gt; expect ~50)</a:t>
            </a:r>
          </a:p>
          <a:p>
            <a:endParaRPr lang="en-US" sz="2200" dirty="0"/>
          </a:p>
          <a:p>
            <a:r>
              <a:rPr lang="en-US" sz="2200" dirty="0" smtClean="0"/>
              <a:t>Lymphocyte demand drains HSCs</a:t>
            </a:r>
          </a:p>
          <a:p>
            <a:endParaRPr lang="en-US" sz="2200" dirty="0" smtClean="0"/>
          </a:p>
          <a:p>
            <a:r>
              <a:rPr lang="en-US" sz="2200" dirty="0" smtClean="0"/>
              <a:t>Dead-band HSC control =&gt;prophylaxis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735476" cy="2730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209800" y="3429000"/>
            <a:ext cx="15240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09600" y="3657600"/>
            <a:ext cx="60960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5800" y="3657601"/>
            <a:ext cx="762000" cy="16763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76200" y="4953000"/>
            <a:ext cx="194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male and female CML incidence rates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4267200"/>
            <a:ext cx="194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was lower than 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Dead-Band Control of HSC levels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458200" cy="4525963"/>
          </a:xfrm>
        </p:spPr>
        <p:txBody>
          <a:bodyPr/>
          <a:lstStyle/>
          <a:p>
            <a:pPr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Transplant doses of 10, 100, and 1000 CRU =&gt; CRU levels  1-20%  or 15-60% normal </a:t>
            </a:r>
            <a:r>
              <a:rPr lang="en-US" i="1" dirty="0">
                <a:cs typeface="Times New Roman" pitchFamily="18" charset="0"/>
              </a:rPr>
              <a:t>Blood</a:t>
            </a:r>
            <a:r>
              <a:rPr lang="en-US" dirty="0">
                <a:cs typeface="Times New Roman" pitchFamily="18" charset="0"/>
              </a:rPr>
              <a:t>  (1996) 88: 2852-2858</a:t>
            </a:r>
          </a:p>
          <a:p>
            <a:pPr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Broad variation in human HSC levels      </a:t>
            </a:r>
            <a:r>
              <a:rPr lang="en-US" i="1" dirty="0">
                <a:cs typeface="Times New Roman" pitchFamily="18" charset="0"/>
              </a:rPr>
              <a:t>Stem Cells</a:t>
            </a:r>
            <a:r>
              <a:rPr lang="en-US" dirty="0">
                <a:cs typeface="Times New Roman" pitchFamily="18" charset="0"/>
              </a:rPr>
              <a:t>  (1995) 13: 512-516</a:t>
            </a:r>
          </a:p>
          <a:p>
            <a:pPr>
              <a:spcAft>
                <a:spcPct val="40000"/>
              </a:spcAft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Low levels of HSCs in BMT patients                 </a:t>
            </a:r>
            <a:r>
              <a:rPr lang="en-US" i="1" dirty="0">
                <a:cs typeface="Times New Roman" pitchFamily="18" charset="0"/>
              </a:rPr>
              <a:t>Blood</a:t>
            </a:r>
            <a:r>
              <a:rPr lang="en-US" dirty="0">
                <a:cs typeface="Times New Roman" pitchFamily="18" charset="0"/>
              </a:rPr>
              <a:t>   (1998) 91: </a:t>
            </a:r>
            <a:r>
              <a:rPr lang="en-US" dirty="0" smtClean="0">
                <a:cs typeface="Times New Roman" pitchFamily="18" charset="0"/>
              </a:rPr>
              <a:t>1959-1965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Cell Population Dynamics Models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1"/>
          <a:stretch/>
        </p:blipFill>
        <p:spPr>
          <a:xfrm>
            <a:off x="1371600" y="1709838"/>
            <a:ext cx="6324600" cy="7402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00200" y="2754868"/>
            <a:ext cx="6884883" cy="3417332"/>
            <a:chOff x="887517" y="3505200"/>
            <a:chExt cx="6884883" cy="3417332"/>
          </a:xfrm>
        </p:grpSpPr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110" y="3962400"/>
              <a:ext cx="6130290" cy="266700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05600" y="60960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Moore</a:t>
              </a:r>
            </a:p>
            <a:p>
              <a:r>
                <a:rPr lang="en-US" dirty="0" smtClean="0"/>
                <a:t>Levy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200" y="3505200"/>
              <a:ext cx="975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Michor</a:t>
              </a:r>
              <a:endParaRPr lang="en-US" dirty="0" smtClean="0"/>
            </a:p>
            <a:p>
              <a:r>
                <a:rPr lang="en-US" dirty="0" err="1" smtClean="0"/>
                <a:t>Wodarz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7517" y="57912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Roeder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5200" y="6553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Dingli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96200" y="2108537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 TKI with 1 left is like  ??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810000" y="2450068"/>
            <a:ext cx="38862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199" y="2907268"/>
            <a:ext cx="22785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adiation Biology can get at these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400" dirty="0" smtClean="0"/>
              <a:t>HSC estimates via age and dose responses of CML and translocations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28800" y="2450068"/>
            <a:ext cx="2495877" cy="9511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28800" y="3401199"/>
            <a:ext cx="2209800" cy="202066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Two CML-</a:t>
            </a:r>
            <a:r>
              <a:rPr lang="en-US" dirty="0" err="1" smtClean="0"/>
              <a:t>ogens</a:t>
            </a:r>
            <a:r>
              <a:rPr lang="en-US" dirty="0" smtClean="0"/>
              <a:t>: </a:t>
            </a:r>
            <a:r>
              <a:rPr lang="en-US" dirty="0"/>
              <a:t>Radiation </a:t>
            </a:r>
            <a:r>
              <a:rPr lang="en-US" dirty="0" smtClean="0"/>
              <a:t>and 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69246" y="3435730"/>
                <a:ext cx="146995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𝑎𝑔𝑒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46" y="3435730"/>
                <a:ext cx="1469954" cy="374270"/>
              </a:xfrm>
              <a:prstGeom prst="rect">
                <a:avLst/>
              </a:prstGeom>
              <a:blipFill rotWithShape="1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562"/>
            <a:ext cx="4498849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3207"/>
            <a:ext cx="4419600" cy="441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88629" y="4572000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FF"/>
                </a:solidFill>
              </a:rPr>
              <a:t>data  from SEER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4831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Radiation-induced CML is </a:t>
            </a:r>
            <a:r>
              <a:rPr lang="en-US" dirty="0"/>
              <a:t>m</a:t>
            </a:r>
            <a:r>
              <a:rPr lang="en-US" dirty="0" smtClean="0"/>
              <a:t>ulti-scale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6800" y="1219200"/>
            <a:ext cx="7202175" cy="5562600"/>
            <a:chOff x="1066800" y="1219200"/>
            <a:chExt cx="7202175" cy="5562600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19200"/>
              <a:ext cx="7202175" cy="55626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276600" y="3298371"/>
              <a:ext cx="12267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For a 500 </a:t>
              </a:r>
              <a:r>
                <a:rPr lang="en-US" sz="1000" dirty="0" err="1"/>
                <a:t>keV</a:t>
              </a:r>
              <a:r>
                <a:rPr lang="en-US" sz="1000" dirty="0"/>
                <a:t> </a:t>
              </a:r>
              <a:r>
                <a:rPr lang="en-US" sz="1000" dirty="0" smtClean="0"/>
                <a:t>incoming  photon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31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Stochastic versus Deterministic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79" y="1143000"/>
            <a:ext cx="4389021" cy="5749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9035" y="1676400"/>
            <a:ext cx="209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were covered 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Blood </a:t>
            </a:r>
            <a:r>
              <a:rPr lang="en-US" dirty="0" smtClean="0"/>
              <a:t>on </a:t>
            </a:r>
          </a:p>
          <a:p>
            <a:r>
              <a:rPr lang="en-US" dirty="0" smtClean="0"/>
              <a:t>May 10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Dose Response</a:t>
            </a:r>
          </a:p>
        </p:txBody>
      </p:sp>
      <p:pic>
        <p:nvPicPr>
          <p:cNvPr id="4" name="Picture 8" descr="prof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/>
          <a:stretch/>
        </p:blipFill>
        <p:spPr bwMode="auto">
          <a:xfrm>
            <a:off x="0" y="2571750"/>
            <a:ext cx="528828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76292"/>
              </p:ext>
            </p:extLst>
          </p:nvPr>
        </p:nvGraphicFramePr>
        <p:xfrm>
          <a:off x="1244600" y="1143000"/>
          <a:ext cx="741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" name="Equation" r:id="rId4" imgW="3670200" imgH="291960" progId="Equation.3">
                  <p:embed/>
                </p:oleObj>
              </mc:Choice>
              <mc:Fallback>
                <p:oleObj name="Equation" r:id="rId4" imgW="3670200" imgH="291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1143000"/>
                        <a:ext cx="741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876800" y="39624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 </a:t>
            </a:r>
            <a:r>
              <a:rPr lang="en-US" dirty="0"/>
              <a:t>= </a:t>
            </a:r>
            <a:r>
              <a:rPr lang="en-US" dirty="0" smtClean="0"/>
              <a:t>dose in </a:t>
            </a:r>
            <a:r>
              <a:rPr lang="en-US" dirty="0" err="1" smtClean="0"/>
              <a:t>Sv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P(</a:t>
            </a:r>
            <a:r>
              <a:rPr lang="en-US" dirty="0" err="1" smtClean="0"/>
              <a:t>ba|T</a:t>
            </a:r>
            <a:r>
              <a:rPr lang="en-US" dirty="0"/>
              <a:t>) = </a:t>
            </a:r>
            <a:r>
              <a:rPr lang="en-US" dirty="0" smtClean="0"/>
              <a:t>2</a:t>
            </a:r>
            <a:r>
              <a:rPr lang="en-US" i="1" dirty="0" smtClean="0"/>
              <a:t>T</a:t>
            </a:r>
            <a:r>
              <a:rPr lang="en-US" baseline="-25000" dirty="0" smtClean="0"/>
              <a:t>abl</a:t>
            </a:r>
            <a:r>
              <a:rPr lang="en-US" i="1" dirty="0" smtClean="0"/>
              <a:t>T</a:t>
            </a:r>
            <a:r>
              <a:rPr lang="en-US" baseline="-25000" dirty="0" smtClean="0"/>
              <a:t>bcr</a:t>
            </a:r>
            <a:r>
              <a:rPr lang="en-US" dirty="0"/>
              <a:t>/</a:t>
            </a:r>
            <a:r>
              <a:rPr lang="en-US" dirty="0" smtClean="0">
                <a:sym typeface="Symbol" pitchFamily="18" charset="2"/>
              </a:rPr>
              <a:t></a:t>
            </a:r>
            <a:r>
              <a:rPr lang="en-US" baseline="30000" dirty="0" smtClean="0">
                <a:sym typeface="Symbol" pitchFamily="18" charset="2"/>
              </a:rPr>
              <a:t>2   </a:t>
            </a:r>
            <a:r>
              <a:rPr lang="en-US" dirty="0" smtClean="0">
                <a:sym typeface="Symbol" pitchFamily="18" charset="2"/>
              </a:rPr>
              <a:t>???   </a:t>
            </a:r>
          </a:p>
          <a:p>
            <a:r>
              <a:rPr lang="en-US" i="1" dirty="0" smtClean="0"/>
              <a:t>T</a:t>
            </a:r>
            <a:r>
              <a:rPr lang="en-US" baseline="-25000" dirty="0" smtClean="0"/>
              <a:t>BCR</a:t>
            </a:r>
            <a:r>
              <a:rPr lang="en-US" dirty="0" smtClean="0"/>
              <a:t> </a:t>
            </a:r>
            <a:r>
              <a:rPr lang="en-US" dirty="0"/>
              <a:t>= 5.8 </a:t>
            </a:r>
            <a:r>
              <a:rPr lang="en-US" dirty="0" smtClean="0"/>
              <a:t>kb; </a:t>
            </a:r>
            <a:r>
              <a:rPr lang="en-US" i="1" dirty="0" smtClean="0"/>
              <a:t>T</a:t>
            </a:r>
            <a:r>
              <a:rPr lang="en-US" baseline="-25000" dirty="0" smtClean="0"/>
              <a:t>ABL </a:t>
            </a:r>
            <a:r>
              <a:rPr lang="en-US" dirty="0"/>
              <a:t>= 140 </a:t>
            </a:r>
            <a:r>
              <a:rPr lang="en-US" dirty="0" smtClean="0"/>
              <a:t>kb; </a:t>
            </a:r>
            <a:r>
              <a:rPr lang="en-US" dirty="0" smtClean="0">
                <a:sym typeface="Symbol" pitchFamily="18" charset="2"/>
              </a:rPr>
              <a:t> = 3 Gb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N = 4x10</a:t>
            </a:r>
            <a:r>
              <a:rPr lang="en-US" baseline="30000" dirty="0" smtClean="0"/>
              <a:t>8</a:t>
            </a:r>
            <a:r>
              <a:rPr lang="en-US" dirty="0" smtClean="0"/>
              <a:t> too high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P(</a:t>
            </a:r>
            <a:r>
              <a:rPr lang="en-US" dirty="0" err="1" smtClean="0"/>
              <a:t>ba|T</a:t>
            </a:r>
            <a:r>
              <a:rPr lang="en-US" dirty="0"/>
              <a:t>) </a:t>
            </a:r>
            <a:r>
              <a:rPr lang="en-US" dirty="0" smtClean="0"/>
              <a:t>bigger =&gt; </a:t>
            </a:r>
            <a:r>
              <a:rPr lang="en-US" dirty="0"/>
              <a:t>N</a:t>
            </a:r>
            <a:r>
              <a:rPr lang="en-US" dirty="0" smtClean="0"/>
              <a:t> smaller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7514" y="1611868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dirty="0"/>
              <a:t>b</a:t>
            </a:r>
            <a:r>
              <a:rPr lang="en-US" dirty="0" smtClean="0"/>
              <a:t>ackground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00201"/>
            <a:ext cx="533400" cy="2183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14800" y="1524000"/>
            <a:ext cx="457200" cy="651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76400" y="20574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# target </a:t>
            </a:r>
            <a:r>
              <a:rPr lang="en-US" dirty="0"/>
              <a:t>cells/individual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20574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probability </a:t>
            </a:r>
            <a:r>
              <a:rPr lang="en-US" dirty="0"/>
              <a:t>of BCR-ABL given a translocation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88280" y="1709351"/>
            <a:ext cx="0" cy="3942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5193030" y="1102856"/>
            <a:ext cx="190501" cy="1032790"/>
          </a:xfrm>
          <a:prstGeom prst="leftBrac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612395" y="1709352"/>
            <a:ext cx="0" cy="13386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16200000">
            <a:off x="6498625" y="892776"/>
            <a:ext cx="185351" cy="1447798"/>
          </a:xfrm>
          <a:prstGeom prst="leftBrac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3000" y="29718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xpected # of total translocations per cell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086600" y="19050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Poisson probability of zero lethal hits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391400" y="1600200"/>
            <a:ext cx="0" cy="3942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Hi-C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0" y="1219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http://hic.umassmed.edu/heatmap/heatmap.php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20143" y="6283748"/>
            <a:ext cx="354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ABL @133 Mb  and  </a:t>
            </a:r>
            <a:r>
              <a:rPr lang="en-US" sz="1200" dirty="0"/>
              <a:t>BCR @ </a:t>
            </a:r>
            <a:r>
              <a:rPr lang="en-US" sz="1200" dirty="0" smtClean="0"/>
              <a:t>23 Mb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663543" y="65122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chr22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2130623"/>
            <a:ext cx="578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Lieberman-</a:t>
            </a:r>
            <a:r>
              <a:rPr lang="fr-FR" sz="1600" dirty="0" err="1" smtClean="0"/>
              <a:t>Aiden</a:t>
            </a:r>
            <a:r>
              <a:rPr lang="fr-FR" sz="1600" dirty="0" smtClean="0"/>
              <a:t> et al. </a:t>
            </a:r>
            <a:r>
              <a:rPr lang="fr-FR" sz="1600" i="1" dirty="0" smtClean="0"/>
              <a:t>Science, 9 </a:t>
            </a:r>
            <a:r>
              <a:rPr lang="fr-FR" sz="1600" i="1" dirty="0" err="1" smtClean="0"/>
              <a:t>October</a:t>
            </a:r>
            <a:r>
              <a:rPr lang="fr-FR" sz="1600" i="1" dirty="0" smtClean="0"/>
              <a:t> 2009</a:t>
            </a:r>
            <a:r>
              <a:rPr lang="fr-FR" sz="1600" i="1" dirty="0"/>
              <a:t>: 289-293</a:t>
            </a:r>
            <a:r>
              <a:rPr lang="fr-FR" sz="1600" i="1" dirty="0" smtClean="0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67400" y="16118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EBV-transformed </a:t>
            </a:r>
            <a:r>
              <a:rPr lang="en-US" dirty="0" err="1" smtClean="0"/>
              <a:t>lymphoblasts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38" y="2097213"/>
            <a:ext cx="1607705" cy="441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rc 11"/>
          <p:cNvSpPr/>
          <p:nvPr/>
        </p:nvSpPr>
        <p:spPr>
          <a:xfrm rot="6454621">
            <a:off x="4733119" y="2558380"/>
            <a:ext cx="3269645" cy="4678884"/>
          </a:xfrm>
          <a:prstGeom prst="arc">
            <a:avLst>
              <a:gd name="adj1" fmla="val 17401012"/>
              <a:gd name="adj2" fmla="val 21580988"/>
            </a:avLst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620000" y="2618945"/>
            <a:ext cx="0" cy="369706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447062" y="6712756"/>
            <a:ext cx="69693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040"/>
            <a:ext cx="7443693" cy="289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43693" y="2249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1295400"/>
            <a:ext cx="7306372" cy="5410216"/>
            <a:chOff x="381000" y="1447784"/>
            <a:chExt cx="7467600" cy="5410215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1447784"/>
              <a:ext cx="7467600" cy="5410215"/>
              <a:chOff x="762000" y="457200"/>
              <a:chExt cx="7696200" cy="5848350"/>
            </a:xfrm>
          </p:grpSpPr>
          <p:pic>
            <p:nvPicPr>
              <p:cNvPr id="5" name="Picture 3" descr="nfg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533400"/>
                <a:ext cx="7696200" cy="5772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895600" y="457200"/>
                <a:ext cx="4419600" cy="399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US" sz="18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447800" y="2133600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nl-NL" sz="1200" dirty="0" smtClean="0"/>
                <a:t>Kozubek  </a:t>
              </a:r>
              <a:r>
                <a:rPr lang="nl-NL" sz="1200" dirty="0"/>
                <a:t>et al. (1999) Chromosoma 108: 426-435</a:t>
              </a:r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BCR-to-ABL interphase distances by FISH</a:t>
            </a:r>
          </a:p>
        </p:txBody>
      </p:sp>
    </p:spTree>
    <p:extLst>
      <p:ext uri="{BB962C8B-B14F-4D97-AF65-F5344CB8AC3E}">
        <p14:creationId xmlns:p14="http://schemas.microsoft.com/office/powerpoint/2010/main" val="1781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</TotalTime>
  <Words>920</Words>
  <Application>Microsoft Office PowerPoint</Application>
  <PresentationFormat>On-screen Show (4:3)</PresentationFormat>
  <Paragraphs>158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2_Custom Design</vt:lpstr>
      <vt:lpstr>Equation</vt:lpstr>
      <vt:lpstr>Document</vt:lpstr>
      <vt:lpstr>  Integrated quantitative modeling of radiation induced  chronic myeloid leukemia (CML)  Tomas Radivoyevitch  Lynn Hlatky Julian Landaw and Rainer Sachs Blood  2012;119(19):4363-71 </vt:lpstr>
      <vt:lpstr>Why Study CML?</vt:lpstr>
      <vt:lpstr>Cell Population Dynamics Models</vt:lpstr>
      <vt:lpstr>Two CML-ogens: Radiation and Age</vt:lpstr>
      <vt:lpstr>Radiation-induced CML is multi-scale </vt:lpstr>
      <vt:lpstr>Stochastic versus Deterministic </vt:lpstr>
      <vt:lpstr>Dose Response</vt:lpstr>
      <vt:lpstr>Hi-C Data</vt:lpstr>
      <vt:lpstr>BCR-to-ABL interphase distances by FISH</vt:lpstr>
      <vt:lpstr>Micro- to kilo-seconds: BCR-ABL formation</vt:lpstr>
      <vt:lpstr>Risk and HSC numbers</vt:lpstr>
      <vt:lpstr>Main Conclusions</vt:lpstr>
      <vt:lpstr>Bcr-Abl to CML Waiting Times</vt:lpstr>
      <vt:lpstr>Age at Exposure Dependence</vt:lpstr>
      <vt:lpstr>Age dependence of chromosome translocations and CML </vt:lpstr>
      <vt:lpstr>Acknowledgements</vt:lpstr>
      <vt:lpstr>PowerPoint Presentation</vt:lpstr>
      <vt:lpstr>PowerPoint Presentation</vt:lpstr>
      <vt:lpstr>Dose Response</vt:lpstr>
      <vt:lpstr>Theory, Risk and HSC numbers</vt:lpstr>
      <vt:lpstr>Nagasaki HSC Reserve Loss?</vt:lpstr>
      <vt:lpstr>Dead-Band Control of HSC levels</vt:lpstr>
    </vt:vector>
  </TitlesOfParts>
  <Company>Case Western Reserve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jgreenx1</dc:creator>
  <cp:lastModifiedBy>radivot</cp:lastModifiedBy>
  <cp:revision>321</cp:revision>
  <dcterms:created xsi:type="dcterms:W3CDTF">2007-01-10T18:21:39Z</dcterms:created>
  <dcterms:modified xsi:type="dcterms:W3CDTF">2012-09-04T23:51:42Z</dcterms:modified>
</cp:coreProperties>
</file>